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5"/>
  </p:notesMasterIdLst>
  <p:sldIdLst>
    <p:sldId id="256" r:id="rId2"/>
    <p:sldId id="275" r:id="rId3"/>
    <p:sldId id="273" r:id="rId4"/>
    <p:sldId id="274" r:id="rId5"/>
    <p:sldId id="285" r:id="rId6"/>
    <p:sldId id="276" r:id="rId7"/>
    <p:sldId id="277" r:id="rId8"/>
    <p:sldId id="278" r:id="rId9"/>
    <p:sldId id="280" r:id="rId10"/>
    <p:sldId id="281" r:id="rId11"/>
    <p:sldId id="282" r:id="rId12"/>
    <p:sldId id="283" r:id="rId13"/>
    <p:sldId id="284" r:id="rId14"/>
  </p:sldIdLst>
  <p:sldSz cx="9144000" cy="6858000" type="screen4x3"/>
  <p:notesSz cx="6889750"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7" d="100"/>
          <a:sy n="157" d="100"/>
        </p:scale>
        <p:origin x="-1824"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5558" cy="501015"/>
          </a:xfrm>
          <a:prstGeom prst="rect">
            <a:avLst/>
          </a:prstGeom>
        </p:spPr>
        <p:txBody>
          <a:bodyPr vert="horz" lIns="96625" tIns="48312" rIns="96625" bIns="48312" rtlCol="0"/>
          <a:lstStyle>
            <a:lvl1pPr algn="l">
              <a:defRPr sz="1300"/>
            </a:lvl1pPr>
          </a:lstStyle>
          <a:p>
            <a:endParaRPr lang="fr-FR" dirty="0"/>
          </a:p>
        </p:txBody>
      </p:sp>
      <p:sp>
        <p:nvSpPr>
          <p:cNvPr id="3" name="Espace réservé de la date 2"/>
          <p:cNvSpPr>
            <a:spLocks noGrp="1"/>
          </p:cNvSpPr>
          <p:nvPr>
            <p:ph type="dt" idx="1"/>
          </p:nvPr>
        </p:nvSpPr>
        <p:spPr>
          <a:xfrm>
            <a:off x="3902597" y="0"/>
            <a:ext cx="2985558" cy="501015"/>
          </a:xfrm>
          <a:prstGeom prst="rect">
            <a:avLst/>
          </a:prstGeom>
        </p:spPr>
        <p:txBody>
          <a:bodyPr vert="horz" lIns="96625" tIns="48312" rIns="96625" bIns="48312" rtlCol="0"/>
          <a:lstStyle>
            <a:lvl1pPr algn="r">
              <a:defRPr sz="1300"/>
            </a:lvl1pPr>
          </a:lstStyle>
          <a:p>
            <a:fld id="{0B6098BF-058F-4607-B3CF-E6AD0A9D9C6E}" type="datetimeFigureOut">
              <a:rPr lang="fr-FR" smtClean="0"/>
              <a:t>27/02/18</a:t>
            </a:fld>
            <a:endParaRPr lang="fr-FR" dirty="0"/>
          </a:p>
        </p:txBody>
      </p:sp>
      <p:sp>
        <p:nvSpPr>
          <p:cNvPr id="4" name="Espace réservé de l'image des diapositives 3"/>
          <p:cNvSpPr>
            <a:spLocks noGrp="1" noRot="1" noChangeAspect="1"/>
          </p:cNvSpPr>
          <p:nvPr>
            <p:ph type="sldImg" idx="2"/>
          </p:nvPr>
        </p:nvSpPr>
        <p:spPr>
          <a:xfrm>
            <a:off x="939800" y="750888"/>
            <a:ext cx="5010150" cy="3757612"/>
          </a:xfrm>
          <a:prstGeom prst="rect">
            <a:avLst/>
          </a:prstGeom>
          <a:noFill/>
          <a:ln w="12700">
            <a:solidFill>
              <a:prstClr val="black"/>
            </a:solidFill>
          </a:ln>
        </p:spPr>
        <p:txBody>
          <a:bodyPr vert="horz" lIns="96625" tIns="48312" rIns="96625" bIns="48312" rtlCol="0" anchor="ctr"/>
          <a:lstStyle/>
          <a:p>
            <a:endParaRPr lang="fr-FR" dirty="0"/>
          </a:p>
        </p:txBody>
      </p:sp>
      <p:sp>
        <p:nvSpPr>
          <p:cNvPr id="5" name="Espace réservé des commentaires 4"/>
          <p:cNvSpPr>
            <a:spLocks noGrp="1"/>
          </p:cNvSpPr>
          <p:nvPr>
            <p:ph type="body" sz="quarter" idx="3"/>
          </p:nvPr>
        </p:nvSpPr>
        <p:spPr>
          <a:xfrm>
            <a:off x="688975" y="4759643"/>
            <a:ext cx="5511800" cy="4509135"/>
          </a:xfrm>
          <a:prstGeom prst="rect">
            <a:avLst/>
          </a:prstGeom>
        </p:spPr>
        <p:txBody>
          <a:bodyPr vert="horz" lIns="96625" tIns="48312" rIns="96625" bIns="48312"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517546"/>
            <a:ext cx="2985558" cy="501015"/>
          </a:xfrm>
          <a:prstGeom prst="rect">
            <a:avLst/>
          </a:prstGeom>
        </p:spPr>
        <p:txBody>
          <a:bodyPr vert="horz" lIns="96625" tIns="48312" rIns="96625" bIns="48312" rtlCol="0" anchor="b"/>
          <a:lstStyle>
            <a:lvl1pPr algn="l">
              <a:defRPr sz="1300"/>
            </a:lvl1pPr>
          </a:lstStyle>
          <a:p>
            <a:endParaRPr lang="fr-FR" dirty="0"/>
          </a:p>
        </p:txBody>
      </p:sp>
      <p:sp>
        <p:nvSpPr>
          <p:cNvPr id="7" name="Espace réservé du numéro de diapositive 6"/>
          <p:cNvSpPr>
            <a:spLocks noGrp="1"/>
          </p:cNvSpPr>
          <p:nvPr>
            <p:ph type="sldNum" sz="quarter" idx="5"/>
          </p:nvPr>
        </p:nvSpPr>
        <p:spPr>
          <a:xfrm>
            <a:off x="3902597" y="9517546"/>
            <a:ext cx="2985558" cy="501015"/>
          </a:xfrm>
          <a:prstGeom prst="rect">
            <a:avLst/>
          </a:prstGeom>
        </p:spPr>
        <p:txBody>
          <a:bodyPr vert="horz" lIns="96625" tIns="48312" rIns="96625" bIns="48312" rtlCol="0" anchor="b"/>
          <a:lstStyle>
            <a:lvl1pPr algn="r">
              <a:defRPr sz="1300"/>
            </a:lvl1pPr>
          </a:lstStyle>
          <a:p>
            <a:fld id="{93616335-2686-4D73-9EE4-49270D1DAE92}" type="slidenum">
              <a:rPr lang="fr-FR" smtClean="0"/>
              <a:t>‹#›</a:t>
            </a:fld>
            <a:endParaRPr lang="fr-FR" dirty="0"/>
          </a:p>
        </p:txBody>
      </p:sp>
    </p:spTree>
    <p:extLst>
      <p:ext uri="{BB962C8B-B14F-4D97-AF65-F5344CB8AC3E}">
        <p14:creationId xmlns:p14="http://schemas.microsoft.com/office/powerpoint/2010/main" val="2139912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smtClean="0"/>
              <a:t>Modifiez le style du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786C8DBB-7C6A-4AD8-A868-4AE0AFF37109}" type="datetime1">
              <a:rPr lang="fr-FR" smtClean="0"/>
              <a:t>27/02/18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Modifiez le style du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Modifiez les styles du texte du masque</a:t>
            </a:r>
          </a:p>
        </p:txBody>
      </p:sp>
      <p:sp>
        <p:nvSpPr>
          <p:cNvPr id="4" name="Date Placeholder 3"/>
          <p:cNvSpPr>
            <a:spLocks noGrp="1"/>
          </p:cNvSpPr>
          <p:nvPr>
            <p:ph type="dt" sz="half" idx="10"/>
          </p:nvPr>
        </p:nvSpPr>
        <p:spPr/>
        <p:txBody>
          <a:bodyPr/>
          <a:lstStyle/>
          <a:p>
            <a:fld id="{A4E1BE60-7754-45AC-88F8-25899B8858CC}" type="datetime1">
              <a:rPr lang="fr-FR" smtClean="0"/>
              <a:t>27/02/18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51A70246-0F1E-43AD-A3A6-D1DE4094C129}" type="datetime1">
              <a:rPr lang="fr-FR" smtClean="0"/>
              <a:t>27/02/18</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8B99E254-2B19-43AA-A358-326C28CA369F}" type="slidenum">
              <a:rPr lang="fr-FR" smtClean="0"/>
              <a:t>‹#›</a:t>
            </a:fld>
            <a:endParaRPr lang="fr-FR" dirty="0"/>
          </a:p>
        </p:txBody>
      </p:sp>
      <p:sp>
        <p:nvSpPr>
          <p:cNvPr id="8" name="Title 7"/>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Modifiez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Modifiez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C416BD2-157E-471E-8248-110D64A7DECD}" type="datetime1">
              <a:rPr lang="fr-FR" smtClean="0"/>
              <a:t>27/02/18</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39566A99-5102-4701-BF45-02808508CAFB}" type="datetime1">
              <a:rPr lang="fr-FR" smtClean="0"/>
              <a:t>27/02/18</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998AD-065A-4398-B84D-633F0F0EB59E}" type="datetime1">
              <a:rPr lang="fr-FR" smtClean="0"/>
              <a:t>27/02/18</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Modifiez le style du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smtClean="0"/>
              <a:t>Modifiez les styles du texte du masque</a:t>
            </a:r>
          </a:p>
        </p:txBody>
      </p:sp>
      <p:sp>
        <p:nvSpPr>
          <p:cNvPr id="5" name="Date Placeholder 4"/>
          <p:cNvSpPr>
            <a:spLocks noGrp="1"/>
          </p:cNvSpPr>
          <p:nvPr>
            <p:ph type="dt" sz="half" idx="10"/>
          </p:nvPr>
        </p:nvSpPr>
        <p:spPr/>
        <p:txBody>
          <a:bodyPr/>
          <a:lstStyle/>
          <a:p>
            <a:fld id="{334058A6-6765-498A-B13B-7C0905E504D5}" type="datetime1">
              <a:rPr lang="fr-FR" smtClean="0"/>
              <a:t>27/02/18</a:t>
            </a:fld>
            <a:endParaRPr lang="fr-FR"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fr-FR"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B99E254-2B19-43AA-A358-326C28CA369F}" type="slidenum">
              <a:rPr lang="fr-FR" smtClean="0"/>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smtClean="0"/>
              <a:t>Cliquez sur l'icône pour ajouter une image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smtClean="0"/>
              <a:t>Modifiez le style du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570E4BB-249F-4B01-BE18-1BB7C7125B90}" type="datetime1">
              <a:rPr lang="fr-FR" smtClean="0"/>
              <a:t>27/02/18</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BBF537A8-3848-4986-B6A9-A487E3F63DA3}" type="datetime1">
              <a:rPr lang="fr-FR" smtClean="0"/>
              <a:t>27/02/18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554D2631-4243-4E45-BF8F-41D970951B55}" type="datetime1">
              <a:rPr lang="fr-FR" smtClean="0"/>
              <a:t>27/02/18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B99E254-2B19-43AA-A358-326C28CA369F}" type="slidenum">
              <a:rPr lang="fr-FR" smtClean="0"/>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23A2D6B1-0F12-41ED-AD03-CCFB7BCB0247}" type="datetime1">
              <a:rPr lang="fr-FR" smtClean="0"/>
              <a:t>27/02/18</a:t>
            </a:fld>
            <a:endParaRPr lang="fr-FR"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fr-FR"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8B99E254-2B19-43AA-A358-326C28CA369F}" type="slidenum">
              <a:rPr lang="fr-FR" smtClean="0"/>
              <a:t>‹#›</a:t>
            </a:fld>
            <a:endParaRPr lang="fr-FR"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 RES 3.0</a:t>
            </a:r>
            <a:endParaRPr lang="fr-FR" dirty="0"/>
          </a:p>
        </p:txBody>
      </p:sp>
      <p:sp>
        <p:nvSpPr>
          <p:cNvPr id="3" name="Sous-titre 2"/>
          <p:cNvSpPr>
            <a:spLocks noGrp="1"/>
          </p:cNvSpPr>
          <p:nvPr>
            <p:ph type="subTitle" idx="1"/>
          </p:nvPr>
        </p:nvSpPr>
        <p:spPr/>
        <p:txBody>
          <a:bodyPr>
            <a:normAutofit/>
          </a:bodyPr>
          <a:lstStyle/>
          <a:p>
            <a:r>
              <a:rPr lang="fr-FR" dirty="0" smtClean="0"/>
              <a:t>BUDGET 2018</a:t>
            </a:r>
            <a:endParaRPr lang="fr-FR" dirty="0"/>
          </a:p>
        </p:txBody>
      </p:sp>
      <p:sp>
        <p:nvSpPr>
          <p:cNvPr id="5" name="Espace réservé de la date 4"/>
          <p:cNvSpPr>
            <a:spLocks noGrp="1"/>
          </p:cNvSpPr>
          <p:nvPr>
            <p:ph type="dt" sz="half" idx="10"/>
          </p:nvPr>
        </p:nvSpPr>
        <p:spPr/>
        <p:txBody>
          <a:bodyPr/>
          <a:lstStyle/>
          <a:p>
            <a:fld id="{E2FC4C82-6D8D-41A3-80F3-7EF1FC112D23}" type="datetime1">
              <a:rPr lang="fr-FR" smtClean="0"/>
              <a:t>27/02/18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B99E254-2B19-43AA-A358-326C28CA369F}" type="slidenum">
              <a:rPr lang="fr-FR" smtClean="0"/>
              <a:t>1</a:t>
            </a:fld>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24" y="5945140"/>
            <a:ext cx="4395960" cy="753179"/>
          </a:xfrm>
          <a:prstGeom prst="rect">
            <a:avLst/>
          </a:prstGeom>
        </p:spPr>
      </p:pic>
    </p:spTree>
    <p:extLst>
      <p:ext uri="{BB962C8B-B14F-4D97-AF65-F5344CB8AC3E}">
        <p14:creationId xmlns:p14="http://schemas.microsoft.com/office/powerpoint/2010/main" val="15433681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sz="half" idx="1"/>
          </p:nvPr>
        </p:nvSpPr>
        <p:spPr/>
        <p:txBody>
          <a:bodyPr>
            <a:normAutofit lnSpcReduction="10000"/>
          </a:bodyPr>
          <a:lstStyle/>
          <a:p>
            <a:pPr marL="0" indent="0"/>
            <a:r>
              <a:rPr lang="fr-FR" sz="2000" dirty="0" smtClean="0">
                <a:solidFill>
                  <a:srgbClr val="FF0000"/>
                </a:solidFill>
              </a:rPr>
              <a:t>Le modèle économique présenté le 2 septembre a défini une évolution du RES et de son financement</a:t>
            </a:r>
          </a:p>
          <a:p>
            <a:pPr marL="0" indent="0"/>
            <a:r>
              <a:rPr lang="fr-FR" sz="2000" dirty="0">
                <a:solidFill>
                  <a:srgbClr val="FF0000"/>
                </a:solidFill>
              </a:rPr>
              <a:t>LE CA du 24 </a:t>
            </a:r>
            <a:r>
              <a:rPr lang="fr-FR" sz="2000" dirty="0" smtClean="0">
                <a:solidFill>
                  <a:srgbClr val="FF0000"/>
                </a:solidFill>
              </a:rPr>
              <a:t>novembre a défini le plan de travail 2018-2019</a:t>
            </a:r>
          </a:p>
          <a:p>
            <a:pPr marL="0" indent="0"/>
            <a:r>
              <a:rPr lang="fr-FR" sz="2000" dirty="0" smtClean="0">
                <a:solidFill>
                  <a:srgbClr val="FF0000"/>
                </a:solidFill>
              </a:rPr>
              <a:t>Ce document précise les ressources et emplois par domaine d’activités</a:t>
            </a:r>
            <a:endParaRPr lang="fr-FR" sz="2000" dirty="0">
              <a:solidFill>
                <a:srgbClr val="FF0000"/>
              </a:solidFill>
            </a:endParaRPr>
          </a:p>
          <a:p>
            <a:pPr marL="0" indent="0"/>
            <a:endParaRPr lang="fr-FR" sz="2000" dirty="0"/>
          </a:p>
        </p:txBody>
      </p:sp>
      <p:sp>
        <p:nvSpPr>
          <p:cNvPr id="9" name="Espace réservé du contenu 8"/>
          <p:cNvSpPr>
            <a:spLocks noGrp="1"/>
          </p:cNvSpPr>
          <p:nvPr>
            <p:ph sz="half" idx="2"/>
          </p:nvPr>
        </p:nvSpPr>
        <p:spPr>
          <a:xfrm>
            <a:off x="5076056" y="1412776"/>
            <a:ext cx="3056384" cy="2592288"/>
          </a:xfrm>
        </p:spPr>
        <p:txBody>
          <a:bodyPr>
            <a:normAutofit lnSpcReduction="10000"/>
          </a:bodyPr>
          <a:lstStyle/>
          <a:p>
            <a:pPr marL="457200" indent="-457200">
              <a:buFont typeface="Arial" panose="020B0604020202020204" pitchFamily="34" charset="0"/>
              <a:buChar char="•"/>
            </a:pPr>
            <a:r>
              <a:rPr lang="fr-FR" dirty="0" smtClean="0">
                <a:solidFill>
                  <a:srgbClr val="00B050"/>
                </a:solidFill>
              </a:rPr>
              <a:t>Plaidoyer</a:t>
            </a:r>
          </a:p>
          <a:p>
            <a:pPr marL="457200" indent="-457200">
              <a:buFont typeface="Arial" panose="020B0604020202020204" pitchFamily="34" charset="0"/>
              <a:buChar char="•"/>
            </a:pPr>
            <a:r>
              <a:rPr lang="fr-FR" dirty="0" smtClean="0">
                <a:solidFill>
                  <a:srgbClr val="00B050"/>
                </a:solidFill>
              </a:rPr>
              <a:t>Formation</a:t>
            </a:r>
          </a:p>
          <a:p>
            <a:pPr marL="457200" indent="-457200">
              <a:buFont typeface="Arial" panose="020B0604020202020204" pitchFamily="34" charset="0"/>
              <a:buChar char="•"/>
            </a:pPr>
            <a:r>
              <a:rPr lang="fr-FR" dirty="0" smtClean="0">
                <a:solidFill>
                  <a:srgbClr val="00B050"/>
                </a:solidFill>
              </a:rPr>
              <a:t>Colloques</a:t>
            </a:r>
          </a:p>
          <a:p>
            <a:pPr marL="457200" indent="-457200">
              <a:buFont typeface="Arial" panose="020B0604020202020204" pitchFamily="34" charset="0"/>
              <a:buChar char="•"/>
            </a:pPr>
            <a:r>
              <a:rPr lang="fr-FR" dirty="0" smtClean="0">
                <a:solidFill>
                  <a:srgbClr val="00B050"/>
                </a:solidFill>
              </a:rPr>
              <a:t>Appels à Projets</a:t>
            </a:r>
          </a:p>
          <a:p>
            <a:pPr marL="457200" indent="-457200">
              <a:buFont typeface="Arial" panose="020B0604020202020204" pitchFamily="34" charset="0"/>
              <a:buChar char="•"/>
            </a:pPr>
            <a:r>
              <a:rPr lang="fr-FR" dirty="0" smtClean="0">
                <a:solidFill>
                  <a:srgbClr val="00B050"/>
                </a:solidFill>
              </a:rPr>
              <a:t>Offre VTSPE</a:t>
            </a:r>
            <a:endParaRPr lang="fr-FR" dirty="0">
              <a:solidFill>
                <a:srgbClr val="00B05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2</a:t>
            </a:fld>
            <a:endParaRPr lang="fr-FR" dirty="0"/>
          </a:p>
        </p:txBody>
      </p:sp>
      <p:sp>
        <p:nvSpPr>
          <p:cNvPr id="7" name="Titre 6"/>
          <p:cNvSpPr>
            <a:spLocks noGrp="1"/>
          </p:cNvSpPr>
          <p:nvPr>
            <p:ph type="title"/>
          </p:nvPr>
        </p:nvSpPr>
        <p:spPr/>
        <p:txBody>
          <a:bodyPr/>
          <a:lstStyle/>
          <a:p>
            <a:pPr algn="ctr"/>
            <a:r>
              <a:rPr lang="fr-FR" dirty="0" smtClean="0">
                <a:solidFill>
                  <a:srgbClr val="00B0F0"/>
                </a:solidFill>
              </a:rPr>
              <a:t>PLAN 2018-2019</a:t>
            </a:r>
            <a:endParaRPr lang="fr-FR" dirty="0">
              <a:solidFill>
                <a:srgbClr val="00B0F0"/>
              </a:solidFill>
            </a:endParaRPr>
          </a:p>
        </p:txBody>
      </p:sp>
    </p:spTree>
    <p:extLst>
      <p:ext uri="{BB962C8B-B14F-4D97-AF65-F5344CB8AC3E}">
        <p14:creationId xmlns:p14="http://schemas.microsoft.com/office/powerpoint/2010/main" val="6740666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365760"/>
            <a:ext cx="7565464" cy="686976"/>
          </a:xfrm>
        </p:spPr>
        <p:txBody>
          <a:bodyPr>
            <a:normAutofit fontScale="90000"/>
          </a:bodyPr>
          <a:lstStyle/>
          <a:p>
            <a:pPr algn="ctr"/>
            <a:r>
              <a:rPr lang="fr-FR" dirty="0" smtClean="0">
                <a:solidFill>
                  <a:schemeClr val="accent2"/>
                </a:solidFill>
              </a:rPr>
              <a:t>EN guise de synthèse du modèle économique</a:t>
            </a:r>
            <a:endParaRPr lang="fr-FR" dirty="0">
              <a:solidFill>
                <a:schemeClr val="accent2"/>
              </a:solidFill>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977865"/>
            <a:ext cx="4211960" cy="719347"/>
          </a:xfrm>
          <a:prstGeom prst="rect">
            <a:avLst/>
          </a:prstGeom>
        </p:spPr>
      </p:pic>
      <p:sp>
        <p:nvSpPr>
          <p:cNvPr id="3" name="Espace réservé de la date 2"/>
          <p:cNvSpPr>
            <a:spLocks noGrp="1"/>
          </p:cNvSpPr>
          <p:nvPr>
            <p:ph type="dt" sz="half" idx="10"/>
          </p:nvPr>
        </p:nvSpPr>
        <p:spPr/>
        <p:txBody>
          <a:bodyPr/>
          <a:lstStyle/>
          <a:p>
            <a:fld id="{5491E9B7-3C5D-4CDF-B234-7F43765E0F4D}" type="datetime1">
              <a:rPr lang="fr-FR" smtClean="0"/>
              <a:t>27/02/18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B99E254-2B19-43AA-A358-326C28CA369F}" type="slidenum">
              <a:rPr lang="fr-FR" smtClean="0"/>
              <a:t>3</a:t>
            </a:fld>
            <a:endParaRPr lang="fr-FR" dirty="0"/>
          </a:p>
        </p:txBody>
      </p:sp>
      <p:sp>
        <p:nvSpPr>
          <p:cNvPr id="5" name="ZoneTexte 4"/>
          <p:cNvSpPr txBox="1"/>
          <p:nvPr/>
        </p:nvSpPr>
        <p:spPr>
          <a:xfrm>
            <a:off x="313928" y="948750"/>
            <a:ext cx="2987672" cy="830997"/>
          </a:xfrm>
          <a:prstGeom prst="rect">
            <a:avLst/>
          </a:prstGeom>
          <a:noFill/>
        </p:spPr>
        <p:txBody>
          <a:bodyPr wrap="square" rtlCol="0">
            <a:spAutoFit/>
          </a:bodyPr>
          <a:lstStyle/>
          <a:p>
            <a:r>
              <a:rPr lang="fr-FR" sz="2400" dirty="0" smtClean="0">
                <a:solidFill>
                  <a:srgbClr val="FFC000"/>
                </a:solidFill>
              </a:rPr>
              <a:t>Fonctionnement constant </a:t>
            </a:r>
          </a:p>
        </p:txBody>
      </p:sp>
      <p:sp>
        <p:nvSpPr>
          <p:cNvPr id="9" name="Rectangle 8"/>
          <p:cNvSpPr/>
          <p:nvPr/>
        </p:nvSpPr>
        <p:spPr>
          <a:xfrm>
            <a:off x="189332" y="2075487"/>
            <a:ext cx="16561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Subventions</a:t>
            </a:r>
          </a:p>
          <a:p>
            <a:pPr algn="ctr"/>
            <a:r>
              <a:rPr lang="fr-FR" dirty="0" smtClean="0">
                <a:solidFill>
                  <a:srgbClr val="FFC000"/>
                </a:solidFill>
              </a:rPr>
              <a:t>30% - </a:t>
            </a:r>
            <a:r>
              <a:rPr lang="fr-FR" dirty="0">
                <a:solidFill>
                  <a:srgbClr val="00B0F0"/>
                </a:solidFill>
              </a:rPr>
              <a:t>1</a:t>
            </a:r>
            <a:r>
              <a:rPr lang="fr-FR" dirty="0" smtClean="0">
                <a:solidFill>
                  <a:srgbClr val="00B0F0"/>
                </a:solidFill>
              </a:rPr>
              <a:t>0%</a:t>
            </a:r>
            <a:endParaRPr lang="fr-FR" dirty="0">
              <a:solidFill>
                <a:srgbClr val="FFC000"/>
              </a:solidFill>
            </a:endParaRPr>
          </a:p>
        </p:txBody>
      </p:sp>
      <p:sp>
        <p:nvSpPr>
          <p:cNvPr id="11" name="Rectangle 10"/>
          <p:cNvSpPr/>
          <p:nvPr/>
        </p:nvSpPr>
        <p:spPr>
          <a:xfrm>
            <a:off x="2051720" y="2057271"/>
            <a:ext cx="16561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Cotisations </a:t>
            </a:r>
          </a:p>
          <a:p>
            <a:pPr algn="ctr"/>
            <a:r>
              <a:rPr lang="fr-FR" dirty="0" smtClean="0">
                <a:solidFill>
                  <a:srgbClr val="FFC000"/>
                </a:solidFill>
              </a:rPr>
              <a:t>15%- </a:t>
            </a:r>
            <a:r>
              <a:rPr lang="fr-FR" dirty="0">
                <a:solidFill>
                  <a:srgbClr val="00B0F0"/>
                </a:solidFill>
              </a:rPr>
              <a:t>1</a:t>
            </a:r>
            <a:r>
              <a:rPr lang="fr-FR" dirty="0" smtClean="0">
                <a:solidFill>
                  <a:srgbClr val="00B0F0"/>
                </a:solidFill>
              </a:rPr>
              <a:t>0%</a:t>
            </a:r>
            <a:endParaRPr lang="fr-FR" dirty="0">
              <a:solidFill>
                <a:srgbClr val="00B0F0"/>
              </a:solidFill>
            </a:endParaRPr>
          </a:p>
        </p:txBody>
      </p:sp>
      <p:sp>
        <p:nvSpPr>
          <p:cNvPr id="12" name="Rectangle 11"/>
          <p:cNvSpPr/>
          <p:nvPr/>
        </p:nvSpPr>
        <p:spPr>
          <a:xfrm>
            <a:off x="3851920" y="2075487"/>
            <a:ext cx="16561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Appels à Projets</a:t>
            </a:r>
          </a:p>
          <a:p>
            <a:pPr algn="ctr"/>
            <a:r>
              <a:rPr lang="fr-FR" dirty="0" smtClean="0">
                <a:solidFill>
                  <a:srgbClr val="FFC000"/>
                </a:solidFill>
              </a:rPr>
              <a:t>30%- </a:t>
            </a:r>
            <a:r>
              <a:rPr lang="fr-FR" dirty="0" smtClean="0">
                <a:solidFill>
                  <a:srgbClr val="00B0F0"/>
                </a:solidFill>
              </a:rPr>
              <a:t>30 %</a:t>
            </a:r>
            <a:endParaRPr lang="fr-FR" dirty="0">
              <a:solidFill>
                <a:srgbClr val="FFC000"/>
              </a:solidFill>
            </a:endParaRPr>
          </a:p>
        </p:txBody>
      </p:sp>
      <p:sp>
        <p:nvSpPr>
          <p:cNvPr id="13" name="Rectangle 12"/>
          <p:cNvSpPr/>
          <p:nvPr/>
        </p:nvSpPr>
        <p:spPr>
          <a:xfrm>
            <a:off x="5957272" y="2052647"/>
            <a:ext cx="16561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Crowd Funding</a:t>
            </a:r>
          </a:p>
          <a:p>
            <a:pPr algn="ctr"/>
            <a:r>
              <a:rPr lang="fr-FR" dirty="0" smtClean="0">
                <a:solidFill>
                  <a:srgbClr val="FFC000"/>
                </a:solidFill>
              </a:rPr>
              <a:t>10%- </a:t>
            </a:r>
            <a:r>
              <a:rPr lang="fr-FR" dirty="0" smtClean="0">
                <a:solidFill>
                  <a:srgbClr val="00B0F0"/>
                </a:solidFill>
              </a:rPr>
              <a:t>10%</a:t>
            </a:r>
          </a:p>
          <a:p>
            <a:pPr algn="ctr"/>
            <a:endParaRPr lang="fr-FR" dirty="0">
              <a:solidFill>
                <a:srgbClr val="FFC000"/>
              </a:solidFill>
            </a:endParaRPr>
          </a:p>
        </p:txBody>
      </p:sp>
      <p:sp>
        <p:nvSpPr>
          <p:cNvPr id="14" name="Rectangle 13"/>
          <p:cNvSpPr/>
          <p:nvPr/>
        </p:nvSpPr>
        <p:spPr>
          <a:xfrm>
            <a:off x="172204" y="3142160"/>
            <a:ext cx="16561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Activités </a:t>
            </a:r>
          </a:p>
          <a:p>
            <a:pPr algn="ctr"/>
            <a:r>
              <a:rPr lang="fr-FR" dirty="0" smtClean="0">
                <a:solidFill>
                  <a:srgbClr val="FFC000"/>
                </a:solidFill>
              </a:rPr>
              <a:t>10%- </a:t>
            </a:r>
            <a:r>
              <a:rPr lang="fr-FR" dirty="0">
                <a:solidFill>
                  <a:srgbClr val="00B0F0"/>
                </a:solidFill>
              </a:rPr>
              <a:t>4</a:t>
            </a:r>
            <a:r>
              <a:rPr lang="fr-FR" dirty="0" smtClean="0">
                <a:solidFill>
                  <a:srgbClr val="00B0F0"/>
                </a:solidFill>
              </a:rPr>
              <a:t>0%</a:t>
            </a:r>
            <a:endParaRPr lang="fr-FR" dirty="0">
              <a:solidFill>
                <a:srgbClr val="00B0F0"/>
              </a:solidFill>
            </a:endParaRPr>
          </a:p>
        </p:txBody>
      </p:sp>
      <p:sp>
        <p:nvSpPr>
          <p:cNvPr id="15" name="ZoneTexte 14"/>
          <p:cNvSpPr txBox="1"/>
          <p:nvPr/>
        </p:nvSpPr>
        <p:spPr>
          <a:xfrm>
            <a:off x="3582144" y="935507"/>
            <a:ext cx="4968552" cy="1107996"/>
          </a:xfrm>
          <a:prstGeom prst="rect">
            <a:avLst/>
          </a:prstGeom>
          <a:noFill/>
        </p:spPr>
        <p:txBody>
          <a:bodyPr wrap="square" rtlCol="0">
            <a:spAutoFit/>
          </a:bodyPr>
          <a:lstStyle/>
          <a:p>
            <a:r>
              <a:rPr lang="fr-FR" sz="2400" dirty="0" smtClean="0">
                <a:solidFill>
                  <a:srgbClr val="00B0F0"/>
                </a:solidFill>
              </a:rPr>
              <a:t>Fonctionnement dynamique avec un budget en croissance de 15% par an </a:t>
            </a:r>
          </a:p>
          <a:p>
            <a:endParaRPr lang="fr-FR" dirty="0">
              <a:solidFill>
                <a:srgbClr val="00B0F0"/>
              </a:solidFill>
            </a:endParaRPr>
          </a:p>
        </p:txBody>
      </p:sp>
      <p:sp>
        <p:nvSpPr>
          <p:cNvPr id="8" name="ZoneTexte 7"/>
          <p:cNvSpPr txBox="1"/>
          <p:nvPr/>
        </p:nvSpPr>
        <p:spPr>
          <a:xfrm>
            <a:off x="2123728" y="3212976"/>
            <a:ext cx="6480720" cy="738664"/>
          </a:xfrm>
          <a:prstGeom prst="rect">
            <a:avLst/>
          </a:prstGeom>
          <a:noFill/>
        </p:spPr>
        <p:txBody>
          <a:bodyPr wrap="square" rtlCol="0">
            <a:spAutoFit/>
          </a:bodyPr>
          <a:lstStyle/>
          <a:p>
            <a:r>
              <a:rPr lang="fr-FR" sz="1400" dirty="0" smtClean="0">
                <a:solidFill>
                  <a:srgbClr val="00B050"/>
                </a:solidFill>
              </a:rPr>
              <a:t>Un budget en progression de 15% sur trois ans pour accroître les moyens du RES pour accompagner ses ambitions stratégiques </a:t>
            </a:r>
            <a:r>
              <a:rPr lang="fr-FR" sz="1400" dirty="0" smtClean="0">
                <a:solidFill>
                  <a:srgbClr val="0070C0"/>
                </a:solidFill>
              </a:rPr>
              <a:t>(ajustement le 24 novembre 2017 et de fin février 2018</a:t>
            </a:r>
            <a:endParaRPr lang="fr-FR" sz="1400" dirty="0">
              <a:solidFill>
                <a:srgbClr val="0070C0"/>
              </a:solidFill>
            </a:endParaRPr>
          </a:p>
        </p:txBody>
      </p:sp>
      <p:sp>
        <p:nvSpPr>
          <p:cNvPr id="10" name="Flèche droite 9"/>
          <p:cNvSpPr/>
          <p:nvPr/>
        </p:nvSpPr>
        <p:spPr>
          <a:xfrm>
            <a:off x="539552" y="4437112"/>
            <a:ext cx="978408" cy="484632"/>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6" name="Rectangle 15"/>
          <p:cNvSpPr/>
          <p:nvPr/>
        </p:nvSpPr>
        <p:spPr>
          <a:xfrm>
            <a:off x="3563888" y="4005064"/>
            <a:ext cx="23355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Subventions Cotisations</a:t>
            </a:r>
          </a:p>
          <a:p>
            <a:pPr algn="ctr"/>
            <a:r>
              <a:rPr lang="fr-FR" dirty="0">
                <a:solidFill>
                  <a:srgbClr val="00B0F0"/>
                </a:solidFill>
              </a:rPr>
              <a:t>2</a:t>
            </a:r>
            <a:r>
              <a:rPr lang="fr-FR" dirty="0" smtClean="0">
                <a:solidFill>
                  <a:srgbClr val="00B0F0"/>
                </a:solidFill>
              </a:rPr>
              <a:t>0%</a:t>
            </a:r>
            <a:endParaRPr lang="fr-FR" dirty="0">
              <a:solidFill>
                <a:srgbClr val="00B0F0"/>
              </a:solidFill>
            </a:endParaRPr>
          </a:p>
        </p:txBody>
      </p:sp>
      <p:sp>
        <p:nvSpPr>
          <p:cNvPr id="17" name="Rectangle 16"/>
          <p:cNvSpPr/>
          <p:nvPr/>
        </p:nvSpPr>
        <p:spPr>
          <a:xfrm>
            <a:off x="6804248" y="4005064"/>
            <a:ext cx="201622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C000"/>
                </a:solidFill>
              </a:rPr>
              <a:t>Activités </a:t>
            </a:r>
          </a:p>
          <a:p>
            <a:pPr algn="ctr"/>
            <a:r>
              <a:rPr lang="fr-FR" dirty="0">
                <a:solidFill>
                  <a:srgbClr val="00B0F0"/>
                </a:solidFill>
              </a:rPr>
              <a:t>8</a:t>
            </a:r>
            <a:r>
              <a:rPr lang="fr-FR" dirty="0" smtClean="0">
                <a:solidFill>
                  <a:srgbClr val="00B0F0"/>
                </a:solidFill>
              </a:rPr>
              <a:t>0%</a:t>
            </a:r>
            <a:endParaRPr lang="fr-FR" dirty="0">
              <a:solidFill>
                <a:srgbClr val="00B0F0"/>
              </a:solidFill>
            </a:endParaRPr>
          </a:p>
        </p:txBody>
      </p:sp>
      <p:sp>
        <p:nvSpPr>
          <p:cNvPr id="18" name="ZoneTexte 17"/>
          <p:cNvSpPr txBox="1"/>
          <p:nvPr/>
        </p:nvSpPr>
        <p:spPr>
          <a:xfrm>
            <a:off x="1979712" y="4365104"/>
            <a:ext cx="936104" cy="461665"/>
          </a:xfrm>
          <a:prstGeom prst="rect">
            <a:avLst/>
          </a:prstGeom>
          <a:noFill/>
        </p:spPr>
        <p:txBody>
          <a:bodyPr wrap="square" rtlCol="0">
            <a:spAutoFit/>
          </a:bodyPr>
          <a:lstStyle/>
          <a:p>
            <a:r>
              <a:rPr lang="fr-FR" sz="2400" dirty="0" smtClean="0">
                <a:solidFill>
                  <a:srgbClr val="3366FF"/>
                </a:solidFill>
              </a:rPr>
              <a:t>2020</a:t>
            </a:r>
            <a:endParaRPr lang="fr-FR" sz="2400" dirty="0">
              <a:solidFill>
                <a:srgbClr val="3366FF"/>
              </a:solidFill>
            </a:endParaRPr>
          </a:p>
        </p:txBody>
      </p:sp>
    </p:spTree>
    <p:extLst>
      <p:ext uri="{BB962C8B-B14F-4D97-AF65-F5344CB8AC3E}">
        <p14:creationId xmlns:p14="http://schemas.microsoft.com/office/powerpoint/2010/main" val="15574399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977865"/>
            <a:ext cx="4211960" cy="719347"/>
          </a:xfrm>
          <a:prstGeom prst="rect">
            <a:avLst/>
          </a:prstGeom>
        </p:spPr>
      </p:pic>
      <p:sp>
        <p:nvSpPr>
          <p:cNvPr id="3" name="Espace réservé de la date 2"/>
          <p:cNvSpPr>
            <a:spLocks noGrp="1"/>
          </p:cNvSpPr>
          <p:nvPr>
            <p:ph type="dt" sz="half" idx="10"/>
          </p:nvPr>
        </p:nvSpPr>
        <p:spPr/>
        <p:txBody>
          <a:bodyPr/>
          <a:lstStyle/>
          <a:p>
            <a:fld id="{5491E9B7-3C5D-4CDF-B234-7F43765E0F4D}" type="datetime1">
              <a:rPr lang="fr-FR" smtClean="0"/>
              <a:t>27/02/18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B99E254-2B19-43AA-A358-326C28CA369F}" type="slidenum">
              <a:rPr lang="fr-FR" smtClean="0"/>
              <a:t>4</a:t>
            </a:fld>
            <a:endParaRPr lang="fr-FR" dirty="0"/>
          </a:p>
        </p:txBody>
      </p:sp>
      <p:sp>
        <p:nvSpPr>
          <p:cNvPr id="9" name="ZoneTexte 8"/>
          <p:cNvSpPr txBox="1"/>
          <p:nvPr/>
        </p:nvSpPr>
        <p:spPr>
          <a:xfrm>
            <a:off x="467544" y="1321060"/>
            <a:ext cx="2304256" cy="1200329"/>
          </a:xfrm>
          <a:prstGeom prst="rect">
            <a:avLst/>
          </a:prstGeom>
          <a:noFill/>
        </p:spPr>
        <p:txBody>
          <a:bodyPr wrap="square" rtlCol="0">
            <a:spAutoFit/>
          </a:bodyPr>
          <a:lstStyle/>
          <a:p>
            <a:r>
              <a:rPr lang="fr-FR" b="1" dirty="0" smtClean="0">
                <a:solidFill>
                  <a:srgbClr val="FF0000"/>
                </a:solidFill>
              </a:rPr>
              <a:t> </a:t>
            </a:r>
            <a:r>
              <a:rPr lang="fr-FR" dirty="0" smtClean="0">
                <a:solidFill>
                  <a:srgbClr val="FF0000"/>
                </a:solidFill>
              </a:rPr>
              <a:t>Partenaires clefs</a:t>
            </a:r>
          </a:p>
          <a:p>
            <a:r>
              <a:rPr lang="fr-FR" dirty="0" smtClean="0">
                <a:solidFill>
                  <a:srgbClr val="00B0F0"/>
                </a:solidFill>
              </a:rPr>
              <a:t>Fondation de France</a:t>
            </a:r>
          </a:p>
          <a:p>
            <a:r>
              <a:rPr lang="fr-FR" dirty="0" smtClean="0">
                <a:solidFill>
                  <a:srgbClr val="00B0F0"/>
                </a:solidFill>
              </a:rPr>
              <a:t>, association, C2ds, ATC, AIA…</a:t>
            </a:r>
            <a:endParaRPr lang="fr-FR" dirty="0">
              <a:solidFill>
                <a:srgbClr val="00B0F0"/>
              </a:solidFill>
            </a:endParaRPr>
          </a:p>
        </p:txBody>
      </p:sp>
      <p:sp>
        <p:nvSpPr>
          <p:cNvPr id="10" name="ZoneTexte 9"/>
          <p:cNvSpPr txBox="1"/>
          <p:nvPr/>
        </p:nvSpPr>
        <p:spPr>
          <a:xfrm>
            <a:off x="3449699" y="1063569"/>
            <a:ext cx="2304256" cy="1477328"/>
          </a:xfrm>
          <a:prstGeom prst="rect">
            <a:avLst/>
          </a:prstGeom>
          <a:noFill/>
        </p:spPr>
        <p:txBody>
          <a:bodyPr wrap="square" rtlCol="0">
            <a:spAutoFit/>
          </a:bodyPr>
          <a:lstStyle/>
          <a:p>
            <a:r>
              <a:rPr lang="fr-FR" dirty="0" smtClean="0">
                <a:solidFill>
                  <a:srgbClr val="FF0000"/>
                </a:solidFill>
              </a:rPr>
              <a:t>Activités clefs </a:t>
            </a:r>
          </a:p>
          <a:p>
            <a:r>
              <a:rPr lang="fr-FR" dirty="0" smtClean="0">
                <a:solidFill>
                  <a:srgbClr val="00B0F0"/>
                </a:solidFill>
              </a:rPr>
              <a:t>Conférences, formation, réponses à des appels à projets, subventions</a:t>
            </a:r>
            <a:endParaRPr lang="fr-FR" dirty="0">
              <a:solidFill>
                <a:srgbClr val="00B0F0"/>
              </a:solidFill>
            </a:endParaRPr>
          </a:p>
        </p:txBody>
      </p:sp>
      <p:sp>
        <p:nvSpPr>
          <p:cNvPr id="11" name="ZoneTexte 10"/>
          <p:cNvSpPr txBox="1"/>
          <p:nvPr/>
        </p:nvSpPr>
        <p:spPr>
          <a:xfrm>
            <a:off x="6012160" y="1058772"/>
            <a:ext cx="3024336" cy="2031325"/>
          </a:xfrm>
          <a:prstGeom prst="rect">
            <a:avLst/>
          </a:prstGeom>
          <a:noFill/>
        </p:spPr>
        <p:txBody>
          <a:bodyPr wrap="square" rtlCol="0">
            <a:spAutoFit/>
          </a:bodyPr>
          <a:lstStyle/>
          <a:p>
            <a:r>
              <a:rPr lang="fr-FR" dirty="0" smtClean="0">
                <a:solidFill>
                  <a:srgbClr val="FF0000"/>
                </a:solidFill>
              </a:rPr>
              <a:t>Relations clients</a:t>
            </a:r>
          </a:p>
          <a:p>
            <a:r>
              <a:rPr lang="fr-FR" dirty="0" smtClean="0">
                <a:solidFill>
                  <a:srgbClr val="00B0F0"/>
                </a:solidFill>
              </a:rPr>
              <a:t>Etat influence/lobbying) </a:t>
            </a:r>
          </a:p>
          <a:p>
            <a:r>
              <a:rPr lang="fr-FR" dirty="0" smtClean="0">
                <a:solidFill>
                  <a:srgbClr val="00B0F0"/>
                </a:solidFill>
              </a:rPr>
              <a:t>Collectivités territoriales </a:t>
            </a:r>
          </a:p>
          <a:p>
            <a:r>
              <a:rPr lang="fr-FR" dirty="0" smtClean="0">
                <a:solidFill>
                  <a:srgbClr val="00B0F0"/>
                </a:solidFill>
              </a:rPr>
              <a:t>Projets, recherche action, formation</a:t>
            </a:r>
          </a:p>
          <a:p>
            <a:r>
              <a:rPr lang="fr-FR" dirty="0" smtClean="0">
                <a:solidFill>
                  <a:srgbClr val="00B0F0"/>
                </a:solidFill>
              </a:rPr>
              <a:t>Acteurs économiques</a:t>
            </a:r>
          </a:p>
          <a:p>
            <a:r>
              <a:rPr lang="fr-FR" dirty="0" smtClean="0">
                <a:solidFill>
                  <a:srgbClr val="00B0F0"/>
                </a:solidFill>
              </a:rPr>
              <a:t>Formation, projets, mécénat</a:t>
            </a:r>
            <a:endParaRPr lang="fr-FR" dirty="0">
              <a:solidFill>
                <a:srgbClr val="00B0F0"/>
              </a:solidFill>
            </a:endParaRPr>
          </a:p>
        </p:txBody>
      </p:sp>
      <p:sp>
        <p:nvSpPr>
          <p:cNvPr id="12" name="ZoneTexte 11"/>
          <p:cNvSpPr txBox="1"/>
          <p:nvPr/>
        </p:nvSpPr>
        <p:spPr>
          <a:xfrm>
            <a:off x="6084168" y="3068960"/>
            <a:ext cx="2304256" cy="2031325"/>
          </a:xfrm>
          <a:prstGeom prst="rect">
            <a:avLst/>
          </a:prstGeom>
          <a:noFill/>
        </p:spPr>
        <p:txBody>
          <a:bodyPr wrap="square" rtlCol="0">
            <a:spAutoFit/>
          </a:bodyPr>
          <a:lstStyle/>
          <a:p>
            <a:r>
              <a:rPr lang="fr-FR" dirty="0" smtClean="0">
                <a:solidFill>
                  <a:srgbClr val="FF0000"/>
                </a:solidFill>
              </a:rPr>
              <a:t>Ressources clefs</a:t>
            </a:r>
          </a:p>
          <a:p>
            <a:r>
              <a:rPr lang="fr-FR" dirty="0" smtClean="0">
                <a:solidFill>
                  <a:srgbClr val="00B0F0"/>
                </a:solidFill>
              </a:rPr>
              <a:t>Associations d’usagers, réseaux de chercheurs, équipe de salariés, </a:t>
            </a:r>
            <a:r>
              <a:rPr lang="fr-FR" dirty="0" err="1" smtClean="0">
                <a:solidFill>
                  <a:srgbClr val="00B0F0"/>
                </a:solidFill>
              </a:rPr>
              <a:t>FoodWatch</a:t>
            </a:r>
            <a:r>
              <a:rPr lang="fr-FR" dirty="0" smtClean="0">
                <a:solidFill>
                  <a:srgbClr val="00B0F0"/>
                </a:solidFill>
              </a:rPr>
              <a:t>, lanceurs d’alerte</a:t>
            </a:r>
            <a:endParaRPr lang="fr-FR" dirty="0">
              <a:solidFill>
                <a:srgbClr val="00B0F0"/>
              </a:solidFill>
            </a:endParaRPr>
          </a:p>
        </p:txBody>
      </p:sp>
      <p:sp>
        <p:nvSpPr>
          <p:cNvPr id="14" name="ZoneTexte 13"/>
          <p:cNvSpPr txBox="1"/>
          <p:nvPr/>
        </p:nvSpPr>
        <p:spPr>
          <a:xfrm>
            <a:off x="251520" y="2348880"/>
            <a:ext cx="3096344" cy="1477328"/>
          </a:xfrm>
          <a:prstGeom prst="rect">
            <a:avLst/>
          </a:prstGeom>
          <a:noFill/>
        </p:spPr>
        <p:txBody>
          <a:bodyPr wrap="square" rtlCol="0">
            <a:spAutoFit/>
          </a:bodyPr>
          <a:lstStyle/>
          <a:p>
            <a:r>
              <a:rPr lang="fr-FR" dirty="0" smtClean="0">
                <a:solidFill>
                  <a:srgbClr val="FF0000"/>
                </a:solidFill>
              </a:rPr>
              <a:t>Structure de coûts  RES 3.0</a:t>
            </a:r>
          </a:p>
          <a:p>
            <a:r>
              <a:rPr lang="fr-FR" dirty="0" smtClean="0">
                <a:solidFill>
                  <a:srgbClr val="00B0F0"/>
                </a:solidFill>
              </a:rPr>
              <a:t>Salariés (50%)</a:t>
            </a:r>
          </a:p>
          <a:p>
            <a:r>
              <a:rPr lang="fr-FR" dirty="0" smtClean="0">
                <a:solidFill>
                  <a:srgbClr val="00B0F0"/>
                </a:solidFill>
              </a:rPr>
              <a:t>Prestations extérieures (30%) </a:t>
            </a:r>
          </a:p>
          <a:p>
            <a:r>
              <a:rPr lang="fr-FR" dirty="0" smtClean="0">
                <a:solidFill>
                  <a:srgbClr val="00B0F0"/>
                </a:solidFill>
              </a:rPr>
              <a:t>Achat (20%)</a:t>
            </a:r>
          </a:p>
          <a:p>
            <a:endParaRPr lang="fr-FR" dirty="0">
              <a:solidFill>
                <a:srgbClr val="FF0000"/>
              </a:solidFill>
            </a:endParaRPr>
          </a:p>
        </p:txBody>
      </p:sp>
      <p:sp>
        <p:nvSpPr>
          <p:cNvPr id="15" name="ZoneTexte 14"/>
          <p:cNvSpPr txBox="1"/>
          <p:nvPr/>
        </p:nvSpPr>
        <p:spPr>
          <a:xfrm>
            <a:off x="3270637" y="2535654"/>
            <a:ext cx="2741523" cy="1200329"/>
          </a:xfrm>
          <a:prstGeom prst="rect">
            <a:avLst/>
          </a:prstGeom>
          <a:noFill/>
        </p:spPr>
        <p:txBody>
          <a:bodyPr wrap="square" rtlCol="0">
            <a:spAutoFit/>
          </a:bodyPr>
          <a:lstStyle/>
          <a:p>
            <a:r>
              <a:rPr lang="fr-FR" dirty="0" smtClean="0">
                <a:solidFill>
                  <a:srgbClr val="FF0000"/>
                </a:solidFill>
              </a:rPr>
              <a:t>Structure de Revenus</a:t>
            </a:r>
          </a:p>
          <a:p>
            <a:r>
              <a:rPr lang="fr-FR" dirty="0" smtClean="0">
                <a:solidFill>
                  <a:srgbClr val="00B0F0"/>
                </a:solidFill>
              </a:rPr>
              <a:t>80% activités</a:t>
            </a:r>
          </a:p>
          <a:p>
            <a:r>
              <a:rPr lang="fr-FR" dirty="0" smtClean="0">
                <a:solidFill>
                  <a:srgbClr val="00B0F0"/>
                </a:solidFill>
              </a:rPr>
              <a:t>20% subventions et cotisations (horizon 2020)</a:t>
            </a:r>
            <a:endParaRPr lang="fr-FR" dirty="0">
              <a:solidFill>
                <a:srgbClr val="00B0F0"/>
              </a:solidFill>
            </a:endParaRPr>
          </a:p>
        </p:txBody>
      </p:sp>
      <p:sp>
        <p:nvSpPr>
          <p:cNvPr id="16" name="ZoneTexte 15"/>
          <p:cNvSpPr txBox="1"/>
          <p:nvPr/>
        </p:nvSpPr>
        <p:spPr>
          <a:xfrm>
            <a:off x="395536" y="3645024"/>
            <a:ext cx="4896544" cy="1477328"/>
          </a:xfrm>
          <a:prstGeom prst="rect">
            <a:avLst/>
          </a:prstGeom>
          <a:noFill/>
        </p:spPr>
        <p:txBody>
          <a:bodyPr wrap="square" rtlCol="0">
            <a:spAutoFit/>
          </a:bodyPr>
          <a:lstStyle/>
          <a:p>
            <a:r>
              <a:rPr lang="fr-FR" dirty="0" smtClean="0">
                <a:solidFill>
                  <a:srgbClr val="FF0000"/>
                </a:solidFill>
              </a:rPr>
              <a:t>Canaux de distribution </a:t>
            </a:r>
          </a:p>
          <a:p>
            <a:r>
              <a:rPr lang="fr-FR" dirty="0" smtClean="0">
                <a:solidFill>
                  <a:srgbClr val="00B0F0"/>
                </a:solidFill>
              </a:rPr>
              <a:t>ARS après la première signature</a:t>
            </a:r>
          </a:p>
          <a:p>
            <a:r>
              <a:rPr lang="fr-FR" dirty="0" smtClean="0">
                <a:solidFill>
                  <a:srgbClr val="00B0F0"/>
                </a:solidFill>
              </a:rPr>
              <a:t>Les collectivités territoriales avec VTSPE</a:t>
            </a:r>
          </a:p>
          <a:p>
            <a:r>
              <a:rPr lang="fr-FR" dirty="0" smtClean="0">
                <a:solidFill>
                  <a:srgbClr val="00B0F0"/>
                </a:solidFill>
              </a:rPr>
              <a:t>Fondation de France (fondations hébergées)</a:t>
            </a:r>
          </a:p>
          <a:p>
            <a:endParaRPr lang="fr-FR" dirty="0">
              <a:solidFill>
                <a:srgbClr val="00B0F0"/>
              </a:solidFill>
            </a:endParaRPr>
          </a:p>
        </p:txBody>
      </p:sp>
      <p:sp>
        <p:nvSpPr>
          <p:cNvPr id="17" name="ZoneTexte 16"/>
          <p:cNvSpPr txBox="1"/>
          <p:nvPr/>
        </p:nvSpPr>
        <p:spPr>
          <a:xfrm>
            <a:off x="611560" y="188640"/>
            <a:ext cx="7200800" cy="707886"/>
          </a:xfrm>
          <a:prstGeom prst="rect">
            <a:avLst/>
          </a:prstGeom>
          <a:noFill/>
        </p:spPr>
        <p:txBody>
          <a:bodyPr wrap="square" rtlCol="0">
            <a:spAutoFit/>
          </a:bodyPr>
          <a:lstStyle/>
          <a:p>
            <a:r>
              <a:rPr lang="fr-FR" sz="2000" b="1" dirty="0" smtClean="0">
                <a:solidFill>
                  <a:srgbClr val="FF0000"/>
                </a:solidFill>
              </a:rPr>
              <a:t>Cartographie  des ressources et emplois du RES (pondérée  par les travaux du 24 novembre et des travaux de fin février 2018)</a:t>
            </a:r>
            <a:endParaRPr lang="fr-FR" sz="2000" b="1" dirty="0">
              <a:solidFill>
                <a:srgbClr val="FF0000"/>
              </a:solidFill>
            </a:endParaRPr>
          </a:p>
        </p:txBody>
      </p:sp>
    </p:spTree>
    <p:extLst>
      <p:ext uri="{BB962C8B-B14F-4D97-AF65-F5344CB8AC3E}">
        <p14:creationId xmlns:p14="http://schemas.microsoft.com/office/powerpoint/2010/main" val="30108383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sz="half" idx="1"/>
          </p:nvPr>
        </p:nvSpPr>
        <p:spPr/>
        <p:txBody>
          <a:bodyPr>
            <a:normAutofit fontScale="70000" lnSpcReduction="20000"/>
          </a:bodyPr>
          <a:lstStyle/>
          <a:p>
            <a:pPr marL="0" indent="0"/>
            <a:r>
              <a:rPr lang="fr-FR" dirty="0" smtClean="0">
                <a:solidFill>
                  <a:srgbClr val="00B0F0"/>
                </a:solidFill>
              </a:rPr>
              <a:t>Une autonomie par  le développement de l’activité</a:t>
            </a:r>
          </a:p>
          <a:p>
            <a:pPr marL="0" indent="0"/>
            <a:r>
              <a:rPr lang="fr-FR" dirty="0" smtClean="0">
                <a:solidFill>
                  <a:srgbClr val="00B0F0"/>
                </a:solidFill>
              </a:rPr>
              <a:t>Les leviers : les colloques , la formation et les appels à projets </a:t>
            </a:r>
          </a:p>
          <a:p>
            <a:pPr marL="0" indent="0"/>
            <a:r>
              <a:rPr lang="fr-FR" dirty="0" smtClean="0">
                <a:solidFill>
                  <a:srgbClr val="00B0F0"/>
                </a:solidFill>
              </a:rPr>
              <a:t>Un objectif : installer la santé environnementale dans le débat public et dans l’organisation de la santé</a:t>
            </a:r>
          </a:p>
          <a:p>
            <a:pPr marL="0" indent="0"/>
            <a:endParaRPr lang="fr-FR" dirty="0">
              <a:solidFill>
                <a:srgbClr val="00B0F0"/>
              </a:solidFill>
            </a:endParaRPr>
          </a:p>
          <a:p>
            <a:pPr marL="0" indent="0"/>
            <a:r>
              <a:rPr lang="fr-FR" dirty="0" smtClean="0">
                <a:solidFill>
                  <a:srgbClr val="00B0F0"/>
                </a:solidFill>
              </a:rPr>
              <a:t>Un objectif principal la campagne VTSPE</a:t>
            </a:r>
            <a:endParaRPr lang="fr-FR" dirty="0">
              <a:solidFill>
                <a:srgbClr val="00B0F0"/>
              </a:solidFill>
            </a:endParaRPr>
          </a:p>
        </p:txBody>
      </p:sp>
      <p:sp>
        <p:nvSpPr>
          <p:cNvPr id="9" name="Espace réservé du contenu 8"/>
          <p:cNvSpPr>
            <a:spLocks noGrp="1"/>
          </p:cNvSpPr>
          <p:nvPr>
            <p:ph sz="half" idx="2"/>
          </p:nvPr>
        </p:nvSpPr>
        <p:spPr/>
        <p:txBody>
          <a:bodyPr>
            <a:normAutofit fontScale="70000" lnSpcReduction="20000"/>
          </a:bodyPr>
          <a:lstStyle/>
          <a:p>
            <a:pPr marL="0" indent="0"/>
            <a:endParaRPr lang="fr-FR" dirty="0" smtClean="0">
              <a:solidFill>
                <a:srgbClr val="00B050"/>
              </a:solidFill>
            </a:endParaRPr>
          </a:p>
          <a:p>
            <a:pPr marL="0" indent="0"/>
            <a:endParaRPr lang="fr-FR" dirty="0" smtClean="0">
              <a:solidFill>
                <a:srgbClr val="00B050"/>
              </a:solidFill>
            </a:endParaRPr>
          </a:p>
          <a:p>
            <a:pPr marL="0" indent="0"/>
            <a:r>
              <a:rPr lang="fr-FR" dirty="0" smtClean="0">
                <a:solidFill>
                  <a:srgbClr val="00B050"/>
                </a:solidFill>
              </a:rPr>
              <a:t>La campagne VTSPE</a:t>
            </a:r>
          </a:p>
          <a:p>
            <a:pPr marL="0" indent="0"/>
            <a:r>
              <a:rPr lang="fr-FR" dirty="0" smtClean="0">
                <a:solidFill>
                  <a:srgbClr val="00B050"/>
                </a:solidFill>
              </a:rPr>
              <a:t>Le plaidoyer</a:t>
            </a:r>
          </a:p>
          <a:p>
            <a:pPr marL="0" indent="0"/>
            <a:r>
              <a:rPr lang="fr-FR" dirty="0" smtClean="0">
                <a:solidFill>
                  <a:srgbClr val="00B050"/>
                </a:solidFill>
              </a:rPr>
              <a:t>Le changement de paradigme</a:t>
            </a:r>
            <a:endParaRPr lang="fr-FR" dirty="0">
              <a:solidFill>
                <a:srgbClr val="00B05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5</a:t>
            </a:fld>
            <a:endParaRPr lang="fr-FR" dirty="0"/>
          </a:p>
        </p:txBody>
      </p:sp>
      <p:sp>
        <p:nvSpPr>
          <p:cNvPr id="7" name="Titre 6"/>
          <p:cNvSpPr>
            <a:spLocks noGrp="1"/>
          </p:cNvSpPr>
          <p:nvPr>
            <p:ph type="title"/>
          </p:nvPr>
        </p:nvSpPr>
        <p:spPr/>
        <p:txBody>
          <a:bodyPr/>
          <a:lstStyle/>
          <a:p>
            <a:pPr algn="ctr"/>
            <a:r>
              <a:rPr lang="fr-FR" dirty="0" smtClean="0">
                <a:solidFill>
                  <a:srgbClr val="FF0000"/>
                </a:solidFill>
              </a:rPr>
              <a:t>BUDGET 2018</a:t>
            </a:r>
            <a:endParaRPr lang="fr-FR" dirty="0">
              <a:solidFill>
                <a:srgbClr val="FF0000"/>
              </a:solidFill>
            </a:endParaRPr>
          </a:p>
        </p:txBody>
      </p:sp>
    </p:spTree>
    <p:extLst>
      <p:ext uri="{BB962C8B-B14F-4D97-AF65-F5344CB8AC3E}">
        <p14:creationId xmlns:p14="http://schemas.microsoft.com/office/powerpoint/2010/main" val="18530333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ctr"/>
            <a:r>
              <a:rPr lang="fr-FR" dirty="0" smtClean="0">
                <a:solidFill>
                  <a:srgbClr val="00B0F0"/>
                </a:solidFill>
              </a:rPr>
              <a:t>Plaidoyer</a:t>
            </a:r>
            <a:endParaRPr lang="fr-FR" dirty="0">
              <a:solidFill>
                <a:srgbClr val="00B0F0"/>
              </a:solidFill>
            </a:endParaRPr>
          </a:p>
        </p:txBody>
      </p:sp>
      <p:sp>
        <p:nvSpPr>
          <p:cNvPr id="8" name="Espace réservé du contenu 7"/>
          <p:cNvSpPr>
            <a:spLocks noGrp="1"/>
          </p:cNvSpPr>
          <p:nvPr>
            <p:ph idx="1"/>
          </p:nvPr>
        </p:nvSpPr>
        <p:spPr/>
        <p:txBody>
          <a:bodyPr>
            <a:normAutofit fontScale="92500" lnSpcReduction="20000"/>
          </a:bodyPr>
          <a:lstStyle/>
          <a:p>
            <a:r>
              <a:rPr lang="fr-FR" dirty="0" smtClean="0">
                <a:solidFill>
                  <a:srgbClr val="FF0000"/>
                </a:solidFill>
              </a:rPr>
              <a:t>Une grande activité :</a:t>
            </a:r>
          </a:p>
          <a:p>
            <a:pPr>
              <a:buFont typeface="Arial" panose="020B0604020202020204" pitchFamily="34" charset="0"/>
              <a:buChar char="•"/>
            </a:pPr>
            <a:r>
              <a:rPr lang="fr-FR" dirty="0" smtClean="0">
                <a:solidFill>
                  <a:srgbClr val="FF0000"/>
                </a:solidFill>
              </a:rPr>
              <a:t>La campagne VTSPE</a:t>
            </a:r>
          </a:p>
          <a:p>
            <a:pPr marL="0" indent="0"/>
            <a:r>
              <a:rPr lang="fr-FR" dirty="0" smtClean="0">
                <a:solidFill>
                  <a:srgbClr val="FF0000"/>
                </a:solidFill>
              </a:rPr>
              <a:t>5 colloques </a:t>
            </a:r>
          </a:p>
          <a:p>
            <a:pPr marL="0" indent="0"/>
            <a:r>
              <a:rPr lang="fr-FR" dirty="0" smtClean="0">
                <a:solidFill>
                  <a:srgbClr val="FF0000"/>
                </a:solidFill>
              </a:rPr>
              <a:t>Un colloque à dimension européenne avec le soutien de la Mairie de Paris</a:t>
            </a:r>
          </a:p>
          <a:p>
            <a:pPr marL="0" indent="0"/>
            <a:r>
              <a:rPr lang="fr-FR" dirty="0" smtClean="0">
                <a:solidFill>
                  <a:srgbClr val="FF0000"/>
                </a:solidFill>
              </a:rPr>
              <a:t>Trois colloques régionaux à thématique nationale avec le soutien des institutionnels privés ou publics localement, avec une affectation de la subvention de 30% au total de la subvention de la fondation de France et une affection du budget des régions en partie.</a:t>
            </a:r>
          </a:p>
          <a:p>
            <a:pPr marL="0" indent="0"/>
            <a:r>
              <a:rPr lang="fr-FR" dirty="0" smtClean="0">
                <a:solidFill>
                  <a:srgbClr val="FF0000"/>
                </a:solidFill>
              </a:rPr>
              <a:t>Un colloque National sur le coût économique des pathologies issues de la dégradation de l’environnement</a:t>
            </a:r>
          </a:p>
          <a:p>
            <a:pPr marL="0" indent="0"/>
            <a:r>
              <a:rPr lang="fr-FR" dirty="0" smtClean="0">
                <a:solidFill>
                  <a:srgbClr val="FF0000"/>
                </a:solidFill>
              </a:rPr>
              <a:t>D’autres colloques peuvent s’ajouter à ceux-ci mais dans une configuration plus modeste en moyens mobilisés par le RES</a:t>
            </a:r>
          </a:p>
          <a:p>
            <a:pPr marL="0" indent="0"/>
            <a:r>
              <a:rPr lang="fr-FR" dirty="0" smtClean="0">
                <a:solidFill>
                  <a:srgbClr val="00B0F0"/>
                </a:solidFill>
              </a:rPr>
              <a:t>Une offre de services dédiée aux VTSPE co-construite avec la Mairie de paris dans une perspective d’une offre packagée pour les autres acteurs  des territoires (plusieurs projets en </a:t>
            </a:r>
            <a:r>
              <a:rPr lang="fr-FR" dirty="0" smtClean="0">
                <a:solidFill>
                  <a:srgbClr val="00B0F0"/>
                </a:solidFill>
              </a:rPr>
              <a:t>cours)</a:t>
            </a:r>
            <a:endParaRPr lang="fr-FR" dirty="0">
              <a:solidFill>
                <a:srgbClr val="00B05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6</a:t>
            </a:fld>
            <a:endParaRPr lang="fr-FR" dirty="0"/>
          </a:p>
        </p:txBody>
      </p:sp>
    </p:spTree>
    <p:extLst>
      <p:ext uri="{BB962C8B-B14F-4D97-AF65-F5344CB8AC3E}">
        <p14:creationId xmlns:p14="http://schemas.microsoft.com/office/powerpoint/2010/main" val="36409030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Structure de coût d’un colloque</a:t>
            </a:r>
            <a:endParaRPr lang="fr-FR" dirty="0">
              <a:solidFill>
                <a:srgbClr val="FF0000"/>
              </a:solidFill>
            </a:endParaRPr>
          </a:p>
        </p:txBody>
      </p:sp>
      <p:sp>
        <p:nvSpPr>
          <p:cNvPr id="3" name="Espace réservé du contenu 2"/>
          <p:cNvSpPr>
            <a:spLocks noGrp="1"/>
          </p:cNvSpPr>
          <p:nvPr>
            <p:ph idx="1"/>
          </p:nvPr>
        </p:nvSpPr>
        <p:spPr>
          <a:xfrm>
            <a:off x="827584" y="836712"/>
            <a:ext cx="7704856" cy="4176464"/>
          </a:xfrm>
        </p:spPr>
        <p:txBody>
          <a:bodyPr>
            <a:normAutofit fontScale="92500" lnSpcReduction="20000"/>
          </a:bodyPr>
          <a:lstStyle/>
          <a:p>
            <a:pPr marL="0" indent="0"/>
            <a:r>
              <a:rPr lang="fr-FR" dirty="0" smtClean="0">
                <a:solidFill>
                  <a:srgbClr val="00B050"/>
                </a:solidFill>
              </a:rPr>
              <a:t>Les données financières permettent d’établir un budget prévisionnel pour un colloque standard</a:t>
            </a:r>
          </a:p>
          <a:p>
            <a:pPr marL="285750" indent="-285750">
              <a:buFont typeface="Arial" panose="020B0604020202020204" pitchFamily="34" charset="0"/>
              <a:buChar char="•"/>
            </a:pPr>
            <a:r>
              <a:rPr lang="fr-FR" dirty="0" smtClean="0">
                <a:solidFill>
                  <a:srgbClr val="00B0F0"/>
                </a:solidFill>
              </a:rPr>
              <a:t>La salle 1000 € par demi journée</a:t>
            </a:r>
          </a:p>
          <a:p>
            <a:pPr marL="285750" indent="-285750">
              <a:buFont typeface="Arial" panose="020B0604020202020204" pitchFamily="34" charset="0"/>
              <a:buChar char="•"/>
            </a:pPr>
            <a:r>
              <a:rPr lang="fr-FR" dirty="0" smtClean="0">
                <a:solidFill>
                  <a:srgbClr val="00B0F0"/>
                </a:solidFill>
              </a:rPr>
              <a:t>Les actes : 1500 € par demi journée</a:t>
            </a:r>
          </a:p>
          <a:p>
            <a:pPr marL="285750" indent="-285750">
              <a:buFont typeface="Arial" panose="020B0604020202020204" pitchFamily="34" charset="0"/>
              <a:buChar char="•"/>
            </a:pPr>
            <a:r>
              <a:rPr lang="fr-FR" dirty="0" smtClean="0">
                <a:solidFill>
                  <a:srgbClr val="00B0F0"/>
                </a:solidFill>
              </a:rPr>
              <a:t>La documentation : 1 000</a:t>
            </a:r>
            <a:r>
              <a:rPr lang="fr-FR" baseline="30000" dirty="0">
                <a:solidFill>
                  <a:srgbClr val="00B0F0"/>
                </a:solidFill>
              </a:rPr>
              <a:t> </a:t>
            </a:r>
            <a:r>
              <a:rPr lang="fr-FR" baseline="30000" dirty="0" smtClean="0">
                <a:solidFill>
                  <a:srgbClr val="00B0F0"/>
                </a:solidFill>
              </a:rPr>
              <a:t>€</a:t>
            </a:r>
            <a:r>
              <a:rPr lang="fr-FR" dirty="0" smtClean="0">
                <a:solidFill>
                  <a:srgbClr val="00B0F0"/>
                </a:solidFill>
              </a:rPr>
              <a:t> pour 100 participants</a:t>
            </a:r>
          </a:p>
          <a:p>
            <a:pPr marL="285750" indent="-285750">
              <a:buFont typeface="Arial" panose="020B0604020202020204" pitchFamily="34" charset="0"/>
              <a:buChar char="•"/>
            </a:pPr>
            <a:r>
              <a:rPr lang="fr-FR" dirty="0" smtClean="0">
                <a:solidFill>
                  <a:srgbClr val="00B0F0"/>
                </a:solidFill>
              </a:rPr>
              <a:t>300€ pour chaque intervenant « extérieur »</a:t>
            </a:r>
          </a:p>
          <a:p>
            <a:pPr marL="285750" indent="-285750">
              <a:buFont typeface="Arial" panose="020B0604020202020204" pitchFamily="34" charset="0"/>
              <a:buChar char="•"/>
            </a:pPr>
            <a:r>
              <a:rPr lang="fr-FR" dirty="0" smtClean="0">
                <a:solidFill>
                  <a:srgbClr val="00B0F0"/>
                </a:solidFill>
              </a:rPr>
              <a:t>Un stagiaire (4 à 6 mois) : 5 000€ </a:t>
            </a:r>
          </a:p>
          <a:p>
            <a:pPr marL="285750" indent="-285750">
              <a:buFont typeface="Arial" panose="020B0604020202020204" pitchFamily="34" charset="0"/>
              <a:buChar char="•"/>
            </a:pPr>
            <a:r>
              <a:rPr lang="fr-FR" dirty="0" smtClean="0">
                <a:solidFill>
                  <a:srgbClr val="00B0F0"/>
                </a:solidFill>
              </a:rPr>
              <a:t>Les travaux de préparation et le suivi par une chargée de mission : 25 jours à </a:t>
            </a:r>
            <a:r>
              <a:rPr lang="fr-FR" dirty="0" smtClean="0">
                <a:solidFill>
                  <a:srgbClr val="00B0F0"/>
                </a:solidFill>
              </a:rPr>
              <a:t>300 </a:t>
            </a:r>
            <a:r>
              <a:rPr lang="fr-FR" dirty="0" smtClean="0">
                <a:solidFill>
                  <a:srgbClr val="00B0F0"/>
                </a:solidFill>
              </a:rPr>
              <a:t>€ </a:t>
            </a:r>
            <a:r>
              <a:rPr lang="fr-FR" dirty="0" smtClean="0">
                <a:solidFill>
                  <a:srgbClr val="00B0F0"/>
                </a:solidFill>
              </a:rPr>
              <a:t>: </a:t>
            </a:r>
            <a:endParaRPr lang="fr-FR" dirty="0" smtClean="0">
              <a:solidFill>
                <a:srgbClr val="00B0F0"/>
              </a:solidFill>
            </a:endParaRPr>
          </a:p>
          <a:p>
            <a:pPr marL="0" indent="0"/>
            <a:r>
              <a:rPr lang="fr-FR" dirty="0" smtClean="0">
                <a:solidFill>
                  <a:srgbClr val="00B0F0"/>
                </a:solidFill>
              </a:rPr>
              <a:t>7 500</a:t>
            </a:r>
            <a:r>
              <a:rPr lang="fr-FR" dirty="0" smtClean="0">
                <a:solidFill>
                  <a:srgbClr val="00B0F0"/>
                </a:solidFill>
              </a:rPr>
              <a:t>€ </a:t>
            </a:r>
            <a:endParaRPr lang="fr-FR" dirty="0" smtClean="0">
              <a:solidFill>
                <a:srgbClr val="00B0F0"/>
              </a:solidFill>
            </a:endParaRPr>
          </a:p>
          <a:p>
            <a:pPr marL="285750" indent="-285750">
              <a:buFont typeface="Arial" panose="020B0604020202020204" pitchFamily="34" charset="0"/>
              <a:buChar char="•"/>
            </a:pPr>
            <a:r>
              <a:rPr lang="fr-FR" dirty="0" smtClean="0">
                <a:solidFill>
                  <a:srgbClr val="00B0F0"/>
                </a:solidFill>
              </a:rPr>
              <a:t>En extra comptable 25 jours de bénévole par demi journée à 210€ : 5 100€</a:t>
            </a:r>
          </a:p>
          <a:p>
            <a:pPr marL="0" indent="0"/>
            <a:r>
              <a:rPr lang="fr-FR" dirty="0" smtClean="0">
                <a:solidFill>
                  <a:srgbClr val="00B050"/>
                </a:solidFill>
              </a:rPr>
              <a:t>Trois colloques  « régionaux » identifiés en 2018 : colloque eau, AVC et les jeunes et infertilité . Pour chaque  colloque 5000€  de la Fondation de France sera affecté soit au total 15 000€ . Au regard des subventions obtenues, ce montant  peut être augmenté ou diminué pour chaque colloque.</a:t>
            </a:r>
          </a:p>
          <a:p>
            <a:pPr marL="0" indent="0"/>
            <a:r>
              <a:rPr lang="fr-FR" dirty="0" smtClean="0">
                <a:solidFill>
                  <a:srgbClr val="00B050"/>
                </a:solidFill>
              </a:rPr>
              <a:t>Pour les deux autres colloques, les ressources sont issues des Organismes « prescripteurs »</a:t>
            </a: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7</a:t>
            </a:fld>
            <a:endParaRPr lang="fr-FR" dirty="0"/>
          </a:p>
        </p:txBody>
      </p:sp>
    </p:spTree>
    <p:extLst>
      <p:ext uri="{BB962C8B-B14F-4D97-AF65-F5344CB8AC3E}">
        <p14:creationId xmlns:p14="http://schemas.microsoft.com/office/powerpoint/2010/main" val="42250542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FORMATION</a:t>
            </a:r>
            <a:endParaRPr lang="fr-FR" dirty="0">
              <a:solidFill>
                <a:srgbClr val="00B0F0"/>
              </a:solidFill>
            </a:endParaRPr>
          </a:p>
        </p:txBody>
      </p:sp>
      <p:sp>
        <p:nvSpPr>
          <p:cNvPr id="3" name="Espace réservé du contenu 2"/>
          <p:cNvSpPr>
            <a:spLocks noGrp="1"/>
          </p:cNvSpPr>
          <p:nvPr>
            <p:ph idx="1"/>
          </p:nvPr>
        </p:nvSpPr>
        <p:spPr/>
        <p:txBody>
          <a:bodyPr>
            <a:normAutofit/>
          </a:bodyPr>
          <a:lstStyle/>
          <a:p>
            <a:r>
              <a:rPr lang="fr-FR" dirty="0" smtClean="0">
                <a:solidFill>
                  <a:srgbClr val="FF0000"/>
                </a:solidFill>
              </a:rPr>
              <a:t>2018 est l’année de lancement d’une activité économique avec le planning suivant :</a:t>
            </a:r>
          </a:p>
          <a:p>
            <a:endParaRPr lang="fr-FR" dirty="0" smtClean="0">
              <a:solidFill>
                <a:srgbClr val="FF0000"/>
              </a:solidFill>
            </a:endParaRPr>
          </a:p>
          <a:p>
            <a:pPr marL="285750" indent="-285750">
              <a:buFont typeface="Arial" panose="020B0604020202020204" pitchFamily="34" charset="0"/>
              <a:buChar char="•"/>
            </a:pPr>
            <a:r>
              <a:rPr lang="fr-FR" dirty="0" smtClean="0">
                <a:solidFill>
                  <a:srgbClr val="00B050"/>
                </a:solidFill>
              </a:rPr>
              <a:t>Agrément au 1</a:t>
            </a:r>
            <a:r>
              <a:rPr lang="fr-FR" baseline="30000" dirty="0" smtClean="0">
                <a:solidFill>
                  <a:srgbClr val="00B050"/>
                </a:solidFill>
              </a:rPr>
              <a:t>er</a:t>
            </a:r>
            <a:r>
              <a:rPr lang="fr-FR" dirty="0" smtClean="0">
                <a:solidFill>
                  <a:srgbClr val="00B050"/>
                </a:solidFill>
              </a:rPr>
              <a:t> juillet  2018</a:t>
            </a:r>
          </a:p>
          <a:p>
            <a:pPr marL="285750" indent="-285750">
              <a:buFont typeface="Arial" panose="020B0604020202020204" pitchFamily="34" charset="0"/>
              <a:buChar char="•"/>
            </a:pPr>
            <a:r>
              <a:rPr lang="fr-FR" dirty="0" smtClean="0">
                <a:solidFill>
                  <a:srgbClr val="00B050"/>
                </a:solidFill>
              </a:rPr>
              <a:t>2 actions de formation par mois de septembre à décembre</a:t>
            </a:r>
          </a:p>
          <a:p>
            <a:pPr marL="285750" indent="-285750">
              <a:buFont typeface="Arial" panose="020B0604020202020204" pitchFamily="34" charset="0"/>
              <a:buChar char="•"/>
            </a:pPr>
            <a:r>
              <a:rPr lang="fr-FR" dirty="0" smtClean="0">
                <a:solidFill>
                  <a:srgbClr val="00B050"/>
                </a:solidFill>
              </a:rPr>
              <a:t>En 2019 1 action par semaine pendant 10 mois</a:t>
            </a:r>
          </a:p>
          <a:p>
            <a:pPr marL="285750" indent="-285750">
              <a:buFont typeface="Arial" panose="020B0604020202020204" pitchFamily="34" charset="0"/>
              <a:buChar char="•"/>
            </a:pPr>
            <a:r>
              <a:rPr lang="fr-FR" dirty="0" smtClean="0">
                <a:solidFill>
                  <a:srgbClr val="00B050"/>
                </a:solidFill>
              </a:rPr>
              <a:t>Coût d’une journée de formation 800€ en interne ou 1600€  avec un prestataire externe pour une « vente » cible  à 1 500€ (formation de groupe de participants en intra).un stage sur deux en  interne</a:t>
            </a:r>
          </a:p>
          <a:p>
            <a:pPr marL="0" indent="0"/>
            <a:r>
              <a:rPr lang="fr-FR" dirty="0" smtClean="0">
                <a:solidFill>
                  <a:srgbClr val="00B0F0"/>
                </a:solidFill>
              </a:rPr>
              <a:t>Le dynamisme de cette activité peut être accru sous la pression de la demande des collectivités territoriales à développer en partenariat.</a:t>
            </a:r>
            <a:endParaRPr lang="fr-FR" dirty="0">
              <a:solidFill>
                <a:srgbClr val="00B05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8</a:t>
            </a:fld>
            <a:endParaRPr lang="fr-FR" dirty="0"/>
          </a:p>
        </p:txBody>
      </p:sp>
    </p:spTree>
    <p:extLst>
      <p:ext uri="{BB962C8B-B14F-4D97-AF65-F5344CB8AC3E}">
        <p14:creationId xmlns:p14="http://schemas.microsoft.com/office/powerpoint/2010/main" val="32045893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APPELS à PROJET</a:t>
            </a:r>
            <a:endParaRPr lang="fr-FR" dirty="0">
              <a:solidFill>
                <a:srgbClr val="00B0F0"/>
              </a:solidFill>
            </a:endParaRPr>
          </a:p>
        </p:txBody>
      </p:sp>
      <p:sp>
        <p:nvSpPr>
          <p:cNvPr id="3" name="Espace réservé du contenu 2"/>
          <p:cNvSpPr>
            <a:spLocks noGrp="1"/>
          </p:cNvSpPr>
          <p:nvPr>
            <p:ph idx="1"/>
          </p:nvPr>
        </p:nvSpPr>
        <p:spPr/>
        <p:txBody>
          <a:bodyPr>
            <a:normAutofit lnSpcReduction="10000"/>
          </a:bodyPr>
          <a:lstStyle/>
          <a:p>
            <a:pPr marL="0" indent="0"/>
            <a:r>
              <a:rPr lang="fr-FR" dirty="0" smtClean="0">
                <a:solidFill>
                  <a:srgbClr val="FF0000"/>
                </a:solidFill>
              </a:rPr>
              <a:t>Un projet est par définition équilibré. En clair, le RES n’accroît pas ses ressources pour développer d’autres activités. La réponse à projet même bien sélectionné est chronophage</a:t>
            </a:r>
          </a:p>
          <a:p>
            <a:pPr marL="285750" indent="-285750">
              <a:buFont typeface="Arial" panose="020B0604020202020204" pitchFamily="34" charset="0"/>
              <a:buChar char="•"/>
            </a:pPr>
            <a:r>
              <a:rPr lang="fr-FR" dirty="0" smtClean="0">
                <a:solidFill>
                  <a:srgbClr val="00B050"/>
                </a:solidFill>
              </a:rPr>
              <a:t>En raison d’une journée par semaine pour la chargée de missions scientifiques et au regard de ses autres tâches, le nombre de projets remportés ne être supérieurs à 2, à effectif constant</a:t>
            </a:r>
          </a:p>
          <a:p>
            <a:pPr marL="285750" indent="-285750">
              <a:buFont typeface="Arial" panose="020B0604020202020204" pitchFamily="34" charset="0"/>
              <a:buChar char="•"/>
            </a:pPr>
            <a:r>
              <a:rPr lang="fr-FR" dirty="0" smtClean="0">
                <a:solidFill>
                  <a:srgbClr val="00B050"/>
                </a:solidFill>
              </a:rPr>
              <a:t>Pour les colloques régionaux, selon les ressources « réunies », Un stagiaire pourra être associé sur le plan local à la réussite du projet.</a:t>
            </a:r>
          </a:p>
          <a:p>
            <a:pPr marL="285750" indent="-285750">
              <a:buFont typeface="Arial" panose="020B0604020202020204" pitchFamily="34" charset="0"/>
              <a:buChar char="•"/>
            </a:pPr>
            <a:r>
              <a:rPr lang="fr-FR" dirty="0" smtClean="0">
                <a:solidFill>
                  <a:srgbClr val="00B050"/>
                </a:solidFill>
              </a:rPr>
              <a:t>La seule variable d’ajustement est l’apport des bénévoles valorisé en extra comptable, mais qui peut être compensé par une revalorisation de la charge salariale. Le développement du bénévolat est la clef de réussite de 2018.</a:t>
            </a:r>
          </a:p>
          <a:p>
            <a:pPr marL="285750" indent="-285750">
              <a:buFont typeface="Arial" panose="020B0604020202020204" pitchFamily="34" charset="0"/>
              <a:buChar char="•"/>
            </a:pPr>
            <a:r>
              <a:rPr lang="fr-FR" dirty="0" smtClean="0">
                <a:solidFill>
                  <a:srgbClr val="00B050"/>
                </a:solidFill>
              </a:rPr>
              <a:t>Pour un succès, il convient souvent de s’associer avec un partenaire, l’apport de chacun doit être clair et valorisé</a:t>
            </a: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9</a:t>
            </a:fld>
            <a:endParaRPr lang="fr-FR" dirty="0"/>
          </a:p>
        </p:txBody>
      </p:sp>
    </p:spTree>
    <p:extLst>
      <p:ext uri="{BB962C8B-B14F-4D97-AF65-F5344CB8AC3E}">
        <p14:creationId xmlns:p14="http://schemas.microsoft.com/office/powerpoint/2010/main" val="30539527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OFFRE VTSPE</a:t>
            </a:r>
            <a:endParaRPr lang="fr-FR" dirty="0">
              <a:solidFill>
                <a:srgbClr val="00B0F0"/>
              </a:solidFill>
            </a:endParaRPr>
          </a:p>
        </p:txBody>
      </p:sp>
      <p:sp>
        <p:nvSpPr>
          <p:cNvPr id="3" name="Espace réservé du contenu 2"/>
          <p:cNvSpPr>
            <a:spLocks noGrp="1"/>
          </p:cNvSpPr>
          <p:nvPr>
            <p:ph idx="1"/>
          </p:nvPr>
        </p:nvSpPr>
        <p:spPr>
          <a:xfrm>
            <a:off x="683568" y="1196752"/>
            <a:ext cx="7880980" cy="3795873"/>
          </a:xfrm>
        </p:spPr>
        <p:txBody>
          <a:bodyPr>
            <a:normAutofit fontScale="92500" lnSpcReduction="20000"/>
          </a:bodyPr>
          <a:lstStyle/>
          <a:p>
            <a:pPr marL="0" indent="0"/>
            <a:r>
              <a:rPr lang="fr-FR" dirty="0" smtClean="0">
                <a:solidFill>
                  <a:srgbClr val="FF0000"/>
                </a:solidFill>
              </a:rPr>
              <a:t>La conférence du 10 octobre 2017 a mise en évidence, une réelle demande des collectivités territoriales à s’engager dans une démarche sans PE et plus largement en santé environnementale, celles-ci souhaitent être accompagnées. Il est proposé ici la description de l’offre du RES</a:t>
            </a:r>
          </a:p>
          <a:p>
            <a:pPr>
              <a:buFont typeface="+mj-lt"/>
              <a:buAutoNum type="arabicPeriod"/>
            </a:pPr>
            <a:r>
              <a:rPr lang="fr-FR" dirty="0" smtClean="0">
                <a:solidFill>
                  <a:srgbClr val="00B050"/>
                </a:solidFill>
              </a:rPr>
              <a:t>Une offre de sensibilisation lors de la mise en place d’un comité de liaison de santé environnementale ou équivalent , avec un package composé de trois niveaux : Conférence pour les élus, population et professionnels de santé (350  à 1 000€), réunions de sensibilisation (350 à 500€ par réunion), animation culturelle selon le projet (coordination 1 000€)</a:t>
            </a:r>
          </a:p>
          <a:p>
            <a:pPr>
              <a:buFont typeface="+mj-lt"/>
              <a:buAutoNum type="arabicPeriod"/>
            </a:pPr>
            <a:r>
              <a:rPr lang="fr-FR" dirty="0" smtClean="0">
                <a:solidFill>
                  <a:srgbClr val="00B050"/>
                </a:solidFill>
              </a:rPr>
              <a:t>Une assistance à la rédaction d’un cahier des charges, </a:t>
            </a:r>
            <a:r>
              <a:rPr lang="fr-FR" dirty="0" smtClean="0">
                <a:solidFill>
                  <a:srgbClr val="00B0F0"/>
                </a:solidFill>
              </a:rPr>
              <a:t>(</a:t>
            </a:r>
            <a:r>
              <a:rPr lang="fr-FR" dirty="0" smtClean="0">
                <a:solidFill>
                  <a:srgbClr val="00B050"/>
                </a:solidFill>
              </a:rPr>
              <a:t>5 000</a:t>
            </a:r>
            <a:r>
              <a:rPr lang="fr-FR" baseline="30000" dirty="0">
                <a:solidFill>
                  <a:srgbClr val="00B050"/>
                </a:solidFill>
              </a:rPr>
              <a:t>€</a:t>
            </a:r>
            <a:r>
              <a:rPr lang="fr-FR" dirty="0" smtClean="0">
                <a:solidFill>
                  <a:srgbClr val="00B050"/>
                </a:solidFill>
              </a:rPr>
              <a:t> à 15 000€) selon la taille de la collectivités.</a:t>
            </a:r>
          </a:p>
          <a:p>
            <a:pPr>
              <a:buFont typeface="+mj-lt"/>
              <a:buAutoNum type="arabicPeriod"/>
            </a:pPr>
            <a:r>
              <a:rPr lang="fr-FR" dirty="0" smtClean="0">
                <a:solidFill>
                  <a:srgbClr val="00B050"/>
                </a:solidFill>
              </a:rPr>
              <a:t>Réponses à des appels d’offre en formation santé environnementale avec  en appui un assistant technique</a:t>
            </a:r>
          </a:p>
          <a:p>
            <a:pPr>
              <a:buFont typeface="+mj-lt"/>
              <a:buAutoNum type="arabicPeriod"/>
            </a:pPr>
            <a:r>
              <a:rPr lang="fr-FR" dirty="0" smtClean="0">
                <a:solidFill>
                  <a:srgbClr val="00B050"/>
                </a:solidFill>
              </a:rPr>
              <a:t>Partenariat </a:t>
            </a:r>
            <a:r>
              <a:rPr lang="fr-FR" dirty="0" smtClean="0">
                <a:solidFill>
                  <a:srgbClr val="00B050"/>
                </a:solidFill>
              </a:rPr>
              <a:t>sur </a:t>
            </a:r>
            <a:r>
              <a:rPr lang="fr-FR" dirty="0" smtClean="0">
                <a:solidFill>
                  <a:srgbClr val="00B050"/>
                </a:solidFill>
              </a:rPr>
              <a:t>le volet santé environnementale  sur les volets (1, 2, 3)</a:t>
            </a:r>
          </a:p>
          <a:p>
            <a:pPr marL="0" indent="0"/>
            <a:r>
              <a:rPr lang="fr-FR" dirty="0" smtClean="0">
                <a:solidFill>
                  <a:srgbClr val="00B050"/>
                </a:solidFill>
              </a:rPr>
              <a:t>Bien entendu chaque VTSPE pourra opter pour les prestations de son choix (campagne 0 phtalates</a:t>
            </a:r>
            <a:r>
              <a:rPr lang="mr-IN" dirty="0" smtClean="0">
                <a:solidFill>
                  <a:srgbClr val="00B050"/>
                </a:solidFill>
              </a:rPr>
              <a:t>…</a:t>
            </a:r>
            <a:r>
              <a:rPr lang="fr-FR" dirty="0" smtClean="0">
                <a:solidFill>
                  <a:srgbClr val="00B050"/>
                </a:solidFill>
              </a:rPr>
              <a:t>). Le poids moyen hors formation d’accompagnement est calibré à 10 000€</a:t>
            </a:r>
            <a:endParaRPr lang="fr-FR" dirty="0">
              <a:solidFill>
                <a:srgbClr val="00B05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10</a:t>
            </a:fld>
            <a:endParaRPr lang="fr-FR" dirty="0"/>
          </a:p>
        </p:txBody>
      </p:sp>
    </p:spTree>
    <p:extLst>
      <p:ext uri="{BB962C8B-B14F-4D97-AF65-F5344CB8AC3E}">
        <p14:creationId xmlns:p14="http://schemas.microsoft.com/office/powerpoint/2010/main" val="20893658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LE Prévisionnel RESSOURCES 2018</a:t>
            </a:r>
            <a:endParaRPr lang="fr-FR" dirty="0">
              <a:solidFill>
                <a:srgbClr val="00B0F0"/>
              </a:solidFill>
            </a:endParaRPr>
          </a:p>
        </p:txBody>
      </p:sp>
      <p:sp>
        <p:nvSpPr>
          <p:cNvPr id="3" name="Espace réservé du contenu 2"/>
          <p:cNvSpPr>
            <a:spLocks noGrp="1"/>
          </p:cNvSpPr>
          <p:nvPr>
            <p:ph idx="1"/>
          </p:nvPr>
        </p:nvSpPr>
        <p:spPr>
          <a:xfrm>
            <a:off x="539552" y="1100628"/>
            <a:ext cx="7804348" cy="3768532"/>
          </a:xfrm>
          <a:solidFill>
            <a:schemeClr val="bg1"/>
          </a:solidFill>
        </p:spPr>
        <p:txBody>
          <a:bodyPr>
            <a:normAutofit fontScale="92500" lnSpcReduction="10000"/>
          </a:bodyPr>
          <a:lstStyle/>
          <a:p>
            <a:pPr marL="0" indent="0"/>
            <a:r>
              <a:rPr lang="fr-FR" dirty="0" smtClean="0">
                <a:solidFill>
                  <a:srgbClr val="FF0000"/>
                </a:solidFill>
              </a:rPr>
              <a:t>La Fondation de France : 				50 000€</a:t>
            </a:r>
          </a:p>
          <a:p>
            <a:pPr marL="0" indent="0"/>
            <a:r>
              <a:rPr lang="fr-FR" dirty="0" smtClean="0">
                <a:solidFill>
                  <a:srgbClr val="FF0000"/>
                </a:solidFill>
              </a:rPr>
              <a:t>Appels à cotisation et dons: 				20 000€</a:t>
            </a:r>
          </a:p>
          <a:p>
            <a:pPr marL="0" indent="0"/>
            <a:r>
              <a:rPr lang="fr-FR" dirty="0" smtClean="0">
                <a:solidFill>
                  <a:srgbClr val="FF0000"/>
                </a:solidFill>
              </a:rPr>
              <a:t>Trois colloques (format 1 journée, 200 participants, 10 intervenants extérieurs):</a:t>
            </a:r>
          </a:p>
          <a:p>
            <a:pPr marL="0" indent="0"/>
            <a:r>
              <a:rPr lang="fr-FR" dirty="0" smtClean="0">
                <a:solidFill>
                  <a:srgbClr val="FF0000"/>
                </a:solidFill>
              </a:rPr>
              <a:t>7 000€ par colloque  :					21 000€	</a:t>
            </a:r>
          </a:p>
          <a:p>
            <a:pPr marL="0" indent="0"/>
            <a:r>
              <a:rPr lang="fr-FR" dirty="0" smtClean="0">
                <a:solidFill>
                  <a:srgbClr val="FF0000"/>
                </a:solidFill>
              </a:rPr>
              <a:t>Colloque  Mutuelle Familiale				10 000€</a:t>
            </a:r>
          </a:p>
          <a:p>
            <a:pPr marL="0" indent="0"/>
            <a:r>
              <a:rPr lang="fr-FR" dirty="0" smtClean="0">
                <a:solidFill>
                  <a:srgbClr val="FF0000"/>
                </a:solidFill>
              </a:rPr>
              <a:t>Deux offres VTSPE </a:t>
            </a:r>
            <a:r>
              <a:rPr lang="fr-FR" dirty="0">
                <a:solidFill>
                  <a:srgbClr val="FF0000"/>
                </a:solidFill>
              </a:rPr>
              <a:t> </a:t>
            </a:r>
            <a:r>
              <a:rPr lang="fr-FR" dirty="0" smtClean="0">
                <a:solidFill>
                  <a:srgbClr val="FF0000"/>
                </a:solidFill>
              </a:rPr>
              <a:t>guide + sensibilisation   			20 </a:t>
            </a:r>
            <a:r>
              <a:rPr lang="fr-FR" dirty="0">
                <a:solidFill>
                  <a:srgbClr val="FF0000"/>
                </a:solidFill>
              </a:rPr>
              <a:t>0</a:t>
            </a:r>
            <a:r>
              <a:rPr lang="fr-FR" dirty="0" smtClean="0">
                <a:solidFill>
                  <a:srgbClr val="FF0000"/>
                </a:solidFill>
              </a:rPr>
              <a:t>00€</a:t>
            </a:r>
          </a:p>
          <a:p>
            <a:pPr marL="0" indent="0"/>
            <a:r>
              <a:rPr lang="fr-FR" dirty="0">
                <a:solidFill>
                  <a:srgbClr val="FF0000"/>
                </a:solidFill>
              </a:rPr>
              <a:t>Colloque 2</a:t>
            </a:r>
            <a:r>
              <a:rPr lang="fr-FR" baseline="30000" dirty="0">
                <a:solidFill>
                  <a:srgbClr val="FF0000"/>
                </a:solidFill>
              </a:rPr>
              <a:t>ème</a:t>
            </a:r>
            <a:r>
              <a:rPr lang="fr-FR" dirty="0">
                <a:solidFill>
                  <a:srgbClr val="FF0000"/>
                </a:solidFill>
              </a:rPr>
              <a:t> édition VTSPE   avec la Mairie de Paris </a:t>
            </a:r>
            <a:r>
              <a:rPr lang="fr-FR" dirty="0" smtClean="0">
                <a:solidFill>
                  <a:srgbClr val="FF0000"/>
                </a:solidFill>
              </a:rPr>
              <a:t>		 </a:t>
            </a:r>
            <a:r>
              <a:rPr lang="fr-FR" dirty="0">
                <a:solidFill>
                  <a:srgbClr val="FF0000"/>
                </a:solidFill>
              </a:rPr>
              <a:t>40 </a:t>
            </a:r>
            <a:r>
              <a:rPr lang="fr-FR" dirty="0" smtClean="0">
                <a:solidFill>
                  <a:srgbClr val="FF0000"/>
                </a:solidFill>
              </a:rPr>
              <a:t>000€</a:t>
            </a:r>
          </a:p>
          <a:p>
            <a:pPr marL="0" indent="0"/>
            <a:r>
              <a:rPr lang="fr-FR" dirty="0" smtClean="0">
                <a:solidFill>
                  <a:srgbClr val="FF0000"/>
                </a:solidFill>
              </a:rPr>
              <a:t>Le Projet PEPE (ARS NA)				20 000€</a:t>
            </a:r>
            <a:endParaRPr lang="fr-FR" dirty="0">
              <a:solidFill>
                <a:srgbClr val="FF0000"/>
              </a:solidFill>
            </a:endParaRPr>
          </a:p>
          <a:p>
            <a:pPr marL="0" indent="0"/>
            <a:endParaRPr lang="fr-FR" dirty="0" smtClean="0">
              <a:solidFill>
                <a:srgbClr val="FF0000"/>
              </a:solidFill>
            </a:endParaRPr>
          </a:p>
          <a:p>
            <a:pPr marL="0" indent="0"/>
            <a:r>
              <a:rPr lang="fr-FR" dirty="0" smtClean="0">
                <a:solidFill>
                  <a:srgbClr val="FF0000"/>
                </a:solidFill>
              </a:rPr>
              <a:t>Formation  (</a:t>
            </a:r>
            <a:r>
              <a:rPr lang="fr-FR" dirty="0">
                <a:solidFill>
                  <a:srgbClr val="FF0000"/>
                </a:solidFill>
              </a:rPr>
              <a:t>8</a:t>
            </a:r>
            <a:r>
              <a:rPr lang="fr-FR" dirty="0" smtClean="0">
                <a:solidFill>
                  <a:srgbClr val="FF0000"/>
                </a:solidFill>
              </a:rPr>
              <a:t> stages en interne) :				12 000€</a:t>
            </a:r>
          </a:p>
          <a:p>
            <a:pPr marL="0" lvl="0" indent="0"/>
            <a:r>
              <a:rPr lang="fr-FR" dirty="0">
                <a:solidFill>
                  <a:srgbClr val="FF0000"/>
                </a:solidFill>
              </a:rPr>
              <a:t>Ventes (expositions, prestations </a:t>
            </a:r>
            <a:r>
              <a:rPr lang="fr-FR" dirty="0" smtClean="0">
                <a:solidFill>
                  <a:srgbClr val="FF0000"/>
                </a:solidFill>
              </a:rPr>
              <a:t>colloques hors </a:t>
            </a:r>
            <a:r>
              <a:rPr lang="fr-FR" dirty="0" smtClean="0">
                <a:solidFill>
                  <a:srgbClr val="FF0000"/>
                </a:solidFill>
              </a:rPr>
              <a:t>offre VTSPE</a:t>
            </a:r>
            <a:r>
              <a:rPr lang="fr-FR" dirty="0" smtClean="0">
                <a:solidFill>
                  <a:srgbClr val="FF0000"/>
                </a:solidFill>
              </a:rPr>
              <a:t>)</a:t>
            </a:r>
            <a:r>
              <a:rPr lang="fr-FR" dirty="0">
                <a:solidFill>
                  <a:srgbClr val="FF0000"/>
                </a:solidFill>
              </a:rPr>
              <a:t>  </a:t>
            </a:r>
            <a:r>
              <a:rPr lang="fr-FR" dirty="0" smtClean="0">
                <a:solidFill>
                  <a:srgbClr val="FF0000"/>
                </a:solidFill>
              </a:rPr>
              <a:t>:	</a:t>
            </a:r>
            <a:r>
              <a:rPr lang="fr-FR" dirty="0" smtClean="0">
                <a:solidFill>
                  <a:srgbClr val="FF0000"/>
                </a:solidFill>
              </a:rPr>
              <a:t>16 </a:t>
            </a:r>
            <a:r>
              <a:rPr lang="fr-FR" dirty="0" smtClean="0">
                <a:solidFill>
                  <a:srgbClr val="FF0000"/>
                </a:solidFill>
              </a:rPr>
              <a:t>000€ </a:t>
            </a:r>
          </a:p>
          <a:p>
            <a:pPr marL="0" indent="0"/>
            <a:r>
              <a:rPr lang="fr-FR" dirty="0" smtClean="0">
                <a:solidFill>
                  <a:srgbClr val="00B050"/>
                </a:solidFill>
              </a:rPr>
              <a:t>Total </a:t>
            </a:r>
            <a:r>
              <a:rPr lang="fr-FR" dirty="0" smtClean="0">
                <a:solidFill>
                  <a:srgbClr val="FF0000"/>
                </a:solidFill>
              </a:rPr>
              <a:t>						</a:t>
            </a:r>
            <a:r>
              <a:rPr lang="fr-FR" dirty="0" smtClean="0">
                <a:solidFill>
                  <a:srgbClr val="00B050"/>
                </a:solidFill>
              </a:rPr>
              <a:t>209  </a:t>
            </a:r>
            <a:r>
              <a:rPr lang="fr-FR" dirty="0">
                <a:solidFill>
                  <a:srgbClr val="00B050"/>
                </a:solidFill>
              </a:rPr>
              <a:t>0</a:t>
            </a:r>
            <a:r>
              <a:rPr lang="fr-FR" dirty="0" smtClean="0">
                <a:solidFill>
                  <a:srgbClr val="00B050"/>
                </a:solidFill>
              </a:rPr>
              <a:t>00€	</a:t>
            </a:r>
          </a:p>
          <a:p>
            <a:pPr marL="0" indent="0"/>
            <a:endParaRPr lang="fr-FR" dirty="0">
              <a:solidFill>
                <a:srgbClr val="C0000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11</a:t>
            </a:fld>
            <a:endParaRPr lang="fr-FR" dirty="0"/>
          </a:p>
        </p:txBody>
      </p:sp>
    </p:spTree>
    <p:extLst>
      <p:ext uri="{BB962C8B-B14F-4D97-AF65-F5344CB8AC3E}">
        <p14:creationId xmlns:p14="http://schemas.microsoft.com/office/powerpoint/2010/main" val="27207952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LE Prévisionnel EMPLOIS 2018</a:t>
            </a:r>
            <a:endParaRPr lang="fr-FR" dirty="0">
              <a:solidFill>
                <a:srgbClr val="00B0F0"/>
              </a:solidFill>
            </a:endParaRPr>
          </a:p>
        </p:txBody>
      </p:sp>
      <p:sp>
        <p:nvSpPr>
          <p:cNvPr id="3" name="Espace réservé du contenu 2"/>
          <p:cNvSpPr>
            <a:spLocks noGrp="1"/>
          </p:cNvSpPr>
          <p:nvPr>
            <p:ph idx="1"/>
          </p:nvPr>
        </p:nvSpPr>
        <p:spPr>
          <a:xfrm>
            <a:off x="611560" y="1100628"/>
            <a:ext cx="7732340" cy="3768532"/>
          </a:xfrm>
        </p:spPr>
        <p:txBody>
          <a:bodyPr>
            <a:normAutofit lnSpcReduction="10000"/>
          </a:bodyPr>
          <a:lstStyle/>
          <a:p>
            <a:pPr marL="0" indent="0"/>
            <a:r>
              <a:rPr lang="fr-FR" dirty="0" smtClean="0">
                <a:solidFill>
                  <a:srgbClr val="FF0000"/>
                </a:solidFill>
              </a:rPr>
              <a:t>Charges du Personnel (2 chargés de mission , </a:t>
            </a:r>
            <a:r>
              <a:rPr lang="fr-FR" dirty="0">
                <a:solidFill>
                  <a:srgbClr val="FF0000"/>
                </a:solidFill>
              </a:rPr>
              <a:t>1</a:t>
            </a:r>
            <a:r>
              <a:rPr lang="fr-FR" dirty="0" smtClean="0">
                <a:solidFill>
                  <a:srgbClr val="FF0000"/>
                </a:solidFill>
              </a:rPr>
              <a:t> stagiaire, un assistant technique ): 						</a:t>
            </a:r>
            <a:r>
              <a:rPr lang="fr-FR" dirty="0">
                <a:solidFill>
                  <a:srgbClr val="FF0000"/>
                </a:solidFill>
              </a:rPr>
              <a:t>9</a:t>
            </a:r>
            <a:r>
              <a:rPr lang="fr-FR" dirty="0" smtClean="0">
                <a:solidFill>
                  <a:srgbClr val="FF0000"/>
                </a:solidFill>
              </a:rPr>
              <a:t>0 </a:t>
            </a:r>
            <a:r>
              <a:rPr lang="fr-FR" dirty="0">
                <a:solidFill>
                  <a:srgbClr val="FF0000"/>
                </a:solidFill>
              </a:rPr>
              <a:t>0</a:t>
            </a:r>
            <a:r>
              <a:rPr lang="fr-FR" dirty="0" smtClean="0">
                <a:solidFill>
                  <a:srgbClr val="FF0000"/>
                </a:solidFill>
              </a:rPr>
              <a:t>00€</a:t>
            </a:r>
          </a:p>
          <a:p>
            <a:pPr marL="0" indent="0"/>
            <a:r>
              <a:rPr lang="fr-FR" dirty="0" smtClean="0">
                <a:solidFill>
                  <a:srgbClr val="FF0000"/>
                </a:solidFill>
              </a:rPr>
              <a:t>Locaux , assurances, frais postaux : 			 23 000€</a:t>
            </a:r>
          </a:p>
          <a:p>
            <a:pPr marL="0" lvl="0" indent="0"/>
            <a:r>
              <a:rPr lang="fr-FR" dirty="0" smtClean="0">
                <a:solidFill>
                  <a:srgbClr val="FF0000"/>
                </a:solidFill>
              </a:rPr>
              <a:t>Prestations </a:t>
            </a:r>
            <a:r>
              <a:rPr lang="fr-FR" dirty="0">
                <a:solidFill>
                  <a:srgbClr val="FF0000"/>
                </a:solidFill>
              </a:rPr>
              <a:t>de services : </a:t>
            </a:r>
            <a:r>
              <a:rPr lang="fr-FR" dirty="0" smtClean="0">
                <a:solidFill>
                  <a:srgbClr val="FF0000"/>
                </a:solidFill>
              </a:rPr>
              <a:t> </a:t>
            </a:r>
            <a:r>
              <a:rPr lang="fr-FR" dirty="0">
                <a:solidFill>
                  <a:srgbClr val="FF0000"/>
                </a:solidFill>
              </a:rPr>
              <a:t>impression (flyer, plaquette</a:t>
            </a:r>
            <a:r>
              <a:rPr lang="fr-FR" dirty="0" smtClean="0">
                <a:solidFill>
                  <a:srgbClr val="FF0000"/>
                </a:solidFill>
              </a:rPr>
              <a:t>,…) :	 25 000€</a:t>
            </a:r>
          </a:p>
          <a:p>
            <a:pPr marL="0" lvl="0" indent="0"/>
            <a:r>
              <a:rPr lang="fr-FR" dirty="0" smtClean="0">
                <a:solidFill>
                  <a:srgbClr val="FF0000"/>
                </a:solidFill>
              </a:rPr>
              <a:t>Autres </a:t>
            </a:r>
            <a:r>
              <a:rPr lang="fr-FR" dirty="0">
                <a:solidFill>
                  <a:srgbClr val="FF0000"/>
                </a:solidFill>
              </a:rPr>
              <a:t>prestations extérieures : </a:t>
            </a:r>
            <a:r>
              <a:rPr lang="fr-FR" dirty="0" smtClean="0">
                <a:solidFill>
                  <a:srgbClr val="FF0000"/>
                </a:solidFill>
              </a:rPr>
              <a:t>rémunération intermédiaires (20 000€), honoraires (7 000€)  , </a:t>
            </a:r>
            <a:r>
              <a:rPr lang="fr-FR" dirty="0">
                <a:solidFill>
                  <a:srgbClr val="FF0000"/>
                </a:solidFill>
              </a:rPr>
              <a:t>déplacements mission </a:t>
            </a:r>
            <a:r>
              <a:rPr lang="fr-FR" dirty="0" smtClean="0">
                <a:solidFill>
                  <a:srgbClr val="FF0000"/>
                </a:solidFill>
              </a:rPr>
              <a:t>(15 000€) :	 	42 000€</a:t>
            </a:r>
          </a:p>
          <a:p>
            <a:pPr marL="0" indent="0"/>
            <a:r>
              <a:rPr lang="fr-FR" dirty="0">
                <a:solidFill>
                  <a:srgbClr val="FF0000"/>
                </a:solidFill>
              </a:rPr>
              <a:t>Dotations aux amortissements : </a:t>
            </a:r>
            <a:r>
              <a:rPr lang="fr-FR" dirty="0" smtClean="0">
                <a:solidFill>
                  <a:srgbClr val="FF0000"/>
                </a:solidFill>
              </a:rPr>
              <a:t>			   1 000€</a:t>
            </a:r>
            <a:endParaRPr lang="fr-FR" dirty="0">
              <a:solidFill>
                <a:srgbClr val="FF0000"/>
              </a:solidFill>
            </a:endParaRPr>
          </a:p>
          <a:p>
            <a:pPr marL="0" lvl="0" indent="0"/>
            <a:r>
              <a:rPr lang="fr-FR" dirty="0" smtClean="0">
                <a:solidFill>
                  <a:srgbClr val="FF0000"/>
                </a:solidFill>
              </a:rPr>
              <a:t>Charges </a:t>
            </a:r>
            <a:r>
              <a:rPr lang="fr-FR" dirty="0">
                <a:solidFill>
                  <a:srgbClr val="FF0000"/>
                </a:solidFill>
              </a:rPr>
              <a:t>indirectes </a:t>
            </a:r>
            <a:r>
              <a:rPr lang="fr-FR" dirty="0" smtClean="0">
                <a:solidFill>
                  <a:srgbClr val="FF0000"/>
                </a:solidFill>
              </a:rPr>
              <a:t>: 					   1 000€</a:t>
            </a:r>
          </a:p>
          <a:p>
            <a:pPr marL="0" lvl="0" indent="0"/>
            <a:r>
              <a:rPr lang="fr-FR" dirty="0" smtClean="0">
                <a:solidFill>
                  <a:srgbClr val="FF0000"/>
                </a:solidFill>
              </a:rPr>
              <a:t>Dotation aux régions : 				 10 000€</a:t>
            </a:r>
            <a:endParaRPr lang="fr-FR" dirty="0">
              <a:solidFill>
                <a:srgbClr val="FF0000"/>
              </a:solidFill>
            </a:endParaRPr>
          </a:p>
          <a:p>
            <a:pPr marL="0" lvl="0" indent="0"/>
            <a:endParaRPr lang="fr-FR" dirty="0" smtClean="0">
              <a:solidFill>
                <a:srgbClr val="FF0000"/>
              </a:solidFill>
            </a:endParaRPr>
          </a:p>
          <a:p>
            <a:pPr marL="0" lvl="0" indent="0"/>
            <a:r>
              <a:rPr lang="fr-FR" dirty="0" smtClean="0">
                <a:solidFill>
                  <a:srgbClr val="00B050"/>
                </a:solidFill>
              </a:rPr>
              <a:t>Total 	</a:t>
            </a:r>
            <a:r>
              <a:rPr lang="fr-FR" dirty="0" smtClean="0">
                <a:solidFill>
                  <a:srgbClr val="FF0000"/>
                </a:solidFill>
              </a:rPr>
              <a:t>					</a:t>
            </a:r>
            <a:r>
              <a:rPr lang="fr-FR" dirty="0" smtClean="0">
                <a:solidFill>
                  <a:srgbClr val="92D050"/>
                </a:solidFill>
              </a:rPr>
              <a:t>202 000€		</a:t>
            </a:r>
            <a:r>
              <a:rPr lang="fr-FR" dirty="0" smtClean="0">
                <a:solidFill>
                  <a:srgbClr val="FF0000"/>
                </a:solidFill>
              </a:rPr>
              <a:t>		</a:t>
            </a: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12</a:t>
            </a:fld>
            <a:endParaRPr lang="fr-FR" dirty="0"/>
          </a:p>
        </p:txBody>
      </p:sp>
    </p:spTree>
    <p:extLst>
      <p:ext uri="{BB962C8B-B14F-4D97-AF65-F5344CB8AC3E}">
        <p14:creationId xmlns:p14="http://schemas.microsoft.com/office/powerpoint/2010/main" val="8332752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00B0F0"/>
                </a:solidFill>
              </a:rPr>
              <a:t>En GUISE de SYNTHESE</a:t>
            </a:r>
            <a:endParaRPr lang="fr-FR" dirty="0">
              <a:solidFill>
                <a:srgbClr val="00B0F0"/>
              </a:solidFill>
            </a:endParaRPr>
          </a:p>
        </p:txBody>
      </p:sp>
      <p:sp>
        <p:nvSpPr>
          <p:cNvPr id="3" name="Espace réservé du contenu 2"/>
          <p:cNvSpPr>
            <a:spLocks noGrp="1"/>
          </p:cNvSpPr>
          <p:nvPr>
            <p:ph idx="1"/>
          </p:nvPr>
        </p:nvSpPr>
        <p:spPr/>
        <p:txBody>
          <a:bodyPr>
            <a:normAutofit fontScale="85000" lnSpcReduction="20000"/>
          </a:bodyPr>
          <a:lstStyle/>
          <a:p>
            <a:pPr>
              <a:buFont typeface="Arial" panose="020B0604020202020204" pitchFamily="34" charset="0"/>
              <a:buChar char="•"/>
            </a:pPr>
            <a:r>
              <a:rPr lang="fr-FR" sz="2000" dirty="0" smtClean="0">
                <a:solidFill>
                  <a:srgbClr val="FF0000"/>
                </a:solidFill>
              </a:rPr>
              <a:t>Les ambitions du RES 3.0 conduisent à augmenter nos moyens humains (bénévoles et salariés), comme un assistant technique (formation +appel d’offres) en temps partiel en 2018 à compter du 1</a:t>
            </a:r>
            <a:r>
              <a:rPr lang="fr-FR" sz="2000" baseline="30000" dirty="0" smtClean="0">
                <a:solidFill>
                  <a:srgbClr val="FF0000"/>
                </a:solidFill>
              </a:rPr>
              <a:t>er</a:t>
            </a:r>
            <a:r>
              <a:rPr lang="fr-FR" sz="2000" dirty="0" smtClean="0">
                <a:solidFill>
                  <a:srgbClr val="FF0000"/>
                </a:solidFill>
              </a:rPr>
              <a:t> septembre et à plein temps dès 2019, avec le recours à </a:t>
            </a:r>
            <a:r>
              <a:rPr lang="fr-FR" sz="2000" dirty="0">
                <a:solidFill>
                  <a:srgbClr val="FF0000"/>
                </a:solidFill>
              </a:rPr>
              <a:t>1</a:t>
            </a:r>
            <a:r>
              <a:rPr lang="fr-FR" sz="2000" dirty="0" smtClean="0">
                <a:solidFill>
                  <a:srgbClr val="FF0000"/>
                </a:solidFill>
              </a:rPr>
              <a:t> stagiaire sur l’année</a:t>
            </a:r>
          </a:p>
          <a:p>
            <a:pPr>
              <a:buFont typeface="Arial" panose="020B0604020202020204" pitchFamily="34" charset="0"/>
              <a:buChar char="•"/>
            </a:pPr>
            <a:r>
              <a:rPr lang="fr-FR" sz="2000" dirty="0" smtClean="0">
                <a:solidFill>
                  <a:srgbClr val="FF0000"/>
                </a:solidFill>
              </a:rPr>
              <a:t>Le développement des activités est un impératif, le soutien de la Fondation de France peut s’éteindre dès 2019 ou au plus tard en 2020. Cependant, dès 2018, le RES peut solliciter les fondations hébergées par la FDF pour financer des projets. La reconnaissance  du RES par la « maison mère » est un atout.</a:t>
            </a:r>
          </a:p>
          <a:p>
            <a:pPr>
              <a:buFont typeface="Arial" panose="020B0604020202020204" pitchFamily="34" charset="0"/>
              <a:buChar char="•"/>
            </a:pPr>
            <a:r>
              <a:rPr lang="fr-FR" sz="2000" dirty="0" smtClean="0">
                <a:solidFill>
                  <a:srgbClr val="00B0F0"/>
                </a:solidFill>
              </a:rPr>
              <a:t>Les perspectives 2018 montrent que c’est à notre portée de main</a:t>
            </a:r>
          </a:p>
          <a:p>
            <a:pPr>
              <a:buFont typeface="Arial" panose="020B0604020202020204" pitchFamily="34" charset="0"/>
              <a:buChar char="•"/>
            </a:pPr>
            <a:r>
              <a:rPr lang="fr-FR" sz="2000" dirty="0" smtClean="0">
                <a:solidFill>
                  <a:srgbClr val="FF0000"/>
                </a:solidFill>
              </a:rPr>
              <a:t>La formation est un levier de performance financier, associatif et de promotion de notre plaidoyer</a:t>
            </a:r>
          </a:p>
          <a:p>
            <a:pPr>
              <a:buFont typeface="Arial" panose="020B0604020202020204" pitchFamily="34" charset="0"/>
              <a:buChar char="•"/>
            </a:pPr>
            <a:r>
              <a:rPr lang="fr-FR" sz="2000" dirty="0" smtClean="0">
                <a:solidFill>
                  <a:srgbClr val="FF0000"/>
                </a:solidFill>
              </a:rPr>
              <a:t>Un excédent de </a:t>
            </a:r>
            <a:r>
              <a:rPr lang="fr-FR" sz="2000" dirty="0" smtClean="0">
                <a:solidFill>
                  <a:srgbClr val="FF0000"/>
                </a:solidFill>
              </a:rPr>
              <a:t>7 </a:t>
            </a:r>
            <a:r>
              <a:rPr lang="fr-FR" sz="2000" dirty="0" smtClean="0">
                <a:solidFill>
                  <a:srgbClr val="FF0000"/>
                </a:solidFill>
              </a:rPr>
              <a:t>000€ au moins est un </a:t>
            </a:r>
            <a:r>
              <a:rPr lang="fr-FR" sz="2000" dirty="0" smtClean="0">
                <a:solidFill>
                  <a:srgbClr val="FF0000"/>
                </a:solidFill>
              </a:rPr>
              <a:t>impératif et il est inscrit dans </a:t>
            </a:r>
            <a:r>
              <a:rPr lang="fr-FR" sz="2000" smtClean="0">
                <a:solidFill>
                  <a:srgbClr val="FF0000"/>
                </a:solidFill>
              </a:rPr>
              <a:t>le budget</a:t>
            </a:r>
            <a:endParaRPr lang="fr-FR" sz="2000" dirty="0">
              <a:solidFill>
                <a:srgbClr val="FF0000"/>
              </a:solidFill>
            </a:endParaRPr>
          </a:p>
        </p:txBody>
      </p:sp>
      <p:sp>
        <p:nvSpPr>
          <p:cNvPr id="4" name="Espace réservé de la date 3"/>
          <p:cNvSpPr>
            <a:spLocks noGrp="1"/>
          </p:cNvSpPr>
          <p:nvPr>
            <p:ph type="dt" sz="half" idx="10"/>
          </p:nvPr>
        </p:nvSpPr>
        <p:spPr/>
        <p:txBody>
          <a:bodyPr/>
          <a:lstStyle/>
          <a:p>
            <a:fld id="{E6B0FBA1-B681-4152-A8D7-FD78650E100F}" type="datetime1">
              <a:rPr lang="fr-FR" smtClean="0"/>
              <a:t>27/02/18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B99E254-2B19-43AA-A358-326C28CA369F}" type="slidenum">
              <a:rPr lang="fr-FR" smtClean="0"/>
              <a:t>13</a:t>
            </a:fld>
            <a:endParaRPr lang="fr-FR" dirty="0"/>
          </a:p>
        </p:txBody>
      </p:sp>
    </p:spTree>
    <p:extLst>
      <p:ext uri="{BB962C8B-B14F-4D97-AF65-F5344CB8AC3E}">
        <p14:creationId xmlns:p14="http://schemas.microsoft.com/office/powerpoint/2010/main" val="25848032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640</TotalTime>
  <Words>1041</Words>
  <Application>Microsoft Macintosh PowerPoint</Application>
  <PresentationFormat>Présentation à l'écran (4:3)</PresentationFormat>
  <Paragraphs>163</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Angles</vt:lpstr>
      <vt:lpstr>LE RES 3.0</vt:lpstr>
      <vt:lpstr>PLAN 2018-2019</vt:lpstr>
      <vt:lpstr>EN guise de synthèse du modèle économique</vt:lpstr>
      <vt:lpstr>Présentation PowerPoint</vt:lpstr>
      <vt:lpstr>BUDGET 2018</vt:lpstr>
      <vt:lpstr>Plaidoyer</vt:lpstr>
      <vt:lpstr>Structure de coût d’un colloque</vt:lpstr>
      <vt:lpstr>FORMATION</vt:lpstr>
      <vt:lpstr>APPELS à PROJET</vt:lpstr>
      <vt:lpstr>OFFRE VTSPE</vt:lpstr>
      <vt:lpstr>LE Prévisionnel RESSOURCES 2018</vt:lpstr>
      <vt:lpstr>LE Prévisionnel EMPLOIS 2018</vt:lpstr>
      <vt:lpstr>En GUISE de SYNTHESE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Label sans PE</dc:title>
  <dc:creator>GENET</dc:creator>
  <cp:lastModifiedBy>Olivier Bamberger</cp:lastModifiedBy>
  <cp:revision>84</cp:revision>
  <cp:lastPrinted>2017-07-31T07:21:21Z</cp:lastPrinted>
  <dcterms:created xsi:type="dcterms:W3CDTF">2017-06-20T07:40:42Z</dcterms:created>
  <dcterms:modified xsi:type="dcterms:W3CDTF">2018-02-27T09:00:09Z</dcterms:modified>
</cp:coreProperties>
</file>