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4" roundtripDataSignature="AMtx7mhegl+LPAdkEho9Avctr3/kx1ww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customschemas.google.com/relationships/presentationmetadata" Target="meta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bvl.bund.de/DE/Arbeitsbereiche/03_Verbraucherprodukte/03_AntragstellerUnternehmen/08_Rechtsvorschriften/02_LMKontaktmaterialien/bgs_LMKontaktmaterialien_rechtliche_grundlagen_node.html;jsessionid=298DFFF6BB6DE7D9832734CF9690F5E0.1_cid360" TargetMode="External"/><Relationship Id="rId3" Type="http://schemas.openxmlformats.org/officeDocument/2006/relationships/hyperlink" Target="https://www.bvl.bund.de/DE/Arbeitsbereiche/01_Lebensmittel/01_Aufgaben/02_AmtlicheLebensmittelueberwachung/04_Monitoring/lm_monitoring_node.html" TargetMode="External"/><Relationship Id="rId4" Type="http://schemas.openxmlformats.org/officeDocument/2006/relationships/hyperlink" Target="https://eur-lex.europa.eu/LexUriServ/LexUriServ.do?uri=CONSLEG:2011R0010:20111230:de:PDF" TargetMode="External"/><Relationship Id="rId5" Type="http://schemas.openxmlformats.org/officeDocument/2006/relationships/hyperlink" Target="http://www.gesetze-im-internet.de/lfgb/index.html#BJNR261810005BJNE000509116" TargetMode="External"/><Relationship Id="rId6" Type="http://schemas.openxmlformats.org/officeDocument/2006/relationships/hyperlink" Target="https://www.gesetze-im-internet.de/bedggstv/BJNR008660992.html" TargetMode="External"/><Relationship Id="rId7" Type="http://schemas.openxmlformats.org/officeDocument/2006/relationships/hyperlink" Target="https://www.bvl.bund.de/DE/Arbeitsbereiche/03_Verbraucherprodukte/02_Verbraucher/01_LMKontaktmaterialien/bgs_bgsNachLFGB_RechtlicheRegelungen_basepage.html"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bvl.bund.de/DE/Arbeitsbereiche/03_Verbraucherprodukte/03_AntragstellerUnternehmen/08_Rechtsvorschriften/02_LMKontaktmaterialien/bgs_LMKontaktmaterialien_rechtliche_grundlagen_node.html;jsessionid=298DFFF6BB6DE7D9832734CF9690F5E0.1_cid360" TargetMode="External"/><Relationship Id="rId3" Type="http://schemas.openxmlformats.org/officeDocument/2006/relationships/hyperlink" Target="https://www.bvl.bund.de/DE/Arbeitsbereiche/01_Lebensmittel/01_Aufgaben/02_AmtlicheLebensmittelueberwachung/04_Monitoring/lm_monitoring_node.html" TargetMode="External"/><Relationship Id="rId4" Type="http://schemas.openxmlformats.org/officeDocument/2006/relationships/hyperlink" Target="https://eur-lex.europa.eu/LexUriServ/LexUriServ.do?uri=CONSLEG:2011R0010:20111230:de:PDF"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unitwist.eu/wissen-a-z/bioseal-und-blueseal.php"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Marina</a:t>
            </a:r>
            <a:endParaRPr/>
          </a:p>
        </p:txBody>
      </p:sp>
      <p:sp>
        <p:nvSpPr>
          <p:cNvPr id="163" name="Google Shape;16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Marina</a:t>
            </a:r>
            <a:endParaRPr/>
          </a:p>
        </p:txBody>
      </p:sp>
      <p:sp>
        <p:nvSpPr>
          <p:cNvPr id="176" name="Google Shape;17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185" name="Google Shape;18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57585A"/>
              </a:buClr>
              <a:buSzPts val="1200"/>
              <a:buFont typeface="Arial"/>
              <a:buChar char="•"/>
            </a:pPr>
            <a:r>
              <a:rPr b="0" i="0" lang="de-DE">
                <a:solidFill>
                  <a:srgbClr val="57585A"/>
                </a:solidFill>
                <a:latin typeface="Arial"/>
                <a:ea typeface="Arial"/>
                <a:cs typeface="Arial"/>
                <a:sym typeface="Arial"/>
              </a:rPr>
              <a:t>REACH: Substances </a:t>
            </a:r>
            <a:r>
              <a:rPr b="0" i="1" lang="de-DE">
                <a:solidFill>
                  <a:srgbClr val="57585A"/>
                </a:solidFill>
                <a:latin typeface="Arial"/>
                <a:ea typeface="Arial"/>
                <a:cs typeface="Arial"/>
                <a:sym typeface="Arial"/>
              </a:rPr>
              <a:t>of</a:t>
            </a:r>
            <a:r>
              <a:rPr b="0" i="0" lang="de-DE">
                <a:solidFill>
                  <a:srgbClr val="57585A"/>
                </a:solidFill>
                <a:latin typeface="Arial"/>
                <a:ea typeface="Arial"/>
                <a:cs typeface="Arial"/>
                <a:sym typeface="Arial"/>
              </a:rPr>
              <a:t> which at least one tonne is produced or used per year in Europe must be registered with the European Chemicals Agency (ECHA) in Helsinki since the EU Regulation on the Registration, </a:t>
            </a:r>
            <a:r>
              <a:rPr b="0" i="1" lang="de-DE">
                <a:solidFill>
                  <a:srgbClr val="57585A"/>
                </a:solidFill>
                <a:latin typeface="Arial"/>
                <a:ea typeface="Arial"/>
                <a:cs typeface="Arial"/>
                <a:sym typeface="Arial"/>
              </a:rPr>
              <a:t>Evaluation</a:t>
            </a:r>
            <a:r>
              <a:rPr b="0" i="0" lang="de-DE">
                <a:solidFill>
                  <a:srgbClr val="57585A"/>
                </a:solidFill>
                <a:latin typeface="Arial"/>
                <a:ea typeface="Arial"/>
                <a:cs typeface="Arial"/>
                <a:sym typeface="Arial"/>
              </a:rPr>
              <a:t>, </a:t>
            </a:r>
            <a:r>
              <a:rPr b="0" i="1" lang="de-DE">
                <a:solidFill>
                  <a:srgbClr val="57585A"/>
                </a:solidFill>
                <a:latin typeface="Arial"/>
                <a:ea typeface="Arial"/>
                <a:cs typeface="Arial"/>
                <a:sym typeface="Arial"/>
              </a:rPr>
              <a:t>Authorisation and Restriction of Chemicals </a:t>
            </a:r>
            <a:r>
              <a:rPr b="0" i="0" lang="de-DE">
                <a:solidFill>
                  <a:srgbClr val="57585A"/>
                </a:solidFill>
                <a:latin typeface="Arial"/>
                <a:ea typeface="Arial"/>
                <a:cs typeface="Arial"/>
                <a:sym typeface="Arial"/>
              </a:rPr>
              <a:t>(REACH) came into force.</a:t>
            </a:r>
            <a:endParaRPr/>
          </a:p>
          <a:p>
            <a:pPr indent="-171450" lvl="0" marL="171450" rtl="0" algn="l">
              <a:spcBef>
                <a:spcPts val="0"/>
              </a:spcBef>
              <a:spcAft>
                <a:spcPts val="0"/>
              </a:spcAft>
              <a:buClr>
                <a:srgbClr val="57585A"/>
              </a:buClr>
              <a:buSzPts val="1200"/>
              <a:buFont typeface="Arial"/>
              <a:buChar char="•"/>
            </a:pPr>
            <a:r>
              <a:rPr b="0" i="0" lang="de-DE">
                <a:solidFill>
                  <a:srgbClr val="57585A"/>
                </a:solidFill>
                <a:latin typeface="Arial"/>
                <a:ea typeface="Arial"/>
                <a:cs typeface="Arial"/>
                <a:sym typeface="Arial"/>
              </a:rPr>
              <a:t>Industry is obliged to investigate the hazardousness of substances and assess the risks they pose in order to be able to ensure adequate protection of health and the environment. </a:t>
            </a:r>
            <a:endParaRPr/>
          </a:p>
          <a:p>
            <a:pPr indent="-171450" lvl="0" marL="171450" rtl="0" algn="l">
              <a:spcBef>
                <a:spcPts val="0"/>
              </a:spcBef>
              <a:spcAft>
                <a:spcPts val="0"/>
              </a:spcAft>
              <a:buClr>
                <a:srgbClr val="57585A"/>
              </a:buClr>
              <a:buSzPts val="1200"/>
              <a:buFont typeface="Arial"/>
              <a:buChar char="•"/>
            </a:pPr>
            <a:r>
              <a:rPr b="0" i="0" lang="de-DE">
                <a:solidFill>
                  <a:srgbClr val="57585A"/>
                </a:solidFill>
                <a:latin typeface="Arial"/>
                <a:ea typeface="Arial"/>
                <a:cs typeface="Arial"/>
                <a:sym typeface="Arial"/>
              </a:rPr>
              <a:t>Candidate list HS: undesirable chemicals, to be phased out, will continue to be used until a safe alternative is found </a:t>
            </a:r>
            <a:endParaRPr/>
          </a:p>
          <a:p>
            <a:pPr indent="-171450" lvl="0" marL="171450" rtl="0" algn="l">
              <a:spcBef>
                <a:spcPts val="0"/>
              </a:spcBef>
              <a:spcAft>
                <a:spcPts val="0"/>
              </a:spcAft>
              <a:buClr>
                <a:srgbClr val="57585A"/>
              </a:buClr>
              <a:buSzPts val="1200"/>
              <a:buFont typeface="Arial"/>
              <a:buChar char="•"/>
            </a:pPr>
            <a:r>
              <a:rPr b="0" i="0" lang="de-DE">
                <a:solidFill>
                  <a:srgbClr val="57585A"/>
                </a:solidFill>
                <a:latin typeface="Arial"/>
                <a:ea typeface="Arial"/>
                <a:cs typeface="Arial"/>
                <a:sym typeface="Arial"/>
              </a:rPr>
              <a:t>List of substances subject to authorisation HS: Substances subject to authorisation may no longer be produced or used after a specified expiry date. In order to be allowed to continue producing them, the industry must apply for their authorisation.</a:t>
            </a:r>
            <a:endParaRPr/>
          </a:p>
        </p:txBody>
      </p:sp>
      <p:sp>
        <p:nvSpPr>
          <p:cNvPr id="208" name="Google Shape;20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sz="1200"/>
          </a:p>
        </p:txBody>
      </p:sp>
      <p:sp>
        <p:nvSpPr>
          <p:cNvPr id="300" name="Google Shape;30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sz="1200"/>
          </a:p>
        </p:txBody>
      </p:sp>
      <p:sp>
        <p:nvSpPr>
          <p:cNvPr id="309" name="Google Shape;30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5d45ab0e55_0_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5d45ab0e55_0_8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g25d45ab0e55_0_8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Marina</a:t>
            </a:r>
            <a:endParaRPr/>
          </a:p>
        </p:txBody>
      </p:sp>
      <p:sp>
        <p:nvSpPr>
          <p:cNvPr id="339" name="Google Shape;339;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Marina</a:t>
            </a:r>
            <a:endParaRPr/>
          </a:p>
          <a:p>
            <a:pPr indent="0" lvl="0" marL="0" rtl="0" algn="l">
              <a:spcBef>
                <a:spcPts val="0"/>
              </a:spcBef>
              <a:spcAft>
                <a:spcPts val="0"/>
              </a:spcAft>
              <a:buNone/>
            </a:pPr>
            <a:r>
              <a:t/>
            </a:r>
            <a:endParaRPr/>
          </a:p>
        </p:txBody>
      </p:sp>
      <p:sp>
        <p:nvSpPr>
          <p:cNvPr id="346" name="Google Shape;346;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Approximately 12000 different chemicals are used for the production of LKMs.</a:t>
            </a:r>
            <a:endParaRPr/>
          </a:p>
        </p:txBody>
      </p:sp>
      <p:sp>
        <p:nvSpPr>
          <p:cNvPr id="358" name="Google Shape;358;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u="sng">
                <a:solidFill>
                  <a:schemeClr val="hlink"/>
                </a:solidFill>
                <a:hlinkClick r:id="rId2"/>
              </a:rPr>
              <a:t>BVL - Legal framework for food contact materials (bund.de)</a:t>
            </a:r>
            <a:endParaRPr/>
          </a:p>
          <a:p>
            <a:pPr indent="0" lvl="0" marL="0" rtl="0" algn="l">
              <a:spcBef>
                <a:spcPts val="0"/>
              </a:spcBef>
              <a:spcAft>
                <a:spcPts val="0"/>
              </a:spcAft>
              <a:buNone/>
            </a:pPr>
            <a:r>
              <a:rPr lang="de-DE" u="sng">
                <a:solidFill>
                  <a:schemeClr val="hlink"/>
                </a:solidFill>
                <a:hlinkClick r:id="rId3"/>
              </a:rPr>
              <a:t>BVL - Monitoring (bund.de)</a:t>
            </a:r>
            <a:endParaRPr/>
          </a:p>
          <a:p>
            <a:pPr indent="0" lvl="0" marL="0" rtl="0" algn="l">
              <a:spcBef>
                <a:spcPts val="0"/>
              </a:spcBef>
              <a:spcAft>
                <a:spcPts val="0"/>
              </a:spcAft>
              <a:buNone/>
            </a:pPr>
            <a:r>
              <a:rPr lang="de-DE"/>
              <a:t>EU Regulation for LKM plastics: </a:t>
            </a:r>
            <a:r>
              <a:rPr lang="de-DE" u="sng">
                <a:solidFill>
                  <a:schemeClr val="hlink"/>
                </a:solidFill>
                <a:hlinkClick r:id="rId4"/>
              </a:rPr>
              <a:t>CL2011R0010EN0020010.0001.3bi_cp 1..1 (europa.eu)</a:t>
            </a:r>
            <a:endParaRPr/>
          </a:p>
          <a:p>
            <a:pPr indent="0" lvl="0" marL="0" rtl="0" algn="l">
              <a:spcBef>
                <a:spcPts val="0"/>
              </a:spcBef>
              <a:spcAft>
                <a:spcPts val="0"/>
              </a:spcAft>
              <a:buNone/>
            </a:pPr>
            <a:r>
              <a:rPr lang="de-DE"/>
              <a:t>LFBG: </a:t>
            </a:r>
            <a:r>
              <a:rPr lang="de-DE" u="sng">
                <a:solidFill>
                  <a:schemeClr val="hlink"/>
                </a:solidFill>
                <a:hlinkClick r:id="rId5"/>
              </a:rPr>
              <a:t>LFGB - unofficial table of contents (gesetze-im-internet.de)</a:t>
            </a:r>
            <a:endParaRPr/>
          </a:p>
          <a:p>
            <a:pPr indent="0" lvl="0" marL="0" rtl="0" algn="l">
              <a:spcBef>
                <a:spcPts val="0"/>
              </a:spcBef>
              <a:spcAft>
                <a:spcPts val="0"/>
              </a:spcAft>
              <a:buNone/>
            </a:pPr>
            <a:r>
              <a:rPr lang="de-DE"/>
              <a:t>BedGgstV: </a:t>
            </a:r>
            <a:r>
              <a:rPr lang="de-DE" u="sng">
                <a:solidFill>
                  <a:schemeClr val="hlink"/>
                </a:solidFill>
                <a:hlinkClick r:id="rId6"/>
              </a:rPr>
              <a:t>BedGgstV - Bedarfsgegenständeverordnung (laws-on-the-internet.com)</a:t>
            </a:r>
            <a:endParaRPr/>
          </a:p>
          <a:p>
            <a:pPr indent="0" lvl="0" marL="0" rtl="0" algn="l">
              <a:spcBef>
                <a:spcPts val="0"/>
              </a:spcBef>
              <a:spcAft>
                <a:spcPts val="0"/>
              </a:spcAft>
              <a:buNone/>
            </a:pPr>
            <a:r>
              <a:rPr lang="de-DE"/>
              <a:t>Overview of regulations: </a:t>
            </a:r>
            <a:r>
              <a:rPr lang="de-DE" u="sng">
                <a:solidFill>
                  <a:schemeClr val="hlink"/>
                </a:solidFill>
                <a:hlinkClick r:id="rId7"/>
              </a:rPr>
              <a:t>BVL - Lebensmittelkontaktmaterialien - Übersicht der rechtlichen Regelungen bei Bedarfsgegenständen (Auswahl) (bund.de)</a:t>
            </a:r>
            <a:endParaRPr/>
          </a:p>
        </p:txBody>
      </p:sp>
      <p:sp>
        <p:nvSpPr>
          <p:cNvPr id="365" name="Google Shape;365;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u="sng">
                <a:solidFill>
                  <a:schemeClr val="hlink"/>
                </a:solidFill>
                <a:hlinkClick r:id="rId2"/>
              </a:rPr>
              <a:t>BVL - Legal framework for food contact materials (bund.de)</a:t>
            </a:r>
            <a:endParaRPr/>
          </a:p>
          <a:p>
            <a:pPr indent="0" lvl="0" marL="0" rtl="0" algn="l">
              <a:spcBef>
                <a:spcPts val="0"/>
              </a:spcBef>
              <a:spcAft>
                <a:spcPts val="0"/>
              </a:spcAft>
              <a:buNone/>
            </a:pPr>
            <a:r>
              <a:rPr lang="de-DE" u="sng">
                <a:solidFill>
                  <a:schemeClr val="hlink"/>
                </a:solidFill>
                <a:hlinkClick r:id="rId3"/>
              </a:rPr>
              <a:t>BVL - Monitoring (bund.de)</a:t>
            </a:r>
            <a:endParaRPr/>
          </a:p>
          <a:p>
            <a:pPr indent="0" lvl="0" marL="0" rtl="0" algn="l">
              <a:spcBef>
                <a:spcPts val="0"/>
              </a:spcBef>
              <a:spcAft>
                <a:spcPts val="0"/>
              </a:spcAft>
              <a:buNone/>
            </a:pPr>
            <a:r>
              <a:rPr lang="de-DE"/>
              <a:t>EU Regulation for LKM plastics: </a:t>
            </a:r>
            <a:r>
              <a:rPr lang="de-DE" u="sng">
                <a:solidFill>
                  <a:schemeClr val="hlink"/>
                </a:solidFill>
                <a:hlinkClick r:id="rId4"/>
              </a:rPr>
              <a:t>CL2011R0010EN0020010.0001.3bi_cp 1..1 (europa.eu)</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de-DE">
                <a:solidFill>
                  <a:srgbClr val="57585A"/>
                </a:solidFill>
                <a:latin typeface="Arial"/>
                <a:ea typeface="Arial"/>
                <a:cs typeface="Arial"/>
                <a:sym typeface="Arial"/>
              </a:rPr>
              <a:t>The monitoring authorities of the federal states regularly examine food for substances that could have been transferred to the food from contact materials. They check for chemicals that are relevant to health. These are, for example, primary aromatic amines and formaldehyde in spatulas or children's tableware made of melamine resin, plasticisers in soft PVC of lid sealants and beverage hoses or wet strength agents in napkins and kitchen towels.</a:t>
            </a:r>
            <a:endParaRPr/>
          </a:p>
        </p:txBody>
      </p:sp>
      <p:sp>
        <p:nvSpPr>
          <p:cNvPr id="372" name="Google Shape;37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de-DE" sz="1200"/>
              <a:t>Marin</a:t>
            </a:r>
            <a:endParaRPr/>
          </a:p>
        </p:txBody>
      </p:sp>
      <p:sp>
        <p:nvSpPr>
          <p:cNvPr id="388" name="Google Shape;388;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de-D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t>
            </a:r>
            <a:endParaRPr/>
          </a:p>
        </p:txBody>
      </p:sp>
      <p:sp>
        <p:nvSpPr>
          <p:cNvPr id="415" name="Google Shape;415;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de-DE">
                <a:solidFill>
                  <a:srgbClr val="4E4E64"/>
                </a:solidFill>
                <a:latin typeface="Calibri"/>
                <a:ea typeface="Calibri"/>
                <a:cs typeface="Calibri"/>
                <a:sym typeface="Calibri"/>
              </a:rPr>
              <a:t>M</a:t>
            </a:r>
            <a:br>
              <a:rPr b="0" i="0" lang="de-DE">
                <a:solidFill>
                  <a:srgbClr val="4E4E64"/>
                </a:solidFill>
                <a:latin typeface="Calibri"/>
                <a:ea typeface="Calibri"/>
                <a:cs typeface="Calibri"/>
                <a:sym typeface="Calibri"/>
              </a:rPr>
            </a:br>
            <a:r>
              <a:rPr b="0" i="0" lang="de-DE">
                <a:solidFill>
                  <a:srgbClr val="4E4E64"/>
                </a:solidFill>
                <a:latin typeface="Calibri"/>
                <a:ea typeface="Calibri"/>
                <a:cs typeface="Calibri"/>
                <a:sym typeface="Calibri"/>
              </a:rPr>
              <a:t>BioSeal: This seal is made of thermoplastic elastomers (TPE).</a:t>
            </a:r>
            <a:endParaRPr/>
          </a:p>
          <a:p>
            <a:pPr indent="0" lvl="0" marL="0" rtl="0" algn="l">
              <a:spcBef>
                <a:spcPts val="0"/>
              </a:spcBef>
              <a:spcAft>
                <a:spcPts val="0"/>
              </a:spcAft>
              <a:buNone/>
            </a:pPr>
            <a:r>
              <a:rPr lang="de-DE" u="sng">
                <a:solidFill>
                  <a:schemeClr val="hlink"/>
                </a:solidFill>
                <a:latin typeface="Calibri"/>
                <a:ea typeface="Calibri"/>
                <a:cs typeface="Calibri"/>
                <a:sym typeface="Calibri"/>
                <a:hlinkClick r:id="rId2"/>
              </a:rPr>
              <a:t>Info on: Biological seal BioSeal | Twist-Off | UNiTWIST®</a:t>
            </a:r>
            <a:endParaRPr b="0" i="0">
              <a:solidFill>
                <a:srgbClr val="4E4E64"/>
              </a:solidFill>
              <a:latin typeface="Calibri"/>
              <a:ea typeface="Calibri"/>
              <a:cs typeface="Calibri"/>
              <a:sym typeface="Calibri"/>
            </a:endParaRPr>
          </a:p>
          <a:p>
            <a:pPr indent="0" lvl="0" marL="0" rtl="0" algn="l">
              <a:spcBef>
                <a:spcPts val="0"/>
              </a:spcBef>
              <a:spcAft>
                <a:spcPts val="0"/>
              </a:spcAft>
              <a:buNone/>
            </a:pPr>
            <a:r>
              <a:t/>
            </a:r>
            <a:endParaRPr b="0" i="0">
              <a:solidFill>
                <a:srgbClr val="4E4E64"/>
              </a:solidFill>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429" name="Google Shape;429;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p:txBody>
      </p:sp>
      <p:sp>
        <p:nvSpPr>
          <p:cNvPr id="444" name="Google Shape;444;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Fairy</a:t>
            </a:r>
            <a:endParaRPr/>
          </a:p>
          <a:p>
            <a:pPr indent="0" lvl="0" marL="0" rtl="0" algn="l">
              <a:spcBef>
                <a:spcPts val="0"/>
              </a:spcBef>
              <a:spcAft>
                <a:spcPts val="0"/>
              </a:spcAft>
              <a:buNone/>
            </a:pPr>
            <a:r>
              <a:rPr lang="de-DE"/>
              <a:t>Approximately 50% of food packaging is made of plastic, and the trend is rising. Lifespan less than one month. Dyes, preservatives</a:t>
            </a:r>
            <a:endParaRPr/>
          </a:p>
        </p:txBody>
      </p:sp>
      <p:sp>
        <p:nvSpPr>
          <p:cNvPr id="457" name="Google Shape;457;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Alena</a:t>
            </a:r>
            <a:endParaRPr/>
          </a:p>
        </p:txBody>
      </p:sp>
      <p:sp>
        <p:nvSpPr>
          <p:cNvPr id="475" name="Google Shape;475;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All of them! </a:t>
            </a:r>
            <a:endParaRPr/>
          </a:p>
        </p:txBody>
      </p:sp>
      <p:sp>
        <p:nvSpPr>
          <p:cNvPr id="483" name="Google Shape;483;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5" name="Shape 15"/>
        <p:cNvGrpSpPr/>
        <p:nvPr/>
      </p:nvGrpSpPr>
      <p:grpSpPr>
        <a:xfrm>
          <a:off x="0" y="0"/>
          <a:ext cx="0" cy="0"/>
          <a:chOff x="0" y="0"/>
          <a:chExt cx="0" cy="0"/>
        </a:xfrm>
      </p:grpSpPr>
      <p:sp>
        <p:nvSpPr>
          <p:cNvPr id="16" name="Google Shape;16;p50"/>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50"/>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50"/>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9" name="Shape 19"/>
        <p:cNvGrpSpPr/>
        <p:nvPr/>
      </p:nvGrpSpPr>
      <p:grpSpPr>
        <a:xfrm>
          <a:off x="0" y="0"/>
          <a:ext cx="0" cy="0"/>
          <a:chOff x="0" y="0"/>
          <a:chExt cx="0" cy="0"/>
        </a:xfrm>
      </p:grpSpPr>
      <p:sp>
        <p:nvSpPr>
          <p:cNvPr id="20" name="Google Shape;20;p53"/>
          <p:cNvSpPr txBox="1"/>
          <p:nvPr>
            <p:ph type="title"/>
          </p:nvPr>
        </p:nvSpPr>
        <p:spPr>
          <a:xfrm>
            <a:off x="838200" y="36512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 name="Google Shape;22;p53"/>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53"/>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53"/>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25" name="Shape 25"/>
        <p:cNvGrpSpPr/>
        <p:nvPr/>
      </p:nvGrpSpPr>
      <p:grpSpPr>
        <a:xfrm>
          <a:off x="0" y="0"/>
          <a:ext cx="0" cy="0"/>
          <a:chOff x="0" y="0"/>
          <a:chExt cx="0" cy="0"/>
        </a:xfrm>
      </p:grpSpPr>
      <p:sp>
        <p:nvSpPr>
          <p:cNvPr id="26" name="Google Shape;26;p6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6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8" name="Google Shape;28;p61"/>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61"/>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1"/>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31" name="Shape 31"/>
        <p:cNvGrpSpPr/>
        <p:nvPr/>
      </p:nvGrpSpPr>
      <p:grpSpPr>
        <a:xfrm>
          <a:off x="0" y="0"/>
          <a:ext cx="0" cy="0"/>
          <a:chOff x="0" y="0"/>
          <a:chExt cx="0" cy="0"/>
        </a:xfrm>
      </p:grpSpPr>
      <p:sp>
        <p:nvSpPr>
          <p:cNvPr id="32" name="Google Shape;32;p62"/>
          <p:cNvSpPr txBox="1"/>
          <p:nvPr>
            <p:ph type="title"/>
          </p:nvPr>
        </p:nvSpPr>
        <p:spPr>
          <a:xfrm>
            <a:off x="831851" y="1709741"/>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62"/>
          <p:cNvSpPr txBox="1"/>
          <p:nvPr>
            <p:ph idx="1" type="body"/>
          </p:nvPr>
        </p:nvSpPr>
        <p:spPr>
          <a:xfrm>
            <a:off x="831851" y="4589466"/>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4" name="Google Shape;34;p62"/>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2"/>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2"/>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37" name="Shape 37"/>
        <p:cNvGrpSpPr/>
        <p:nvPr/>
      </p:nvGrpSpPr>
      <p:grpSpPr>
        <a:xfrm>
          <a:off x="0" y="0"/>
          <a:ext cx="0" cy="0"/>
          <a:chOff x="0" y="0"/>
          <a:chExt cx="0" cy="0"/>
        </a:xfrm>
      </p:grpSpPr>
      <p:sp>
        <p:nvSpPr>
          <p:cNvPr id="38" name="Google Shape;38;p63"/>
          <p:cNvSpPr txBox="1"/>
          <p:nvPr>
            <p:ph type="title"/>
          </p:nvPr>
        </p:nvSpPr>
        <p:spPr>
          <a:xfrm>
            <a:off x="838200" y="36512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3"/>
          <p:cNvSpPr txBox="1"/>
          <p:nvPr>
            <p:ph idx="1" type="body"/>
          </p:nvPr>
        </p:nvSpPr>
        <p:spPr>
          <a:xfrm>
            <a:off x="838200" y="1825625"/>
            <a:ext cx="515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0" name="Google Shape;40;p63"/>
          <p:cNvSpPr txBox="1"/>
          <p:nvPr>
            <p:ph idx="2" type="body"/>
          </p:nvPr>
        </p:nvSpPr>
        <p:spPr>
          <a:xfrm>
            <a:off x="6197600" y="1825625"/>
            <a:ext cx="515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1" name="Google Shape;41;p63"/>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3"/>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3"/>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44" name="Shape 44"/>
        <p:cNvGrpSpPr/>
        <p:nvPr/>
      </p:nvGrpSpPr>
      <p:grpSpPr>
        <a:xfrm>
          <a:off x="0" y="0"/>
          <a:ext cx="0" cy="0"/>
          <a:chOff x="0" y="0"/>
          <a:chExt cx="0" cy="0"/>
        </a:xfrm>
      </p:grpSpPr>
      <p:sp>
        <p:nvSpPr>
          <p:cNvPr id="45" name="Google Shape;45;p64"/>
          <p:cNvSpPr txBox="1"/>
          <p:nvPr>
            <p:ph type="title"/>
          </p:nvPr>
        </p:nvSpPr>
        <p:spPr>
          <a:xfrm>
            <a:off x="840317" y="36512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64"/>
          <p:cNvSpPr txBox="1"/>
          <p:nvPr>
            <p:ph idx="1" type="body"/>
          </p:nvPr>
        </p:nvSpPr>
        <p:spPr>
          <a:xfrm>
            <a:off x="840319" y="1681163"/>
            <a:ext cx="5158316"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7" name="Google Shape;47;p64"/>
          <p:cNvSpPr txBox="1"/>
          <p:nvPr>
            <p:ph idx="2" type="body"/>
          </p:nvPr>
        </p:nvSpPr>
        <p:spPr>
          <a:xfrm>
            <a:off x="840319" y="2505075"/>
            <a:ext cx="5158316"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 name="Google Shape;48;p64"/>
          <p:cNvSpPr txBox="1"/>
          <p:nvPr>
            <p:ph idx="3" type="body"/>
          </p:nvPr>
        </p:nvSpPr>
        <p:spPr>
          <a:xfrm>
            <a:off x="6172200" y="1681163"/>
            <a:ext cx="518371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9" name="Google Shape;49;p64"/>
          <p:cNvSpPr txBox="1"/>
          <p:nvPr>
            <p:ph idx="4" type="body"/>
          </p:nvPr>
        </p:nvSpPr>
        <p:spPr>
          <a:xfrm>
            <a:off x="6172200" y="2505075"/>
            <a:ext cx="518371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 name="Google Shape;50;p64"/>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4"/>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4"/>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53" name="Shape 53"/>
        <p:cNvGrpSpPr/>
        <p:nvPr/>
      </p:nvGrpSpPr>
      <p:grpSpPr>
        <a:xfrm>
          <a:off x="0" y="0"/>
          <a:ext cx="0" cy="0"/>
          <a:chOff x="0" y="0"/>
          <a:chExt cx="0" cy="0"/>
        </a:xfrm>
      </p:grpSpPr>
      <p:sp>
        <p:nvSpPr>
          <p:cNvPr id="54" name="Google Shape;54;p65"/>
          <p:cNvSpPr txBox="1"/>
          <p:nvPr>
            <p:ph type="title"/>
          </p:nvPr>
        </p:nvSpPr>
        <p:spPr>
          <a:xfrm>
            <a:off x="838200" y="36512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65"/>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5"/>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5"/>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8" name="Shape 58"/>
        <p:cNvGrpSpPr/>
        <p:nvPr/>
      </p:nvGrpSpPr>
      <p:grpSpPr>
        <a:xfrm>
          <a:off x="0" y="0"/>
          <a:ext cx="0" cy="0"/>
          <a:chOff x="0" y="0"/>
          <a:chExt cx="0" cy="0"/>
        </a:xfrm>
      </p:grpSpPr>
      <p:sp>
        <p:nvSpPr>
          <p:cNvPr id="59" name="Google Shape;59;p66"/>
          <p:cNvSpPr txBox="1"/>
          <p:nvPr>
            <p:ph type="title"/>
          </p:nvPr>
        </p:nvSpPr>
        <p:spPr>
          <a:xfrm>
            <a:off x="840319" y="457200"/>
            <a:ext cx="393276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6"/>
          <p:cNvSpPr txBox="1"/>
          <p:nvPr>
            <p:ph idx="1" type="body"/>
          </p:nvPr>
        </p:nvSpPr>
        <p:spPr>
          <a:xfrm>
            <a:off x="5183717" y="987428"/>
            <a:ext cx="6172200" cy="4873625"/>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66"/>
          <p:cNvSpPr txBox="1"/>
          <p:nvPr>
            <p:ph idx="2" type="body"/>
          </p:nvPr>
        </p:nvSpPr>
        <p:spPr>
          <a:xfrm>
            <a:off x="840319" y="2057400"/>
            <a:ext cx="393276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66"/>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6"/>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6"/>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5" name="Shape 65"/>
        <p:cNvGrpSpPr/>
        <p:nvPr/>
      </p:nvGrpSpPr>
      <p:grpSpPr>
        <a:xfrm>
          <a:off x="0" y="0"/>
          <a:ext cx="0" cy="0"/>
          <a:chOff x="0" y="0"/>
          <a:chExt cx="0" cy="0"/>
        </a:xfrm>
      </p:grpSpPr>
      <p:sp>
        <p:nvSpPr>
          <p:cNvPr id="66" name="Google Shape;66;p67"/>
          <p:cNvSpPr txBox="1"/>
          <p:nvPr>
            <p:ph type="title"/>
          </p:nvPr>
        </p:nvSpPr>
        <p:spPr>
          <a:xfrm>
            <a:off x="840319" y="457200"/>
            <a:ext cx="393276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67"/>
          <p:cNvSpPr/>
          <p:nvPr>
            <p:ph idx="2" type="pic"/>
          </p:nvPr>
        </p:nvSpPr>
        <p:spPr>
          <a:xfrm>
            <a:off x="5183717" y="987428"/>
            <a:ext cx="6172200" cy="4873625"/>
          </a:xfrm>
          <a:prstGeom prst="rect">
            <a:avLst/>
          </a:prstGeom>
          <a:noFill/>
          <a:ln>
            <a:noFill/>
          </a:ln>
        </p:spPr>
      </p:sp>
      <p:sp>
        <p:nvSpPr>
          <p:cNvPr id="68" name="Google Shape;68;p67"/>
          <p:cNvSpPr txBox="1"/>
          <p:nvPr>
            <p:ph idx="1" type="body"/>
          </p:nvPr>
        </p:nvSpPr>
        <p:spPr>
          <a:xfrm>
            <a:off x="840319" y="2057400"/>
            <a:ext cx="393276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67"/>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7"/>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7"/>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72" name="Shape 72"/>
        <p:cNvGrpSpPr/>
        <p:nvPr/>
      </p:nvGrpSpPr>
      <p:grpSpPr>
        <a:xfrm>
          <a:off x="0" y="0"/>
          <a:ext cx="0" cy="0"/>
          <a:chOff x="0" y="0"/>
          <a:chExt cx="0" cy="0"/>
        </a:xfrm>
      </p:grpSpPr>
      <p:sp>
        <p:nvSpPr>
          <p:cNvPr id="73" name="Google Shape;73;p68"/>
          <p:cNvSpPr txBox="1"/>
          <p:nvPr>
            <p:ph type="title"/>
          </p:nvPr>
        </p:nvSpPr>
        <p:spPr>
          <a:xfrm>
            <a:off x="838200" y="36512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68"/>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68"/>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8"/>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8" name="Shape 78"/>
        <p:cNvGrpSpPr/>
        <p:nvPr/>
      </p:nvGrpSpPr>
      <p:grpSpPr>
        <a:xfrm>
          <a:off x="0" y="0"/>
          <a:ext cx="0" cy="0"/>
          <a:chOff x="0" y="0"/>
          <a:chExt cx="0" cy="0"/>
        </a:xfrm>
      </p:grpSpPr>
      <p:sp>
        <p:nvSpPr>
          <p:cNvPr id="79" name="Google Shape;79;p69"/>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9"/>
          <p:cNvSpPr txBox="1"/>
          <p:nvPr>
            <p:ph idx="1" type="body"/>
          </p:nvPr>
        </p:nvSpPr>
        <p:spPr>
          <a:xfrm rot="5400000">
            <a:off x="1774033" y="-570706"/>
            <a:ext cx="5811838" cy="76835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69"/>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9"/>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9"/>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bg>
      <p:bgPr>
        <a:blipFill>
          <a:blip r:embed="rId2">
            <a:alphaModFix/>
          </a:blip>
          <a:stretch>
            <a:fillRect/>
          </a:stretch>
        </a:blipFill>
      </p:bgPr>
    </p:bg>
    <p:spTree>
      <p:nvGrpSpPr>
        <p:cNvPr id="91" name="Shape 91"/>
        <p:cNvGrpSpPr/>
        <p:nvPr/>
      </p:nvGrpSpPr>
      <p:grpSpPr>
        <a:xfrm>
          <a:off x="0" y="0"/>
          <a:ext cx="0" cy="0"/>
          <a:chOff x="0" y="0"/>
          <a:chExt cx="0" cy="0"/>
        </a:xfrm>
      </p:grpSpPr>
      <p:sp>
        <p:nvSpPr>
          <p:cNvPr id="92" name="Google Shape;92;p5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52"/>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bg>
      <p:bgPr>
        <a:blipFill>
          <a:blip r:embed="rId2">
            <a:alphaModFix/>
          </a:blip>
          <a:stretch>
            <a:fillRect/>
          </a:stretch>
        </a:blipFill>
      </p:bgPr>
    </p:bg>
    <p:spTree>
      <p:nvGrpSpPr>
        <p:cNvPr id="94" name="Shape 94"/>
        <p:cNvGrpSpPr/>
        <p:nvPr/>
      </p:nvGrpSpPr>
      <p:grpSpPr>
        <a:xfrm>
          <a:off x="0" y="0"/>
          <a:ext cx="0" cy="0"/>
          <a:chOff x="0" y="0"/>
          <a:chExt cx="0" cy="0"/>
        </a:xfrm>
      </p:grpSpPr>
      <p:sp>
        <p:nvSpPr>
          <p:cNvPr id="95" name="Google Shape;95;p5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5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54"/>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54"/>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 und Inhalt">
  <p:cSld name="2_Titel und Inhalt">
    <p:bg>
      <p:bgPr>
        <a:blipFill>
          <a:blip r:embed="rId2">
            <a:alphaModFix/>
          </a:blip>
          <a:stretch>
            <a:fillRect/>
          </a:stretch>
        </a:blipFill>
      </p:bgPr>
    </p:bg>
    <p:spTree>
      <p:nvGrpSpPr>
        <p:cNvPr id="99" name="Shape 99"/>
        <p:cNvGrpSpPr/>
        <p:nvPr/>
      </p:nvGrpSpPr>
      <p:grpSpPr>
        <a:xfrm>
          <a:off x="0" y="0"/>
          <a:ext cx="0" cy="0"/>
          <a:chOff x="0" y="0"/>
          <a:chExt cx="0" cy="0"/>
        </a:xfrm>
      </p:grpSpPr>
      <p:sp>
        <p:nvSpPr>
          <p:cNvPr id="100" name="Google Shape;100;p5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55"/>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Abschnitts-&#10;überschrift">
  <p:cSld name="2_Abschnitts-&#10;überschrift">
    <p:bg>
      <p:bgPr>
        <a:blipFill>
          <a:blip r:embed="rId2">
            <a:alphaModFix/>
          </a:blip>
          <a:stretch>
            <a:fillRect/>
          </a:stretch>
        </a:blipFill>
      </p:bgPr>
    </p:bg>
    <p:spTree>
      <p:nvGrpSpPr>
        <p:cNvPr id="102" name="Shape 102"/>
        <p:cNvGrpSpPr/>
        <p:nvPr/>
      </p:nvGrpSpPr>
      <p:grpSpPr>
        <a:xfrm>
          <a:off x="0" y="0"/>
          <a:ext cx="0" cy="0"/>
          <a:chOff x="0" y="0"/>
          <a:chExt cx="0" cy="0"/>
        </a:xfrm>
      </p:grpSpPr>
      <p:sp>
        <p:nvSpPr>
          <p:cNvPr id="103" name="Google Shape;103;p56"/>
          <p:cNvSpPr txBox="1"/>
          <p:nvPr>
            <p:ph type="title"/>
          </p:nvPr>
        </p:nvSpPr>
        <p:spPr>
          <a:xfrm>
            <a:off x="914400" y="26369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56"/>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56"/>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el und Inhalt">
  <p:cSld name="4_Titel und Inhalt">
    <p:bg>
      <p:bgPr>
        <a:blipFill>
          <a:blip r:embed="rId2">
            <a:alphaModFix/>
          </a:blip>
          <a:stretch>
            <a:fillRect/>
          </a:stretch>
        </a:blipFill>
      </p:bgPr>
    </p:bg>
    <p:spTree>
      <p:nvGrpSpPr>
        <p:cNvPr id="106" name="Shape 106"/>
        <p:cNvGrpSpPr/>
        <p:nvPr/>
      </p:nvGrpSpPr>
      <p:grpSpPr>
        <a:xfrm>
          <a:off x="0" y="0"/>
          <a:ext cx="0" cy="0"/>
          <a:chOff x="0" y="0"/>
          <a:chExt cx="0" cy="0"/>
        </a:xfrm>
      </p:grpSpPr>
      <p:sp>
        <p:nvSpPr>
          <p:cNvPr id="107" name="Google Shape;107;p5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57"/>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el und Inhalt">
  <p:cSld name="5_Titel und Inhalt">
    <p:bg>
      <p:bgPr>
        <a:blipFill>
          <a:blip r:embed="rId2">
            <a:alphaModFix/>
          </a:blip>
          <a:stretch>
            <a:fillRect/>
          </a:stretch>
        </a:blipFill>
      </p:bgPr>
    </p:bg>
    <p:spTree>
      <p:nvGrpSpPr>
        <p:cNvPr id="109" name="Shape 109"/>
        <p:cNvGrpSpPr/>
        <p:nvPr/>
      </p:nvGrpSpPr>
      <p:grpSpPr>
        <a:xfrm>
          <a:off x="0" y="0"/>
          <a:ext cx="0" cy="0"/>
          <a:chOff x="0" y="0"/>
          <a:chExt cx="0" cy="0"/>
        </a:xfrm>
      </p:grpSpPr>
      <p:sp>
        <p:nvSpPr>
          <p:cNvPr id="110" name="Google Shape;110;p5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58"/>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bg>
      <p:bgPr>
        <a:blipFill>
          <a:blip r:embed="rId2">
            <a:alphaModFix/>
          </a:blip>
          <a:stretch>
            <a:fillRect/>
          </a:stretch>
        </a:blipFill>
      </p:bgPr>
    </p:bg>
    <p:spTree>
      <p:nvGrpSpPr>
        <p:cNvPr id="112" name="Shape 112"/>
        <p:cNvGrpSpPr/>
        <p:nvPr/>
      </p:nvGrpSpPr>
      <p:grpSpPr>
        <a:xfrm>
          <a:off x="0" y="0"/>
          <a:ext cx="0" cy="0"/>
          <a:chOff x="0" y="0"/>
          <a:chExt cx="0" cy="0"/>
        </a:xfrm>
      </p:grpSpPr>
      <p:sp>
        <p:nvSpPr>
          <p:cNvPr id="113" name="Google Shape;113;p5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59"/>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5" name="Google Shape;115;p59"/>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rgbClr val="595959"/>
              </a:buClr>
              <a:buSzPts val="2800"/>
              <a:buChar char="•"/>
              <a:defRPr sz="2800"/>
            </a:lvl1pPr>
            <a:lvl2pPr indent="-381000" lvl="1" marL="914400" algn="l">
              <a:spcBef>
                <a:spcPts val="480"/>
              </a:spcBef>
              <a:spcAft>
                <a:spcPts val="0"/>
              </a:spcAft>
              <a:buClr>
                <a:srgbClr val="595959"/>
              </a:buClr>
              <a:buSzPts val="2400"/>
              <a:buChar char="–"/>
              <a:defRPr sz="2400"/>
            </a:lvl2pPr>
            <a:lvl3pPr indent="-355600" lvl="2" marL="1371600" algn="l">
              <a:spcBef>
                <a:spcPts val="400"/>
              </a:spcBef>
              <a:spcAft>
                <a:spcPts val="0"/>
              </a:spcAft>
              <a:buClr>
                <a:srgbClr val="595959"/>
              </a:buClr>
              <a:buSzPts val="2000"/>
              <a:buChar char="•"/>
              <a:defRPr sz="2000"/>
            </a:lvl3pPr>
            <a:lvl4pPr indent="-342900" lvl="3" marL="1828800" algn="l">
              <a:spcBef>
                <a:spcPts val="360"/>
              </a:spcBef>
              <a:spcAft>
                <a:spcPts val="0"/>
              </a:spcAft>
              <a:buClr>
                <a:srgbClr val="595959"/>
              </a:buClr>
              <a:buSzPts val="1800"/>
              <a:buChar char="–"/>
              <a:defRPr sz="1800"/>
            </a:lvl4pPr>
            <a:lvl5pPr indent="-342900" lvl="4" marL="2286000" algn="l">
              <a:spcBef>
                <a:spcPts val="360"/>
              </a:spcBef>
              <a:spcAft>
                <a:spcPts val="0"/>
              </a:spcAft>
              <a:buClr>
                <a:srgbClr val="595959"/>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6" name="Google Shape;116;p5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59"/>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59"/>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bg>
      <p:bgPr>
        <a:blipFill>
          <a:blip r:embed="rId2">
            <a:alphaModFix/>
          </a:blip>
          <a:stretch>
            <a:fillRect/>
          </a:stretch>
        </a:blipFill>
      </p:bgPr>
    </p:bg>
    <p:spTree>
      <p:nvGrpSpPr>
        <p:cNvPr id="119" name="Shape 119"/>
        <p:cNvGrpSpPr/>
        <p:nvPr/>
      </p:nvGrpSpPr>
      <p:grpSpPr>
        <a:xfrm>
          <a:off x="0" y="0"/>
          <a:ext cx="0" cy="0"/>
          <a:chOff x="0" y="0"/>
          <a:chExt cx="0" cy="0"/>
        </a:xfrm>
      </p:grpSpPr>
      <p:sp>
        <p:nvSpPr>
          <p:cNvPr id="120" name="Google Shape;120;p60"/>
          <p:cNvSpPr txBox="1"/>
          <p:nvPr>
            <p:ph type="ctrTitle"/>
          </p:nvPr>
        </p:nvSpPr>
        <p:spPr>
          <a:xfrm>
            <a:off x="914400" y="1340768"/>
            <a:ext cx="10363200" cy="1470025"/>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Arial"/>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60"/>
          <p:cNvSpPr txBox="1"/>
          <p:nvPr>
            <p:ph idx="1" type="subTitle"/>
          </p:nvPr>
        </p:nvSpPr>
        <p:spPr>
          <a:xfrm>
            <a:off x="1828800" y="3096543"/>
            <a:ext cx="8534400" cy="17526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Clr>
                <a:schemeClr val="lt1"/>
              </a:buClr>
              <a:buSzPts val="2400"/>
              <a:buNone/>
              <a:defRPr>
                <a:solidFill>
                  <a:schemeClr val="lt1"/>
                </a:solidFill>
              </a:defRPr>
            </a:lvl1pPr>
            <a:lvl2pPr lvl="1" algn="ctr">
              <a:spcBef>
                <a:spcPts val="400"/>
              </a:spcBef>
              <a:spcAft>
                <a:spcPts val="0"/>
              </a:spcAft>
              <a:buClr>
                <a:srgbClr val="888888"/>
              </a:buClr>
              <a:buSzPts val="2000"/>
              <a:buNone/>
              <a:defRPr>
                <a:solidFill>
                  <a:srgbClr val="888888"/>
                </a:solidFill>
              </a:defRPr>
            </a:lvl2pPr>
            <a:lvl3pPr lvl="2" algn="ctr">
              <a:spcBef>
                <a:spcPts val="360"/>
              </a:spcBef>
              <a:spcAft>
                <a:spcPts val="0"/>
              </a:spcAft>
              <a:buClr>
                <a:srgbClr val="888888"/>
              </a:buClr>
              <a:buSzPts val="1800"/>
              <a:buNone/>
              <a:defRPr>
                <a:solidFill>
                  <a:srgbClr val="888888"/>
                </a:solidFill>
              </a:defRPr>
            </a:lvl3pPr>
            <a:lvl4pPr lvl="3" algn="ctr">
              <a:spcBef>
                <a:spcPts val="360"/>
              </a:spcBef>
              <a:spcAft>
                <a:spcPts val="0"/>
              </a:spcAft>
              <a:buClr>
                <a:srgbClr val="888888"/>
              </a:buClr>
              <a:buSzPts val="1800"/>
              <a:buNone/>
              <a:defRPr>
                <a:solidFill>
                  <a:srgbClr val="888888"/>
                </a:solidFill>
              </a:defRPr>
            </a:lvl4pPr>
            <a:lvl5pPr lvl="4" algn="ctr">
              <a:spcBef>
                <a:spcPts val="360"/>
              </a:spcBef>
              <a:spcAft>
                <a:spcPts val="0"/>
              </a:spcAft>
              <a:buClr>
                <a:srgbClr val="888888"/>
              </a:buClr>
              <a:buSzPts val="18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 und Inhalt">
  <p:cSld name="1_Titel und Inhalt">
    <p:bg>
      <p:bgPr>
        <a:blipFill>
          <a:blip r:embed="rId2">
            <a:alphaModFix/>
          </a:blip>
          <a:stretch>
            <a:fillRect/>
          </a:stretch>
        </a:blipFill>
      </p:bgPr>
    </p:bg>
    <p:spTree>
      <p:nvGrpSpPr>
        <p:cNvPr id="122" name="Shape 122"/>
        <p:cNvGrpSpPr/>
        <p:nvPr/>
      </p:nvGrpSpPr>
      <p:grpSpPr>
        <a:xfrm>
          <a:off x="0" y="0"/>
          <a:ext cx="0" cy="0"/>
          <a:chOff x="0" y="0"/>
          <a:chExt cx="0" cy="0"/>
        </a:xfrm>
      </p:grpSpPr>
      <p:sp>
        <p:nvSpPr>
          <p:cNvPr id="123" name="Google Shape;123;p7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70"/>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el und Inhalt">
  <p:cSld name="3_Titel und Inhalt">
    <p:bg>
      <p:bgPr>
        <a:blipFill>
          <a:blip r:embed="rId2">
            <a:alphaModFix/>
          </a:blip>
          <a:stretch>
            <a:fillRect/>
          </a:stretch>
        </a:blipFill>
      </p:bgPr>
    </p:bg>
    <p:spTree>
      <p:nvGrpSpPr>
        <p:cNvPr id="125" name="Shape 125"/>
        <p:cNvGrpSpPr/>
        <p:nvPr/>
      </p:nvGrpSpPr>
      <p:grpSpPr>
        <a:xfrm>
          <a:off x="0" y="0"/>
          <a:ext cx="0" cy="0"/>
          <a:chOff x="0" y="0"/>
          <a:chExt cx="0" cy="0"/>
        </a:xfrm>
      </p:grpSpPr>
      <p:sp>
        <p:nvSpPr>
          <p:cNvPr id="126" name="Google Shape;126;p7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71"/>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595959"/>
              </a:buClr>
              <a:buSzPts val="1800"/>
              <a:buChar char="•"/>
              <a:defRPr/>
            </a:lvl1pPr>
            <a:lvl2pPr indent="-342900" lvl="1" marL="914400" algn="l">
              <a:spcBef>
                <a:spcPts val="360"/>
              </a:spcBef>
              <a:spcAft>
                <a:spcPts val="0"/>
              </a:spcAft>
              <a:buClr>
                <a:srgbClr val="595959"/>
              </a:buClr>
              <a:buSzPts val="1800"/>
              <a:buChar char="–"/>
              <a:defRPr/>
            </a:lvl2pPr>
            <a:lvl3pPr indent="-342900" lvl="2" marL="1371600" algn="l">
              <a:spcBef>
                <a:spcPts val="360"/>
              </a:spcBef>
              <a:spcAft>
                <a:spcPts val="0"/>
              </a:spcAft>
              <a:buClr>
                <a:srgbClr val="595959"/>
              </a:buClr>
              <a:buSzPts val="1800"/>
              <a:buChar char="•"/>
              <a:defRPr/>
            </a:lvl3pPr>
            <a:lvl4pPr indent="-342900" lvl="3" marL="1828800" algn="l">
              <a:spcBef>
                <a:spcPts val="360"/>
              </a:spcBef>
              <a:spcAft>
                <a:spcPts val="0"/>
              </a:spcAft>
              <a:buClr>
                <a:srgbClr val="595959"/>
              </a:buClr>
              <a:buSzPts val="1800"/>
              <a:buChar char="–"/>
              <a:defRPr/>
            </a:lvl4pPr>
            <a:lvl5pPr indent="-342900" lvl="4" marL="2286000" algn="l">
              <a:spcBef>
                <a:spcPts val="360"/>
              </a:spcBef>
              <a:spcAft>
                <a:spcPts val="0"/>
              </a:spcAft>
              <a:buClr>
                <a:srgbClr val="595959"/>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bg>
      <p:bgPr>
        <a:blipFill>
          <a:blip r:embed="rId2">
            <a:alphaModFix/>
          </a:blip>
          <a:stretch>
            <a:fillRect/>
          </a:stretch>
        </a:blipFill>
      </p:bgPr>
    </p:bg>
    <p:spTree>
      <p:nvGrpSpPr>
        <p:cNvPr id="128" name="Shape 128"/>
        <p:cNvGrpSpPr/>
        <p:nvPr/>
      </p:nvGrpSpPr>
      <p:grpSpPr>
        <a:xfrm>
          <a:off x="0" y="0"/>
          <a:ext cx="0" cy="0"/>
          <a:chOff x="0" y="0"/>
          <a:chExt cx="0" cy="0"/>
        </a:xfrm>
      </p:grpSpPr>
      <p:sp>
        <p:nvSpPr>
          <p:cNvPr id="129" name="Google Shape;129;p72"/>
          <p:cNvSpPr txBox="1"/>
          <p:nvPr>
            <p:ph type="title"/>
          </p:nvPr>
        </p:nvSpPr>
        <p:spPr>
          <a:xfrm>
            <a:off x="963084" y="3345012"/>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lt1"/>
              </a:buClr>
              <a:buSzPts val="4000"/>
              <a:buFont typeface="Arial"/>
              <a:buNone/>
              <a:defRPr b="1" sz="40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72"/>
          <p:cNvSpPr txBox="1"/>
          <p:nvPr>
            <p:ph idx="1" type="body"/>
          </p:nvPr>
        </p:nvSpPr>
        <p:spPr>
          <a:xfrm>
            <a:off x="963084" y="1628801"/>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31" name="Google Shape;131;p72"/>
          <p:cNvSpPr txBox="1"/>
          <p:nvPr>
            <p:ph idx="10" type="dt"/>
          </p:nvPr>
        </p:nvSpPr>
        <p:spPr>
          <a:xfrm>
            <a:off x="5747477"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72"/>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bg>
      <p:bgPr>
        <a:blipFill>
          <a:blip r:embed="rId2">
            <a:alphaModFix/>
          </a:blip>
          <a:stretch>
            <a:fillRect/>
          </a:stretch>
        </a:blipFill>
      </p:bgPr>
    </p:bg>
    <p:spTree>
      <p:nvGrpSpPr>
        <p:cNvPr id="133" name="Shape 133"/>
        <p:cNvGrpSpPr/>
        <p:nvPr/>
      </p:nvGrpSpPr>
      <p:grpSpPr>
        <a:xfrm>
          <a:off x="0" y="0"/>
          <a:ext cx="0" cy="0"/>
          <a:chOff x="0" y="0"/>
          <a:chExt cx="0" cy="0"/>
        </a:xfrm>
      </p:grpSpPr>
      <p:sp>
        <p:nvSpPr>
          <p:cNvPr id="134" name="Google Shape;134;p7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73"/>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36" name="Google Shape;136;p73"/>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37" name="Google Shape;137;p73"/>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rgbClr val="595959"/>
              </a:buClr>
              <a:buSzPts val="2400"/>
              <a:buNone/>
              <a:defRPr b="1" sz="2400"/>
            </a:lvl1pPr>
            <a:lvl2pPr indent="-228600" lvl="1" marL="914400" algn="l">
              <a:spcBef>
                <a:spcPts val="400"/>
              </a:spcBef>
              <a:spcAft>
                <a:spcPts val="0"/>
              </a:spcAft>
              <a:buClr>
                <a:srgbClr val="595959"/>
              </a:buClr>
              <a:buSzPts val="2000"/>
              <a:buNone/>
              <a:defRPr b="1" sz="2000"/>
            </a:lvl2pPr>
            <a:lvl3pPr indent="-228600" lvl="2" marL="1371600" algn="l">
              <a:spcBef>
                <a:spcPts val="360"/>
              </a:spcBef>
              <a:spcAft>
                <a:spcPts val="0"/>
              </a:spcAft>
              <a:buClr>
                <a:srgbClr val="595959"/>
              </a:buClr>
              <a:buSzPts val="1800"/>
              <a:buNone/>
              <a:defRPr b="1" sz="1800"/>
            </a:lvl3pPr>
            <a:lvl4pPr indent="-228600" lvl="3" marL="1828800" algn="l">
              <a:spcBef>
                <a:spcPts val="320"/>
              </a:spcBef>
              <a:spcAft>
                <a:spcPts val="0"/>
              </a:spcAft>
              <a:buClr>
                <a:srgbClr val="595959"/>
              </a:buClr>
              <a:buSzPts val="1600"/>
              <a:buNone/>
              <a:defRPr b="1" sz="1600"/>
            </a:lvl4pPr>
            <a:lvl5pPr indent="-228600" lvl="4" marL="2286000" algn="l">
              <a:spcBef>
                <a:spcPts val="320"/>
              </a:spcBef>
              <a:spcAft>
                <a:spcPts val="0"/>
              </a:spcAft>
              <a:buClr>
                <a:srgbClr val="595959"/>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38" name="Google Shape;138;p73"/>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rgbClr val="595959"/>
              </a:buClr>
              <a:buSzPts val="2400"/>
              <a:buChar char="•"/>
              <a:defRPr sz="2400"/>
            </a:lvl1pPr>
            <a:lvl2pPr indent="-355600" lvl="1" marL="914400" algn="l">
              <a:spcBef>
                <a:spcPts val="400"/>
              </a:spcBef>
              <a:spcAft>
                <a:spcPts val="0"/>
              </a:spcAft>
              <a:buClr>
                <a:srgbClr val="595959"/>
              </a:buClr>
              <a:buSzPts val="2000"/>
              <a:buChar char="–"/>
              <a:defRPr sz="2000"/>
            </a:lvl2pPr>
            <a:lvl3pPr indent="-342900" lvl="2" marL="1371600" algn="l">
              <a:spcBef>
                <a:spcPts val="360"/>
              </a:spcBef>
              <a:spcAft>
                <a:spcPts val="0"/>
              </a:spcAft>
              <a:buClr>
                <a:srgbClr val="595959"/>
              </a:buClr>
              <a:buSzPts val="1800"/>
              <a:buChar char="•"/>
              <a:defRPr sz="1800"/>
            </a:lvl3pPr>
            <a:lvl4pPr indent="-330200" lvl="3" marL="1828800" algn="l">
              <a:spcBef>
                <a:spcPts val="320"/>
              </a:spcBef>
              <a:spcAft>
                <a:spcPts val="0"/>
              </a:spcAft>
              <a:buClr>
                <a:srgbClr val="595959"/>
              </a:buClr>
              <a:buSzPts val="1600"/>
              <a:buChar char="–"/>
              <a:defRPr sz="1600"/>
            </a:lvl4pPr>
            <a:lvl5pPr indent="-330200" lvl="4" marL="2286000" algn="l">
              <a:spcBef>
                <a:spcPts val="320"/>
              </a:spcBef>
              <a:spcAft>
                <a:spcPts val="0"/>
              </a:spcAft>
              <a:buClr>
                <a:srgbClr val="595959"/>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39" name="Google Shape;139;p7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73"/>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73"/>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bg>
      <p:bgPr>
        <a:blipFill>
          <a:blip r:embed="rId2">
            <a:alphaModFix/>
          </a:blip>
          <a:stretch>
            <a:fillRect/>
          </a:stretch>
        </a:blipFill>
      </p:bgPr>
    </p:bg>
    <p:spTree>
      <p:nvGrpSpPr>
        <p:cNvPr id="142" name="Shape 142"/>
        <p:cNvGrpSpPr/>
        <p:nvPr/>
      </p:nvGrpSpPr>
      <p:grpSpPr>
        <a:xfrm>
          <a:off x="0" y="0"/>
          <a:ext cx="0" cy="0"/>
          <a:chOff x="0" y="0"/>
          <a:chExt cx="0" cy="0"/>
        </a:xfrm>
      </p:grpSpPr>
      <p:sp>
        <p:nvSpPr>
          <p:cNvPr id="143" name="Google Shape;143;p7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74"/>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74"/>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bg>
      <p:bgPr>
        <a:blipFill>
          <a:blip r:embed="rId2">
            <a:alphaModFix/>
          </a:blip>
          <a:stretch>
            <a:fillRect/>
          </a:stretch>
        </a:blipFill>
      </p:bgPr>
    </p:bg>
    <p:spTree>
      <p:nvGrpSpPr>
        <p:cNvPr id="146" name="Shape 146"/>
        <p:cNvGrpSpPr/>
        <p:nvPr/>
      </p:nvGrpSpPr>
      <p:grpSpPr>
        <a:xfrm>
          <a:off x="0" y="0"/>
          <a:ext cx="0" cy="0"/>
          <a:chOff x="0" y="0"/>
          <a:chExt cx="0" cy="0"/>
        </a:xfrm>
      </p:grpSpPr>
      <p:sp>
        <p:nvSpPr>
          <p:cNvPr id="147" name="Google Shape;147;p75"/>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75"/>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rgbClr val="595959"/>
              </a:buClr>
              <a:buSzPts val="3200"/>
              <a:buChar char="•"/>
              <a:defRPr sz="3200"/>
            </a:lvl1pPr>
            <a:lvl2pPr indent="-406400" lvl="1" marL="914400" algn="l">
              <a:spcBef>
                <a:spcPts val="560"/>
              </a:spcBef>
              <a:spcAft>
                <a:spcPts val="0"/>
              </a:spcAft>
              <a:buClr>
                <a:srgbClr val="595959"/>
              </a:buClr>
              <a:buSzPts val="2800"/>
              <a:buChar char="–"/>
              <a:defRPr sz="2800"/>
            </a:lvl2pPr>
            <a:lvl3pPr indent="-381000" lvl="2" marL="1371600" algn="l">
              <a:spcBef>
                <a:spcPts val="480"/>
              </a:spcBef>
              <a:spcAft>
                <a:spcPts val="0"/>
              </a:spcAft>
              <a:buClr>
                <a:srgbClr val="595959"/>
              </a:buClr>
              <a:buSzPts val="2400"/>
              <a:buChar char="•"/>
              <a:defRPr sz="2400"/>
            </a:lvl3pPr>
            <a:lvl4pPr indent="-355600" lvl="3" marL="1828800" algn="l">
              <a:spcBef>
                <a:spcPts val="400"/>
              </a:spcBef>
              <a:spcAft>
                <a:spcPts val="0"/>
              </a:spcAft>
              <a:buClr>
                <a:srgbClr val="595959"/>
              </a:buClr>
              <a:buSzPts val="2000"/>
              <a:buChar char="–"/>
              <a:defRPr sz="2000"/>
            </a:lvl4pPr>
            <a:lvl5pPr indent="-355600" lvl="4" marL="2286000" algn="l">
              <a:spcBef>
                <a:spcPts val="400"/>
              </a:spcBef>
              <a:spcAft>
                <a:spcPts val="0"/>
              </a:spcAft>
              <a:buClr>
                <a:srgbClr val="595959"/>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49" name="Google Shape;149;p75"/>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50" name="Google Shape;150;p7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75"/>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75"/>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bg>
      <p:bgPr>
        <a:blipFill>
          <a:blip r:embed="rId2">
            <a:alphaModFix/>
          </a:blip>
          <a:stretch>
            <a:fillRect/>
          </a:stretch>
        </a:blipFill>
      </p:bgPr>
    </p:bg>
    <p:spTree>
      <p:nvGrpSpPr>
        <p:cNvPr id="153" name="Shape 153"/>
        <p:cNvGrpSpPr/>
        <p:nvPr/>
      </p:nvGrpSpPr>
      <p:grpSpPr>
        <a:xfrm>
          <a:off x="0" y="0"/>
          <a:ext cx="0" cy="0"/>
          <a:chOff x="0" y="0"/>
          <a:chExt cx="0" cy="0"/>
        </a:xfrm>
      </p:grpSpPr>
      <p:sp>
        <p:nvSpPr>
          <p:cNvPr id="154" name="Google Shape;154;p76"/>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95959"/>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76"/>
          <p:cNvSpPr/>
          <p:nvPr>
            <p:ph idx="2" type="pic"/>
          </p:nvPr>
        </p:nvSpPr>
        <p:spPr>
          <a:xfrm>
            <a:off x="2389717" y="612775"/>
            <a:ext cx="7315200" cy="4114800"/>
          </a:xfrm>
          <a:prstGeom prst="rect">
            <a:avLst/>
          </a:prstGeom>
          <a:noFill/>
          <a:ln>
            <a:noFill/>
          </a:ln>
        </p:spPr>
      </p:sp>
      <p:sp>
        <p:nvSpPr>
          <p:cNvPr id="156" name="Google Shape;156;p76"/>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rgbClr val="595959"/>
              </a:buClr>
              <a:buSzPts val="1400"/>
              <a:buNone/>
              <a:defRPr sz="1400"/>
            </a:lvl1pPr>
            <a:lvl2pPr indent="-228600" lvl="1" marL="914400" algn="l">
              <a:spcBef>
                <a:spcPts val="240"/>
              </a:spcBef>
              <a:spcAft>
                <a:spcPts val="0"/>
              </a:spcAft>
              <a:buClr>
                <a:srgbClr val="595959"/>
              </a:buClr>
              <a:buSzPts val="1200"/>
              <a:buNone/>
              <a:defRPr sz="1200"/>
            </a:lvl2pPr>
            <a:lvl3pPr indent="-228600" lvl="2" marL="1371600" algn="l">
              <a:spcBef>
                <a:spcPts val="200"/>
              </a:spcBef>
              <a:spcAft>
                <a:spcPts val="0"/>
              </a:spcAft>
              <a:buClr>
                <a:srgbClr val="595959"/>
              </a:buClr>
              <a:buSzPts val="1000"/>
              <a:buNone/>
              <a:defRPr sz="1000"/>
            </a:lvl3pPr>
            <a:lvl4pPr indent="-228600" lvl="3" marL="1828800" algn="l">
              <a:spcBef>
                <a:spcPts val="180"/>
              </a:spcBef>
              <a:spcAft>
                <a:spcPts val="0"/>
              </a:spcAft>
              <a:buClr>
                <a:srgbClr val="595959"/>
              </a:buClr>
              <a:buSzPts val="900"/>
              <a:buNone/>
              <a:defRPr sz="900"/>
            </a:lvl4pPr>
            <a:lvl5pPr indent="-228600" lvl="4" marL="2286000" algn="l">
              <a:spcBef>
                <a:spcPts val="180"/>
              </a:spcBef>
              <a:spcAft>
                <a:spcPts val="0"/>
              </a:spcAft>
              <a:buClr>
                <a:srgbClr val="595959"/>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57" name="Google Shape;157;p7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76"/>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76"/>
          <p:cNvSpPr txBox="1"/>
          <p:nvPr>
            <p:ph idx="12" type="sldNum"/>
          </p:nvPr>
        </p:nvSpPr>
        <p:spPr>
          <a:xfrm>
            <a:off x="7680176" y="6356351"/>
            <a:ext cx="3902224"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7" Type="http://schemas.openxmlformats.org/officeDocument/2006/relationships/theme" Target="../theme/theme1.xml"/><Relationship Id="rId16" Type="http://schemas.openxmlformats.org/officeDocument/2006/relationships/slideLayout" Target="../slideLayouts/slideLayout26.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9"/>
          <p:cNvSpPr txBox="1"/>
          <p:nvPr>
            <p:ph type="title"/>
          </p:nvPr>
        </p:nvSpPr>
        <p:spPr>
          <a:xfrm>
            <a:off x="838200" y="365128"/>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49"/>
          <p:cNvSpPr txBox="1"/>
          <p:nvPr>
            <p:ph idx="10" type="dt"/>
          </p:nvPr>
        </p:nvSpPr>
        <p:spPr>
          <a:xfrm>
            <a:off x="838200" y="6356353"/>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9"/>
          <p:cNvSpPr txBox="1"/>
          <p:nvPr>
            <p:ph idx="11" type="ftr"/>
          </p:nvPr>
        </p:nvSpPr>
        <p:spPr>
          <a:xfrm>
            <a:off x="4038600" y="6356353"/>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9"/>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5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rgbClr val="595959"/>
              </a:buClr>
              <a:buSzPts val="3200"/>
              <a:buFont typeface="Arial"/>
              <a:buNone/>
              <a:defRPr b="1" i="0" sz="3200" u="none" cap="none" strike="noStrike">
                <a:solidFill>
                  <a:srgbClr val="595959"/>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p51"/>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1pPr>
            <a:lvl2pPr indent="-355600" lvl="1" marL="9144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2pPr>
            <a:lvl3pPr indent="-342900" lvl="2" marL="13716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7" name="Google Shape;87;p5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1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51"/>
          <p:cNvSpPr txBox="1"/>
          <p:nvPr>
            <p:ph idx="11" type="ftr"/>
          </p:nvPr>
        </p:nvSpPr>
        <p:spPr>
          <a:xfrm>
            <a:off x="4165600" y="6356351"/>
            <a:ext cx="3154536"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1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pic>
        <p:nvPicPr>
          <p:cNvPr descr="Ein Bild, das Zeichnung enthält.&#10;&#10;Automatisch generierte Beschreibung" id="89" name="Google Shape;89;p51"/>
          <p:cNvPicPr preferRelativeResize="0"/>
          <p:nvPr/>
        </p:nvPicPr>
        <p:blipFill rotWithShape="1">
          <a:blip r:embed="rId1">
            <a:alphaModFix/>
          </a:blip>
          <a:srcRect b="0" l="0" r="0" t="0"/>
          <a:stretch/>
        </p:blipFill>
        <p:spPr>
          <a:xfrm>
            <a:off x="11352584" y="142177"/>
            <a:ext cx="716834" cy="716834"/>
          </a:xfrm>
          <a:prstGeom prst="rect">
            <a:avLst/>
          </a:prstGeom>
          <a:noFill/>
          <a:ln>
            <a:noFill/>
          </a:ln>
        </p:spPr>
      </p:pic>
      <p:sp>
        <p:nvSpPr>
          <p:cNvPr id="90" name="Google Shape;90;p51"/>
          <p:cNvSpPr txBox="1"/>
          <p:nvPr/>
        </p:nvSpPr>
        <p:spPr>
          <a:xfrm>
            <a:off x="8110601" y="6538913"/>
            <a:ext cx="3600400" cy="25391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050"/>
              <a:buFont typeface="Calibri"/>
              <a:buNone/>
            </a:pPr>
            <a:r>
              <a:rPr lang="de-DE" sz="1050">
                <a:solidFill>
                  <a:srgbClr val="7F7F7F"/>
                </a:solidFill>
                <a:latin typeface="Calibri"/>
                <a:ea typeface="Calibri"/>
                <a:cs typeface="Calibri"/>
                <a:sym typeface="Calibri"/>
              </a:rPr>
              <a:t>www.giftfreie-stadt.de * ChemieBotschafter@bef-de.org</a:t>
            </a:r>
            <a:endParaRPr sz="1050">
              <a:solidFill>
                <a:srgbClr val="7F7F7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drive.google.com/file/d/1uB2tv3h1dXdLYSLi1Pwna3PxC0UXSlMo/view%E2%80%8B" TargetMode="External"/><Relationship Id="rId4" Type="http://schemas.openxmlformats.org/officeDocument/2006/relationships/hyperlink" Target="https://drive.google.com/file/d/1uB2tv3h1dXdLYSLi1Pwna3PxC0UXSlMo/view%E2%80%8B" TargetMode="External"/><Relationship Id="rId5" Type="http://schemas.openxmlformats.org/officeDocument/2006/relationships/hyperlink" Target="https://drive.google.com/file/d/1uB2tv3h1dXdLYSLi1Pwna3PxC0UXSlMo/view%E2%80%8B"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hyperlink" Target="https://ec.europa.eu/environment/chemicals/reach/reach_en.htm" TargetMode="External"/><Relationship Id="rId5" Type="http://schemas.openxmlformats.org/officeDocument/2006/relationships/hyperlink" Target="https://echa.europa.eu/regulations/reach/understanding-reach"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0.png"/><Relationship Id="rId4" Type="http://schemas.openxmlformats.org/officeDocument/2006/relationships/hyperlink" Target="https://chemtrust.org/de/kassenbons/" TargetMode="External"/><Relationship Id="rId5" Type="http://schemas.openxmlformats.org/officeDocument/2006/relationships/hyperlink" Target="https://www.tandfonline.com/doi/abs/10.3109/15376516.2016.1139024" TargetMode="External"/><Relationship Id="rId6" Type="http://schemas.openxmlformats.org/officeDocument/2006/relationships/hyperlink" Target="https://www.sciencedirect.com/science/article/abs/pii/S004565352032075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hyperlink" Target="https://www.verbraucherzentrale.de/wissen/lebensmittel/lebensmittelproduktion/schadstoffe-im-essen-von-der-verpackung-ins-lebensmittel-11944"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image" Target="../media/image4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29.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s://www.bvl.bund.de/DE/Arbeitsbereiche/03_Verbraucherprodukte/03_AntragstellerUnternehmen/01_LMKontaktmaterialien/01_Ueberblick/bgs_ueberblick_LMKontaktmaterialien_node.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26.jp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0" Type="http://schemas.openxmlformats.org/officeDocument/2006/relationships/image" Target="../media/image35.png"/><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31.png"/><Relationship Id="rId4" Type="http://schemas.openxmlformats.org/officeDocument/2006/relationships/image" Target="../media/image32.jpg"/><Relationship Id="rId9" Type="http://schemas.openxmlformats.org/officeDocument/2006/relationships/image" Target="../media/image27.jpg"/><Relationship Id="rId5" Type="http://schemas.openxmlformats.org/officeDocument/2006/relationships/image" Target="../media/image28.jpg"/><Relationship Id="rId6" Type="http://schemas.openxmlformats.org/officeDocument/2006/relationships/image" Target="../media/image30.jpg"/><Relationship Id="rId7" Type="http://schemas.openxmlformats.org/officeDocument/2006/relationships/image" Target="../media/image25.jpg"/><Relationship Id="rId8"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34.png"/><Relationship Id="rId4" Type="http://schemas.openxmlformats.org/officeDocument/2006/relationships/image" Target="../media/image22.png"/><Relationship Id="rId5" Type="http://schemas.openxmlformats.org/officeDocument/2006/relationships/image" Target="../media/image21.png"/><Relationship Id="rId6" Type="http://schemas.openxmlformats.org/officeDocument/2006/relationships/hyperlink" Target="https://onlinelibrary.wiley.com/doi/abs/10.1111/jne.12730" TargetMode="External"/><Relationship Id="rId7" Type="http://schemas.openxmlformats.org/officeDocument/2006/relationships/hyperlink" Target="https://www.sciencedirect.com/science/article/abs/pii/S0890623810002509" TargetMode="External"/><Relationship Id="rId8" Type="http://schemas.openxmlformats.org/officeDocument/2006/relationships/hyperlink" Target="https://www.mdpi.com/1660-4601/14/9/1044"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38.jpg"/><Relationship Id="rId6" Type="http://schemas.openxmlformats.org/officeDocument/2006/relationships/hyperlink" Target="https://www.verbraucherzentrale.de/wissen/lebensmittel/lebensmittelproduktion/schadstoffe-im-essen-von-der-verpackung-ins-lebensmittel-11944"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39.jpg"/><Relationship Id="rId4" Type="http://schemas.openxmlformats.org/officeDocument/2006/relationships/image" Target="../media/image42.png"/><Relationship Id="rId5"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43.png"/><Relationship Id="rId4" Type="http://schemas.openxmlformats.org/officeDocument/2006/relationships/image" Target="../media/image39.jpg"/><Relationship Id="rId5" Type="http://schemas.openxmlformats.org/officeDocument/2006/relationships/image" Target="../media/image40.png"/><Relationship Id="rId6" Type="http://schemas.openxmlformats.org/officeDocument/2006/relationships/image" Target="../media/image47.png"/><Relationship Id="rId7" Type="http://schemas.openxmlformats.org/officeDocument/2006/relationships/image" Target="../media/image4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4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7.xml"/><Relationship Id="rId3"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595959"/>
              </a:buClr>
              <a:buSzPts val="3000"/>
              <a:buFont typeface="Arial"/>
              <a:buNone/>
            </a:pPr>
            <a:r>
              <a:rPr lang="de-DE" sz="3000"/>
              <a:t>À propos du Baltic Environmental Forum (BEF)</a:t>
            </a:r>
            <a:endParaRPr/>
          </a:p>
        </p:txBody>
      </p:sp>
      <p:sp>
        <p:nvSpPr>
          <p:cNvPr id="166" name="Google Shape;166;p3"/>
          <p:cNvSpPr txBox="1"/>
          <p:nvPr/>
        </p:nvSpPr>
        <p:spPr>
          <a:xfrm>
            <a:off x="609600" y="1452541"/>
            <a:ext cx="7534200" cy="3047700"/>
          </a:xfrm>
          <a:prstGeom prst="rect">
            <a:avLst/>
          </a:prstGeom>
          <a:noFill/>
          <a:ln>
            <a:noFill/>
          </a:ln>
        </p:spPr>
        <p:txBody>
          <a:bodyPr anchorCtr="0" anchor="t" bIns="45700" lIns="91425" spcFirstLastPara="1" rIns="91425" wrap="square" tIns="45700">
            <a:spAutoFit/>
          </a:bodyPr>
          <a:lstStyle/>
          <a:p>
            <a:pPr indent="-152400" lvl="0" marL="0" marR="0" rtl="0" algn="l">
              <a:spcBef>
                <a:spcPts val="0"/>
              </a:spcBef>
              <a:spcAft>
                <a:spcPts val="0"/>
              </a:spcAft>
              <a:buClr>
                <a:srgbClr val="595959"/>
              </a:buClr>
              <a:buSzPts val="2400"/>
              <a:buFont typeface="Noto Sans Symbols"/>
              <a:buChar char="⮚"/>
            </a:pPr>
            <a:r>
              <a:rPr lang="de-DE" sz="2400">
                <a:solidFill>
                  <a:srgbClr val="595959"/>
                </a:solidFill>
                <a:latin typeface="Arial"/>
                <a:ea typeface="Arial"/>
                <a:cs typeface="Arial"/>
                <a:sym typeface="Arial"/>
              </a:rPr>
              <a:t> </a:t>
            </a:r>
            <a:r>
              <a:rPr lang="de-DE" sz="2400">
                <a:solidFill>
                  <a:srgbClr val="595959"/>
                </a:solidFill>
              </a:rPr>
              <a:t>Association à but non lucratif - fondée en 2003 Hambourg</a:t>
            </a:r>
            <a:endParaRPr/>
          </a:p>
          <a:p>
            <a:pPr indent="-152400" lvl="0" marL="0" marR="0" rtl="0" algn="l">
              <a:spcBef>
                <a:spcPts val="0"/>
              </a:spcBef>
              <a:spcAft>
                <a:spcPts val="0"/>
              </a:spcAft>
              <a:buClr>
                <a:srgbClr val="595959"/>
              </a:buClr>
              <a:buSzPts val="2400"/>
              <a:buFont typeface="Noto Sans Symbols"/>
              <a:buChar char="⮚"/>
            </a:pPr>
            <a:r>
              <a:rPr lang="de-DE" sz="2400">
                <a:solidFill>
                  <a:srgbClr val="595959"/>
                </a:solidFill>
                <a:latin typeface="Arial"/>
                <a:ea typeface="Arial"/>
                <a:cs typeface="Arial"/>
                <a:sym typeface="Arial"/>
              </a:rPr>
              <a:t> </a:t>
            </a:r>
            <a:r>
              <a:rPr lang="de-DE" sz="2400">
                <a:solidFill>
                  <a:srgbClr val="595959"/>
                </a:solidFill>
              </a:rPr>
              <a:t>Bureaux partenaires : Estonie, Lituanie, Lettonie</a:t>
            </a:r>
            <a:endParaRPr/>
          </a:p>
          <a:p>
            <a:pPr indent="-152400" lvl="0" marL="0" marR="0" rtl="0" algn="l">
              <a:spcBef>
                <a:spcPts val="0"/>
              </a:spcBef>
              <a:spcAft>
                <a:spcPts val="0"/>
              </a:spcAft>
              <a:buClr>
                <a:srgbClr val="595959"/>
              </a:buClr>
              <a:buSzPts val="2400"/>
              <a:buFont typeface="Noto Sans Symbols"/>
              <a:buChar char="⮚"/>
            </a:pPr>
            <a:r>
              <a:rPr lang="de-DE" sz="2400">
                <a:solidFill>
                  <a:srgbClr val="595959"/>
                </a:solidFill>
                <a:latin typeface="Arial"/>
                <a:ea typeface="Arial"/>
                <a:cs typeface="Arial"/>
                <a:sym typeface="Arial"/>
              </a:rPr>
              <a:t> </a:t>
            </a:r>
            <a:r>
              <a:rPr lang="de-DE" sz="2400">
                <a:solidFill>
                  <a:srgbClr val="595959"/>
                </a:solidFill>
              </a:rPr>
              <a:t>Projet financé par l'Agence fédérale de l'environnement</a:t>
            </a:r>
            <a:r>
              <a:rPr lang="de-DE" sz="2400">
                <a:solidFill>
                  <a:srgbClr val="595959"/>
                </a:solidFill>
                <a:latin typeface="Arial"/>
                <a:ea typeface="Arial"/>
                <a:cs typeface="Arial"/>
                <a:sym typeface="Arial"/>
              </a:rPr>
              <a:t> </a:t>
            </a:r>
            <a:r>
              <a:rPr lang="de-DE" sz="2400">
                <a:solidFill>
                  <a:srgbClr val="595959"/>
                </a:solidFill>
              </a:rPr>
              <a:t> et le ministère fédéral de l'environnement, de la sécurité nucléaire et de la protection des consommateurs</a:t>
            </a:r>
            <a:endParaRPr/>
          </a:p>
          <a:p>
            <a:pPr indent="0" lvl="0" marL="0" marR="0" rtl="0" algn="l">
              <a:spcBef>
                <a:spcPts val="0"/>
              </a:spcBef>
              <a:spcAft>
                <a:spcPts val="0"/>
              </a:spcAft>
              <a:buNone/>
            </a:pPr>
            <a:r>
              <a:t/>
            </a:r>
            <a:endParaRPr sz="2400">
              <a:solidFill>
                <a:srgbClr val="595959"/>
              </a:solidFill>
              <a:latin typeface="Arial"/>
              <a:ea typeface="Arial"/>
              <a:cs typeface="Arial"/>
              <a:sym typeface="Arial"/>
            </a:endParaRPr>
          </a:p>
        </p:txBody>
      </p:sp>
      <p:grpSp>
        <p:nvGrpSpPr>
          <p:cNvPr id="167" name="Google Shape;167;p3"/>
          <p:cNvGrpSpPr/>
          <p:nvPr/>
        </p:nvGrpSpPr>
        <p:grpSpPr>
          <a:xfrm>
            <a:off x="991732" y="4346253"/>
            <a:ext cx="9488113" cy="1919410"/>
            <a:chOff x="1365703" y="3479556"/>
            <a:chExt cx="12155776" cy="2312761"/>
          </a:xfrm>
        </p:grpSpPr>
        <p:sp>
          <p:nvSpPr>
            <p:cNvPr id="168" name="Google Shape;168;p3"/>
            <p:cNvSpPr/>
            <p:nvPr/>
          </p:nvSpPr>
          <p:spPr>
            <a:xfrm>
              <a:off x="10733900" y="4327451"/>
              <a:ext cx="2787579" cy="1377524"/>
            </a:xfrm>
            <a:custGeom>
              <a:rect b="b" l="l" r="r" t="t"/>
              <a:pathLst>
                <a:path extrusionOk="0" h="852956" w="2787579">
                  <a:moveTo>
                    <a:pt x="0" y="0"/>
                  </a:moveTo>
                  <a:cubicBezTo>
                    <a:pt x="1134711" y="-37904"/>
                    <a:pt x="2431595" y="-55183"/>
                    <a:pt x="2787579" y="0"/>
                  </a:cubicBezTo>
                  <a:cubicBezTo>
                    <a:pt x="2784405" y="295858"/>
                    <a:pt x="2805610" y="767490"/>
                    <a:pt x="2787579" y="852956"/>
                  </a:cubicBezTo>
                  <a:cubicBezTo>
                    <a:pt x="1668411" y="907576"/>
                    <a:pt x="1305166" y="698608"/>
                    <a:pt x="0" y="852956"/>
                  </a:cubicBezTo>
                  <a:cubicBezTo>
                    <a:pt x="74829" y="482721"/>
                    <a:pt x="-15235" y="120387"/>
                    <a:pt x="0" y="0"/>
                  </a:cubicBezTo>
                  <a:close/>
                </a:path>
              </a:pathLst>
            </a:custGeom>
            <a:noFill/>
            <a:ln cap="flat" cmpd="sng" w="28575">
              <a:solidFill>
                <a:srgbClr val="FAA61A"/>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000">
                  <a:solidFill>
                    <a:srgbClr val="595959"/>
                  </a:solidFill>
                  <a:latin typeface="Calibri"/>
                  <a:ea typeface="Calibri"/>
                  <a:cs typeface="Calibri"/>
                  <a:sym typeface="Calibri"/>
                </a:rPr>
                <a:t>Protection du milieu marin et des espèces</a:t>
              </a:r>
              <a:endParaRPr/>
            </a:p>
          </p:txBody>
        </p:sp>
        <p:sp>
          <p:nvSpPr>
            <p:cNvPr id="169" name="Google Shape;169;p3"/>
            <p:cNvSpPr/>
            <p:nvPr/>
          </p:nvSpPr>
          <p:spPr>
            <a:xfrm>
              <a:off x="1365703" y="3535170"/>
              <a:ext cx="2664296" cy="852956"/>
            </a:xfrm>
            <a:custGeom>
              <a:rect b="b" l="l" r="r" t="t"/>
              <a:pathLst>
                <a:path extrusionOk="0" h="852956" w="2664296">
                  <a:moveTo>
                    <a:pt x="0" y="0"/>
                  </a:moveTo>
                  <a:cubicBezTo>
                    <a:pt x="965147" y="-98322"/>
                    <a:pt x="1564463" y="-78723"/>
                    <a:pt x="2664296" y="0"/>
                  </a:cubicBezTo>
                  <a:cubicBezTo>
                    <a:pt x="2680925" y="346229"/>
                    <a:pt x="2601402" y="514572"/>
                    <a:pt x="2664296" y="852956"/>
                  </a:cubicBezTo>
                  <a:cubicBezTo>
                    <a:pt x="1642878" y="944343"/>
                    <a:pt x="429798" y="743402"/>
                    <a:pt x="0" y="852956"/>
                  </a:cubicBezTo>
                  <a:cubicBezTo>
                    <a:pt x="-73507" y="470955"/>
                    <a:pt x="67640" y="220250"/>
                    <a:pt x="0" y="0"/>
                  </a:cubicBezTo>
                  <a:close/>
                </a:path>
              </a:pathLst>
            </a:custGeom>
            <a:noFill/>
            <a:ln cap="flat" cmpd="sng" w="28575">
              <a:solidFill>
                <a:srgbClr val="FAA61A"/>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000">
                  <a:solidFill>
                    <a:srgbClr val="595959"/>
                  </a:solidFill>
                  <a:latin typeface="Calibri"/>
                  <a:ea typeface="Calibri"/>
                  <a:cs typeface="Calibri"/>
                  <a:sym typeface="Calibri"/>
                </a:rPr>
                <a:t>Mobilité durable</a:t>
              </a:r>
              <a:endParaRPr/>
            </a:p>
          </p:txBody>
        </p:sp>
        <p:sp>
          <p:nvSpPr>
            <p:cNvPr id="170" name="Google Shape;170;p3"/>
            <p:cNvSpPr/>
            <p:nvPr/>
          </p:nvSpPr>
          <p:spPr>
            <a:xfrm>
              <a:off x="7167052" y="3479556"/>
              <a:ext cx="4074603" cy="853328"/>
            </a:xfrm>
            <a:custGeom>
              <a:rect b="b" l="l" r="r" t="t"/>
              <a:pathLst>
                <a:path extrusionOk="0" h="482106" w="4074603">
                  <a:moveTo>
                    <a:pt x="0" y="0"/>
                  </a:moveTo>
                  <a:cubicBezTo>
                    <a:pt x="1151295" y="-95273"/>
                    <a:pt x="3521889" y="40334"/>
                    <a:pt x="4074603" y="0"/>
                  </a:cubicBezTo>
                  <a:cubicBezTo>
                    <a:pt x="4089762" y="235145"/>
                    <a:pt x="4084444" y="265697"/>
                    <a:pt x="4074603" y="482106"/>
                  </a:cubicBezTo>
                  <a:cubicBezTo>
                    <a:pt x="2451476" y="461989"/>
                    <a:pt x="1711179" y="333275"/>
                    <a:pt x="0" y="482106"/>
                  </a:cubicBezTo>
                  <a:cubicBezTo>
                    <a:pt x="17536" y="295639"/>
                    <a:pt x="11644" y="221332"/>
                    <a:pt x="0" y="0"/>
                  </a:cubicBezTo>
                  <a:close/>
                </a:path>
              </a:pathLst>
            </a:custGeom>
            <a:noFill/>
            <a:ln cap="flat" cmpd="sng" w="28575">
              <a:solidFill>
                <a:srgbClr val="FAA61A"/>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000">
                  <a:solidFill>
                    <a:srgbClr val="595959"/>
                  </a:solidFill>
                  <a:latin typeface="Calibri"/>
                  <a:ea typeface="Calibri"/>
                  <a:cs typeface="Calibri"/>
                  <a:sym typeface="Calibri"/>
                </a:rPr>
                <a:t>Gestion des produits chimiques</a:t>
              </a:r>
              <a:endParaRPr/>
            </a:p>
          </p:txBody>
        </p:sp>
        <p:sp>
          <p:nvSpPr>
            <p:cNvPr id="171" name="Google Shape;171;p3"/>
            <p:cNvSpPr/>
            <p:nvPr/>
          </p:nvSpPr>
          <p:spPr>
            <a:xfrm>
              <a:off x="3015635" y="4939362"/>
              <a:ext cx="4340023" cy="852955"/>
            </a:xfrm>
            <a:custGeom>
              <a:rect b="b" l="l" r="r" t="t"/>
              <a:pathLst>
                <a:path extrusionOk="0" h="852955" w="4340023">
                  <a:moveTo>
                    <a:pt x="0" y="0"/>
                  </a:moveTo>
                  <a:cubicBezTo>
                    <a:pt x="739791" y="-67540"/>
                    <a:pt x="2198755" y="-139303"/>
                    <a:pt x="4340023" y="0"/>
                  </a:cubicBezTo>
                  <a:cubicBezTo>
                    <a:pt x="4335042" y="130058"/>
                    <a:pt x="4304708" y="757094"/>
                    <a:pt x="4340023" y="852955"/>
                  </a:cubicBezTo>
                  <a:cubicBezTo>
                    <a:pt x="3542224" y="941905"/>
                    <a:pt x="2069636" y="796368"/>
                    <a:pt x="0" y="852955"/>
                  </a:cubicBezTo>
                  <a:cubicBezTo>
                    <a:pt x="-9634" y="590031"/>
                    <a:pt x="-12742" y="260215"/>
                    <a:pt x="0" y="0"/>
                  </a:cubicBezTo>
                  <a:close/>
                </a:path>
              </a:pathLst>
            </a:custGeom>
            <a:noFill/>
            <a:ln cap="flat" cmpd="sng" w="28575">
              <a:solidFill>
                <a:srgbClr val="FAA61A"/>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000">
                  <a:solidFill>
                    <a:srgbClr val="595959"/>
                  </a:solidFill>
                  <a:latin typeface="Calibri"/>
                  <a:ea typeface="Calibri"/>
                  <a:cs typeface="Calibri"/>
                  <a:sym typeface="Calibri"/>
                </a:rPr>
                <a:t>Communication sur l'environnement</a:t>
              </a:r>
              <a:endParaRPr/>
            </a:p>
          </p:txBody>
        </p:sp>
      </p:grpSp>
      <p:pic>
        <p:nvPicPr>
          <p:cNvPr id="172" name="Google Shape;172;p3"/>
          <p:cNvPicPr preferRelativeResize="0"/>
          <p:nvPr/>
        </p:nvPicPr>
        <p:blipFill rotWithShape="1">
          <a:blip r:embed="rId3">
            <a:alphaModFix/>
          </a:blip>
          <a:srcRect b="0" l="0" r="0" t="0"/>
          <a:stretch/>
        </p:blipFill>
        <p:spPr>
          <a:xfrm>
            <a:off x="7711302" y="11"/>
            <a:ext cx="5179637" cy="36601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Objectifs pédagogiques de la formation courte</a:t>
            </a:r>
            <a:endParaRPr/>
          </a:p>
        </p:txBody>
      </p:sp>
      <p:sp>
        <p:nvSpPr>
          <p:cNvPr id="179" name="Google Shape;179;p4"/>
          <p:cNvSpPr txBox="1"/>
          <p:nvPr>
            <p:ph idx="1" type="body"/>
          </p:nvPr>
        </p:nvSpPr>
        <p:spPr>
          <a:xfrm>
            <a:off x="609600" y="1470454"/>
            <a:ext cx="3902224" cy="4622842"/>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595959"/>
              </a:buClr>
              <a:buSzPts val="2700"/>
              <a:buNone/>
            </a:pPr>
            <a:r>
              <a:rPr lang="de-DE" sz="2700" u="sng"/>
              <a:t>Connaissance des substances chimiques </a:t>
            </a:r>
            <a:endParaRPr/>
          </a:p>
          <a:p>
            <a:pPr indent="0" lvl="0" marL="0" rtl="0" algn="l">
              <a:spcBef>
                <a:spcPts val="640"/>
              </a:spcBef>
              <a:spcAft>
                <a:spcPts val="0"/>
              </a:spcAft>
              <a:buClr>
                <a:srgbClr val="595959"/>
              </a:buClr>
              <a:buSzPts val="3200"/>
              <a:buNone/>
            </a:pPr>
            <a:r>
              <a:t/>
            </a:r>
            <a:endParaRPr sz="3200">
              <a:solidFill>
                <a:srgbClr val="595959"/>
              </a:solidFill>
              <a:latin typeface="Arial"/>
              <a:ea typeface="Arial"/>
              <a:cs typeface="Arial"/>
              <a:sym typeface="Arial"/>
            </a:endParaRPr>
          </a:p>
          <a:p>
            <a:pPr indent="-342900" lvl="0" marL="342900" rtl="0" algn="l">
              <a:spcBef>
                <a:spcPts val="480"/>
              </a:spcBef>
              <a:spcAft>
                <a:spcPts val="0"/>
              </a:spcAft>
              <a:buSzPts val="2400"/>
              <a:buFont typeface="Noto Sans Symbols"/>
              <a:buChar char="⮚"/>
            </a:pPr>
            <a:r>
              <a:rPr lang="de-DE"/>
              <a:t>Effets sur la santé</a:t>
            </a:r>
            <a:endParaRPr/>
          </a:p>
          <a:p>
            <a:pPr indent="-342900" lvl="0" marL="342900" rtl="0" algn="l">
              <a:spcBef>
                <a:spcPts val="480"/>
              </a:spcBef>
              <a:spcAft>
                <a:spcPts val="0"/>
              </a:spcAft>
              <a:buSzPts val="2400"/>
              <a:buFont typeface="Noto Sans Symbols"/>
              <a:buChar char="⮚"/>
            </a:pPr>
            <a:r>
              <a:rPr lang="de-DE"/>
              <a:t>Impact sur l'environnement</a:t>
            </a:r>
            <a:endParaRPr/>
          </a:p>
          <a:p>
            <a:pPr indent="-342900" lvl="0" marL="342900" rtl="0" algn="l">
              <a:spcBef>
                <a:spcPts val="480"/>
              </a:spcBef>
              <a:spcAft>
                <a:spcPts val="0"/>
              </a:spcAft>
              <a:buSzPts val="2400"/>
              <a:buFont typeface="Noto Sans Symbols"/>
              <a:buChar char="⮚"/>
            </a:pPr>
            <a:r>
              <a:rPr lang="de-DE"/>
              <a:t>Réglementation juridique</a:t>
            </a:r>
            <a:endParaRPr/>
          </a:p>
          <a:p>
            <a:pPr indent="-342900" lvl="0" marL="342900" rtl="0" algn="l">
              <a:spcBef>
                <a:spcPts val="480"/>
              </a:spcBef>
              <a:spcAft>
                <a:spcPts val="0"/>
              </a:spcAft>
              <a:buSzPts val="2400"/>
              <a:buFont typeface="Noto Sans Symbols"/>
              <a:buChar char="⮚"/>
            </a:pPr>
            <a:r>
              <a:rPr lang="de-DE"/>
              <a:t>Recherche sur les substances : plastifiants, parfums, PFAS, bisphénols</a:t>
            </a:r>
            <a:endParaRPr/>
          </a:p>
        </p:txBody>
      </p:sp>
      <p:sp>
        <p:nvSpPr>
          <p:cNvPr id="180" name="Google Shape;180;p4"/>
          <p:cNvSpPr txBox="1"/>
          <p:nvPr/>
        </p:nvSpPr>
        <p:spPr>
          <a:xfrm>
            <a:off x="4642048" y="1437730"/>
            <a:ext cx="3902224" cy="4525963"/>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595959"/>
              </a:buClr>
              <a:buSzPts val="2500"/>
              <a:buFont typeface="Arial"/>
              <a:buNone/>
            </a:pPr>
            <a:r>
              <a:rPr lang="de-DE" sz="2500" u="sng">
                <a:solidFill>
                  <a:srgbClr val="595959"/>
                </a:solidFill>
              </a:rPr>
              <a:t>Sensibilisation et changement</a:t>
            </a:r>
            <a:endParaRPr/>
          </a:p>
          <a:p>
            <a:pPr indent="0" lvl="0" marL="0" marR="0" rtl="0" algn="l">
              <a:spcBef>
                <a:spcPts val="500"/>
              </a:spcBef>
              <a:spcAft>
                <a:spcPts val="0"/>
              </a:spcAft>
              <a:buClr>
                <a:schemeClr val="dk1"/>
              </a:buClr>
              <a:buSzPts val="2500"/>
              <a:buFont typeface="Arial"/>
              <a:buNone/>
            </a:pPr>
            <a:r>
              <a:t/>
            </a:r>
            <a:endParaRPr b="0" i="0" sz="2500" u="sng">
              <a:solidFill>
                <a:srgbClr val="595959"/>
              </a:solidFill>
              <a:latin typeface="Arial"/>
              <a:ea typeface="Arial"/>
              <a:cs typeface="Arial"/>
              <a:sym typeface="Arial"/>
            </a:endParaRPr>
          </a:p>
          <a:p>
            <a:pPr indent="-342900" lvl="0" marL="342900" marR="0" rtl="0" algn="l">
              <a:spcBef>
                <a:spcPts val="440"/>
              </a:spcBef>
              <a:spcAft>
                <a:spcPts val="0"/>
              </a:spcAft>
              <a:buClr>
                <a:srgbClr val="595959"/>
              </a:buClr>
              <a:buSzPts val="2200"/>
              <a:buFont typeface="Noto Sans Symbols"/>
              <a:buChar char="⮚"/>
            </a:pPr>
            <a:r>
              <a:rPr lang="de-DE" sz="2200">
                <a:solidFill>
                  <a:srgbClr val="595959"/>
                </a:solidFill>
              </a:rPr>
              <a:t>Prendre conscience des problèmesDésintoxiquer sa propre maison</a:t>
            </a:r>
            <a:endParaRPr sz="2200">
              <a:solidFill>
                <a:srgbClr val="595959"/>
              </a:solidFill>
            </a:endParaRPr>
          </a:p>
          <a:p>
            <a:pPr indent="-342900" lvl="0" marL="342900" marR="0" rtl="0" algn="l">
              <a:spcBef>
                <a:spcPts val="440"/>
              </a:spcBef>
              <a:spcAft>
                <a:spcPts val="0"/>
              </a:spcAft>
              <a:buClr>
                <a:srgbClr val="595959"/>
              </a:buClr>
              <a:buSzPts val="2200"/>
              <a:buFont typeface="Noto Sans Symbols"/>
              <a:buChar char="⮚"/>
            </a:pPr>
            <a:r>
              <a:rPr lang="de-DE" sz="2200">
                <a:solidFill>
                  <a:srgbClr val="595959"/>
                </a:solidFill>
              </a:rPr>
              <a:t>Mauvaises applications courantes</a:t>
            </a:r>
            <a:endParaRPr sz="2200">
              <a:solidFill>
                <a:srgbClr val="595959"/>
              </a:solidFill>
            </a:endParaRPr>
          </a:p>
          <a:p>
            <a:pPr indent="-342900" lvl="0" marL="342900" marR="0" rtl="0" algn="l">
              <a:spcBef>
                <a:spcPts val="440"/>
              </a:spcBef>
              <a:spcAft>
                <a:spcPts val="0"/>
              </a:spcAft>
              <a:buClr>
                <a:srgbClr val="595959"/>
              </a:buClr>
              <a:buSzPts val="2200"/>
              <a:buFont typeface="Noto Sans Symbols"/>
              <a:buChar char="⮚"/>
            </a:pPr>
            <a:r>
              <a:rPr lang="de-DE" sz="2200">
                <a:solidFill>
                  <a:srgbClr val="595959"/>
                </a:solidFill>
              </a:rPr>
              <a:t>Produits alternatifs</a:t>
            </a:r>
            <a:endParaRPr sz="2200">
              <a:solidFill>
                <a:srgbClr val="595959"/>
              </a:solidFill>
            </a:endParaRPr>
          </a:p>
          <a:p>
            <a:pPr indent="0" lvl="0" marL="457200" marR="0" rtl="0" algn="l">
              <a:spcBef>
                <a:spcPts val="440"/>
              </a:spcBef>
              <a:spcAft>
                <a:spcPts val="0"/>
              </a:spcAft>
              <a:buNone/>
            </a:pPr>
            <a:r>
              <a:t/>
            </a:r>
            <a:endParaRPr sz="2200">
              <a:solidFill>
                <a:srgbClr val="595959"/>
              </a:solidFill>
            </a:endParaRPr>
          </a:p>
          <a:p>
            <a:pPr indent="-292100" lvl="0" marL="450850" marR="0" rtl="0" algn="l">
              <a:spcBef>
                <a:spcPts val="500"/>
              </a:spcBef>
              <a:spcAft>
                <a:spcPts val="0"/>
              </a:spcAft>
              <a:buClr>
                <a:schemeClr val="dk1"/>
              </a:buClr>
              <a:buSzPts val="2500"/>
              <a:buFont typeface="Noto Sans Symbols"/>
              <a:buNone/>
            </a:pPr>
            <a:r>
              <a:t/>
            </a:r>
            <a:endParaRPr sz="2500">
              <a:solidFill>
                <a:srgbClr val="595959"/>
              </a:solidFill>
              <a:latin typeface="Arial"/>
              <a:ea typeface="Arial"/>
              <a:cs typeface="Arial"/>
              <a:sym typeface="Arial"/>
            </a:endParaRPr>
          </a:p>
        </p:txBody>
      </p:sp>
      <p:sp>
        <p:nvSpPr>
          <p:cNvPr id="181" name="Google Shape;181;p4"/>
          <p:cNvSpPr txBox="1"/>
          <p:nvPr/>
        </p:nvSpPr>
        <p:spPr>
          <a:xfrm>
            <a:off x="8544272" y="1417638"/>
            <a:ext cx="3456384" cy="4525963"/>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dk1"/>
              </a:buClr>
              <a:buSzPts val="1100"/>
              <a:buFont typeface="Arial"/>
              <a:buNone/>
            </a:pPr>
            <a:r>
              <a:rPr lang="de-DE" sz="2500" u="sng">
                <a:solidFill>
                  <a:srgbClr val="595959"/>
                </a:solidFill>
              </a:rPr>
              <a:t>Communication efficace</a:t>
            </a:r>
            <a:endParaRPr sz="2500" u="sng">
              <a:solidFill>
                <a:srgbClr val="595959"/>
              </a:solidFill>
            </a:endParaRPr>
          </a:p>
          <a:p>
            <a:pPr indent="0" lvl="0" marL="0" marR="0" rtl="0" algn="l">
              <a:spcBef>
                <a:spcPts val="0"/>
              </a:spcBef>
              <a:spcAft>
                <a:spcPts val="0"/>
              </a:spcAft>
              <a:buClr>
                <a:schemeClr val="dk1"/>
              </a:buClr>
              <a:buSzPts val="1100"/>
              <a:buFont typeface="Arial"/>
              <a:buNone/>
            </a:pPr>
            <a:r>
              <a:t/>
            </a:r>
            <a:endParaRPr sz="2500" u="sng">
              <a:solidFill>
                <a:srgbClr val="595959"/>
              </a:solidFill>
            </a:endParaRPr>
          </a:p>
          <a:p>
            <a:pPr indent="0" lvl="0" marL="0" marR="0" rtl="0" algn="l">
              <a:spcBef>
                <a:spcPts val="0"/>
              </a:spcBef>
              <a:spcAft>
                <a:spcPts val="0"/>
              </a:spcAft>
              <a:buClr>
                <a:srgbClr val="595959"/>
              </a:buClr>
              <a:buSzPts val="2500"/>
              <a:buFont typeface="Arial"/>
              <a:buNone/>
            </a:pPr>
            <a:r>
              <a:t/>
            </a:r>
            <a:endParaRPr sz="2500" u="sng">
              <a:solidFill>
                <a:srgbClr val="595959"/>
              </a:solidFill>
            </a:endParaRPr>
          </a:p>
          <a:p>
            <a:pPr indent="-342900" lvl="0" marL="342900" marR="0" rtl="0" algn="l">
              <a:spcBef>
                <a:spcPts val="440"/>
              </a:spcBef>
              <a:spcAft>
                <a:spcPts val="0"/>
              </a:spcAft>
              <a:buClr>
                <a:srgbClr val="595959"/>
              </a:buClr>
              <a:buSzPts val="2200"/>
              <a:buFont typeface="Noto Sans Symbols"/>
              <a:buChar char="⮚"/>
            </a:pPr>
            <a:r>
              <a:rPr lang="de-DE" sz="2200">
                <a:solidFill>
                  <a:srgbClr val="595959"/>
                </a:solidFill>
              </a:rPr>
              <a:t>Contrôles des ménages </a:t>
            </a:r>
            <a:endParaRPr sz="2200">
              <a:solidFill>
                <a:srgbClr val="595959"/>
              </a:solidFill>
            </a:endParaRPr>
          </a:p>
          <a:p>
            <a:pPr indent="-342900" lvl="0" marL="342900" marR="0" rtl="0" algn="l">
              <a:spcBef>
                <a:spcPts val="440"/>
              </a:spcBef>
              <a:spcAft>
                <a:spcPts val="0"/>
              </a:spcAft>
              <a:buClr>
                <a:srgbClr val="595959"/>
              </a:buClr>
              <a:buSzPts val="2200"/>
              <a:buFont typeface="Noto Sans Symbols"/>
              <a:buChar char="⮚"/>
            </a:pPr>
            <a:r>
              <a:rPr lang="de-DE" sz="2200">
                <a:solidFill>
                  <a:srgbClr val="595959"/>
                </a:solidFill>
              </a:rPr>
              <a:t>Communication</a:t>
            </a:r>
            <a:endParaRPr sz="2200">
              <a:solidFill>
                <a:srgbClr val="595959"/>
              </a:solidFill>
            </a:endParaRPr>
          </a:p>
          <a:p>
            <a:pPr indent="-342900" lvl="0" marL="342900" marR="0" rtl="0" algn="l">
              <a:spcBef>
                <a:spcPts val="440"/>
              </a:spcBef>
              <a:spcAft>
                <a:spcPts val="0"/>
              </a:spcAft>
              <a:buClr>
                <a:srgbClr val="595959"/>
              </a:buClr>
              <a:buSzPts val="2200"/>
              <a:buFont typeface="Noto Sans Symbols"/>
              <a:buChar char="⮚"/>
            </a:pPr>
            <a:r>
              <a:rPr lang="de-DE" sz="2200">
                <a:solidFill>
                  <a:srgbClr val="595959"/>
                </a:solidFill>
              </a:rPr>
              <a:t>environnementale</a:t>
            </a:r>
            <a:endParaRPr sz="2200">
              <a:solidFill>
                <a:srgbClr val="595959"/>
              </a:solidFill>
            </a:endParaRPr>
          </a:p>
          <a:p>
            <a:pPr indent="-342900" lvl="0" marL="342900" marR="0" rtl="0" algn="l">
              <a:spcBef>
                <a:spcPts val="440"/>
              </a:spcBef>
              <a:spcAft>
                <a:spcPts val="0"/>
              </a:spcAft>
              <a:buClr>
                <a:srgbClr val="595959"/>
              </a:buClr>
              <a:buSzPts val="2200"/>
              <a:buFont typeface="Noto Sans Symbols"/>
              <a:buChar char="⮚"/>
            </a:pPr>
            <a:r>
              <a:rPr lang="de-DE" sz="2200">
                <a:solidFill>
                  <a:srgbClr val="595959"/>
                </a:solidFill>
              </a:rPr>
              <a:t>Stratégies d'argumentation</a:t>
            </a:r>
            <a:endParaRPr sz="2200">
              <a:solidFill>
                <a:srgbClr val="59595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9"/>
          <p:cNvSpPr txBox="1"/>
          <p:nvPr/>
        </p:nvSpPr>
        <p:spPr>
          <a:xfrm>
            <a:off x="736764" y="905231"/>
            <a:ext cx="10369200" cy="2524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5000">
                <a:solidFill>
                  <a:srgbClr val="595959"/>
                </a:solidFill>
                <a:latin typeface="Arial"/>
                <a:ea typeface="Arial"/>
                <a:cs typeface="Arial"/>
                <a:sym typeface="Arial"/>
              </a:rPr>
              <a:t> </a:t>
            </a:r>
            <a:endParaRPr/>
          </a:p>
          <a:p>
            <a:pPr indent="0" lvl="0" marL="0" marR="0" rtl="0" algn="ctr">
              <a:spcBef>
                <a:spcPts val="0"/>
              </a:spcBef>
              <a:spcAft>
                <a:spcPts val="0"/>
              </a:spcAft>
              <a:buNone/>
            </a:pPr>
            <a:r>
              <a:rPr b="1" lang="de-DE" sz="5400">
                <a:solidFill>
                  <a:srgbClr val="595959"/>
                </a:solidFill>
              </a:rPr>
              <a:t>Les polluants dans notre vie quotidienne</a:t>
            </a:r>
            <a:endParaRPr/>
          </a:p>
        </p:txBody>
      </p:sp>
      <p:sp>
        <p:nvSpPr>
          <p:cNvPr id="188" name="Google Shape;188;p9"/>
          <p:cNvSpPr txBox="1"/>
          <p:nvPr/>
        </p:nvSpPr>
        <p:spPr>
          <a:xfrm>
            <a:off x="5447927" y="6581001"/>
            <a:ext cx="142548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 Alexandra Gorn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0"/>
          <p:cNvSpPr/>
          <p:nvPr/>
        </p:nvSpPr>
        <p:spPr>
          <a:xfrm>
            <a:off x="2783632" y="4982815"/>
            <a:ext cx="6624736" cy="864096"/>
          </a:xfrm>
          <a:prstGeom prst="rect">
            <a:avLst/>
          </a:prstGeom>
          <a:solidFill>
            <a:schemeClr val="lt1"/>
          </a:solidFill>
          <a:ln cap="flat" cmpd="sng" w="25400">
            <a:solidFill>
              <a:srgbClr val="F4A6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000"/>
              <a:buFont typeface="Calibri"/>
              <a:buNone/>
            </a:pPr>
            <a:r>
              <a:rPr b="1" lang="de-DE" sz="2000">
                <a:solidFill>
                  <a:schemeClr val="dk1"/>
                </a:solidFill>
                <a:latin typeface="Calibri"/>
                <a:ea typeface="Calibri"/>
                <a:cs typeface="Calibri"/>
                <a:sym typeface="Calibri"/>
              </a:rPr>
              <a:t>Si les substances ne pénètrent pas du tout dans les eaux usées, elles ne doivent pas être éliminées !</a:t>
            </a:r>
            <a:endParaRPr/>
          </a:p>
        </p:txBody>
      </p:sp>
      <p:sp>
        <p:nvSpPr>
          <p:cNvPr id="195" name="Google Shape;195;p1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595959"/>
              </a:buClr>
              <a:buSzPts val="3200"/>
              <a:buFont typeface="Arial"/>
              <a:buNone/>
            </a:pPr>
            <a:r>
              <a:rPr lang="de-DE"/>
              <a:t>La ville sans substances toxiques “The toxic-free city”</a:t>
            </a:r>
            <a:endParaRPr/>
          </a:p>
        </p:txBody>
      </p:sp>
      <p:sp>
        <p:nvSpPr>
          <p:cNvPr id="196" name="Google Shape;196;p10"/>
          <p:cNvSpPr txBox="1"/>
          <p:nvPr>
            <p:ph idx="1" type="body"/>
          </p:nvPr>
        </p:nvSpPr>
        <p:spPr>
          <a:xfrm>
            <a:off x="609600" y="1470451"/>
            <a:ext cx="10972800" cy="34248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Clr>
                <a:srgbClr val="595959"/>
              </a:buClr>
              <a:buSzPct val="100000"/>
              <a:buNone/>
            </a:pPr>
            <a:r>
              <a:rPr b="1" lang="de-DE" sz="2000"/>
              <a:t>Notre objectif : réduire les émissions de substances chimiques dangereuses provenant de micro-sources urbaines et se déversant dans la mer.</a:t>
            </a:r>
            <a:endParaRPr/>
          </a:p>
          <a:p>
            <a:pPr indent="0" lvl="0" marL="0" rtl="0" algn="l">
              <a:spcBef>
                <a:spcPts val="400"/>
              </a:spcBef>
              <a:spcAft>
                <a:spcPts val="0"/>
              </a:spcAft>
              <a:buClr>
                <a:srgbClr val="595959"/>
              </a:buClr>
              <a:buSzPct val="100000"/>
              <a:buNone/>
            </a:pPr>
            <a:r>
              <a:t/>
            </a:r>
            <a:endParaRPr sz="2000">
              <a:solidFill>
                <a:srgbClr val="595959"/>
              </a:solidFill>
              <a:latin typeface="Arial"/>
              <a:ea typeface="Arial"/>
              <a:cs typeface="Arial"/>
              <a:sym typeface="Arial"/>
            </a:endParaRPr>
          </a:p>
          <a:p>
            <a:pPr indent="0" lvl="0" marL="0" rtl="0" algn="l">
              <a:spcBef>
                <a:spcPts val="400"/>
              </a:spcBef>
              <a:spcAft>
                <a:spcPts val="0"/>
              </a:spcAft>
              <a:buClr>
                <a:srgbClr val="595959"/>
              </a:buClr>
              <a:buSzPct val="100000"/>
              <a:buNone/>
            </a:pPr>
            <a:r>
              <a:rPr lang="de-DE" sz="2000"/>
              <a:t>De nombreux composés chimiques sont considérés comme critiques et (potentiellement) dangereux par les chercheurs. Pour protéger notre santé et la nature, l'Agence fédérale de l'environnement préconise le principe de précaution.</a:t>
            </a:r>
            <a:endParaRPr/>
          </a:p>
          <a:p>
            <a:pPr indent="0" lvl="0" marL="0" rtl="0" algn="l">
              <a:spcBef>
                <a:spcPts val="400"/>
              </a:spcBef>
              <a:spcAft>
                <a:spcPts val="0"/>
              </a:spcAft>
              <a:buClr>
                <a:srgbClr val="595959"/>
              </a:buClr>
              <a:buSzPct val="100000"/>
              <a:buNone/>
            </a:pPr>
            <a:r>
              <a:t/>
            </a:r>
            <a:endParaRPr sz="2000">
              <a:solidFill>
                <a:srgbClr val="595959"/>
              </a:solidFill>
              <a:latin typeface="Arial"/>
              <a:ea typeface="Arial"/>
              <a:cs typeface="Arial"/>
              <a:sym typeface="Arial"/>
            </a:endParaRPr>
          </a:p>
          <a:p>
            <a:pPr indent="0" lvl="0" marL="0" rtl="0" algn="ctr">
              <a:spcBef>
                <a:spcPts val="400"/>
              </a:spcBef>
              <a:spcAft>
                <a:spcPts val="0"/>
              </a:spcAft>
              <a:buClr>
                <a:srgbClr val="595959"/>
              </a:buClr>
              <a:buSzPct val="100000"/>
              <a:buNone/>
            </a:pPr>
            <a:r>
              <a:rPr i="1" lang="de-DE" sz="2000"/>
              <a:t>Notre projet NonHazCity a montré que la réduction de l'utilisation de produits et de matériaux contenant des substances chimiques dangereuses est une mesure bien plus efficace que le développement de nouvelles technologies de filtration des eaux usées.</a:t>
            </a:r>
            <a:r>
              <a:rPr i="1" lang="de-DE" sz="2000">
                <a:solidFill>
                  <a:srgbClr val="595959"/>
                </a:solidFill>
                <a:latin typeface="Arial"/>
                <a:ea typeface="Arial"/>
                <a:cs typeface="Arial"/>
                <a:sym typeface="Arial"/>
              </a:rPr>
              <a:t> </a:t>
            </a:r>
            <a:endParaRPr/>
          </a:p>
          <a:p>
            <a:pPr indent="-215900" lvl="0" marL="342900" rtl="0" algn="l">
              <a:spcBef>
                <a:spcPts val="400"/>
              </a:spcBef>
              <a:spcAft>
                <a:spcPts val="0"/>
              </a:spcAft>
              <a:buClr>
                <a:srgbClr val="595959"/>
              </a:buClr>
              <a:buSzPct val="100000"/>
              <a:buNone/>
            </a:pPr>
            <a:r>
              <a:t/>
            </a:r>
            <a:endParaRPr sz="2000">
              <a:solidFill>
                <a:srgbClr val="595959"/>
              </a:solidFill>
              <a:latin typeface="Arial"/>
              <a:ea typeface="Arial"/>
              <a:cs typeface="Arial"/>
              <a:sym typeface="Arial"/>
            </a:endParaRPr>
          </a:p>
          <a:p>
            <a:pPr indent="0" lvl="0" marL="127000" rtl="0" algn="l">
              <a:spcBef>
                <a:spcPts val="400"/>
              </a:spcBef>
              <a:spcAft>
                <a:spcPts val="0"/>
              </a:spcAft>
              <a:buClr>
                <a:srgbClr val="595959"/>
              </a:buClr>
              <a:buSzPct val="100000"/>
              <a:buNone/>
            </a:pPr>
            <a:r>
              <a:t/>
            </a:r>
            <a:endParaRPr sz="2000">
              <a:solidFill>
                <a:srgbClr val="595959"/>
              </a:solidFill>
              <a:latin typeface="Arial"/>
              <a:ea typeface="Arial"/>
              <a:cs typeface="Arial"/>
              <a:sym typeface="Arial"/>
            </a:endParaRPr>
          </a:p>
        </p:txBody>
      </p:sp>
      <p:sp>
        <p:nvSpPr>
          <p:cNvPr id="197" name="Google Shape;197;p10"/>
          <p:cNvSpPr txBox="1"/>
          <p:nvPr/>
        </p:nvSpPr>
        <p:spPr>
          <a:xfrm>
            <a:off x="223804" y="5989426"/>
            <a:ext cx="703562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800" u="sng">
                <a:solidFill>
                  <a:schemeClr val="dk1"/>
                </a:solidFill>
                <a:latin typeface="Calibri"/>
                <a:ea typeface="Calibri"/>
                <a:cs typeface="Calibri"/>
                <a:sym typeface="Calibri"/>
                <a:hlinkClick r:id="rId3">
                  <a:extLst>
                    <a:ext uri="{A12FA001-AC4F-418D-AE19-62706E023703}">
                      <ahyp:hlinkClr val="tx"/>
                    </a:ext>
                  </a:extLst>
                </a:hlinkClick>
              </a:rPr>
              <a:t>Sources:</a:t>
            </a:r>
            <a:br>
              <a:rPr lang="de-DE" sz="800" u="sng">
                <a:solidFill>
                  <a:schemeClr val="dk1"/>
                </a:solidFill>
                <a:latin typeface="Calibri"/>
                <a:ea typeface="Calibri"/>
                <a:cs typeface="Calibri"/>
                <a:sym typeface="Calibri"/>
                <a:hlinkClick r:id="rId4">
                  <a:extLst>
                    <a:ext uri="{A12FA001-AC4F-418D-AE19-62706E023703}">
                      <ahyp:hlinkClr val="tx"/>
                    </a:ext>
                  </a:extLst>
                </a:hlinkClick>
              </a:rPr>
            </a:br>
            <a:r>
              <a:rPr lang="de-DE" sz="800" u="sng">
                <a:solidFill>
                  <a:schemeClr val="dk1"/>
                </a:solidFill>
                <a:latin typeface="Calibri"/>
                <a:ea typeface="Calibri"/>
                <a:cs typeface="Calibri"/>
                <a:sym typeface="Calibri"/>
                <a:hlinkClick r:id="rId5">
                  <a:extLst>
                    <a:ext uri="{A12FA001-AC4F-418D-AE19-62706E023703}">
                      <ahyp:hlinkClr val="tx"/>
                    </a:ext>
                  </a:extLst>
                </a:hlinkClick>
              </a:rPr>
              <a:t>NonHazCity,  NONHAZCITY – A FLAGSHIP PROJECT OF THE BALTIC SEA REGION 2019</a:t>
            </a:r>
            <a:endParaRPr sz="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595959"/>
              </a:buClr>
              <a:buSzPts val="3200"/>
              <a:buFont typeface="Arial"/>
              <a:buNone/>
            </a:pPr>
            <a:r>
              <a:rPr lang="de-DE"/>
              <a:t>Le contrôle des ménages (household check) </a:t>
            </a:r>
            <a:endParaRPr b="1" sz="3200">
              <a:solidFill>
                <a:srgbClr val="595959"/>
              </a:solidFill>
              <a:latin typeface="Arial"/>
              <a:ea typeface="Arial"/>
              <a:cs typeface="Arial"/>
              <a:sym typeface="Arial"/>
            </a:endParaRPr>
          </a:p>
        </p:txBody>
      </p:sp>
      <p:sp>
        <p:nvSpPr>
          <p:cNvPr id="204" name="Google Shape;204;p11"/>
          <p:cNvSpPr txBox="1"/>
          <p:nvPr/>
        </p:nvSpPr>
        <p:spPr>
          <a:xfrm>
            <a:off x="609600" y="1485900"/>
            <a:ext cx="5931000" cy="4833300"/>
          </a:xfrm>
          <a:prstGeom prst="rect">
            <a:avLst/>
          </a:prstGeom>
          <a:solidFill>
            <a:schemeClr val="lt1"/>
          </a:solidFill>
          <a:ln cap="flat" cmpd="sng" w="25400">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200"/>
              <a:buFont typeface="Arial"/>
              <a:buChar char="•"/>
            </a:pPr>
            <a:r>
              <a:rPr lang="de-DE" sz="2200">
                <a:solidFill>
                  <a:schemeClr val="dk1"/>
                </a:solidFill>
                <a:latin typeface="Calibri"/>
                <a:ea typeface="Calibri"/>
                <a:cs typeface="Calibri"/>
                <a:sym typeface="Calibri"/>
              </a:rPr>
              <a:t>50 ménages pilotes en Europe du Nord-Est</a:t>
            </a:r>
            <a:endParaRPr/>
          </a:p>
          <a:p>
            <a:pPr indent="-285750" lvl="0" marL="285750" marR="0" rtl="0" algn="l">
              <a:spcBef>
                <a:spcPts val="0"/>
              </a:spcBef>
              <a:spcAft>
                <a:spcPts val="0"/>
              </a:spcAft>
              <a:buClr>
                <a:schemeClr val="dk1"/>
              </a:buClr>
              <a:buSzPts val="2200"/>
              <a:buFont typeface="Arial"/>
              <a:buChar char="•"/>
            </a:pPr>
            <a:r>
              <a:rPr lang="de-DE" sz="2200">
                <a:solidFill>
                  <a:schemeClr val="dk1"/>
                </a:solidFill>
                <a:latin typeface="Calibri"/>
                <a:ea typeface="Calibri"/>
                <a:cs typeface="Calibri"/>
                <a:sym typeface="Calibri"/>
              </a:rPr>
              <a:t>2 contrôles (inventaire + suivi)</a:t>
            </a:r>
            <a:endParaRPr/>
          </a:p>
          <a:p>
            <a:pPr indent="-285750" lvl="0" marL="285750" marR="0" rtl="0" algn="l">
              <a:spcBef>
                <a:spcPts val="0"/>
              </a:spcBef>
              <a:spcAft>
                <a:spcPts val="0"/>
              </a:spcAft>
              <a:buClr>
                <a:schemeClr val="dk1"/>
              </a:buClr>
              <a:buSzPts val="2200"/>
              <a:buFont typeface="Arial"/>
              <a:buChar char="•"/>
            </a:pPr>
            <a:r>
              <a:rPr lang="de-DE" sz="2200">
                <a:solidFill>
                  <a:schemeClr val="dk1"/>
                </a:solidFill>
                <a:latin typeface="Calibri"/>
                <a:ea typeface="Calibri"/>
                <a:cs typeface="Calibri"/>
                <a:sym typeface="Calibri"/>
              </a:rPr>
              <a:t>Mesure du changement de comportement</a:t>
            </a:r>
            <a:endParaRPr/>
          </a:p>
          <a:p>
            <a:pPr indent="-146050" lvl="0" marL="285750" marR="0" rtl="0" algn="l">
              <a:spcBef>
                <a:spcPts val="0"/>
              </a:spcBef>
              <a:spcAft>
                <a:spcPts val="0"/>
              </a:spcAft>
              <a:buClr>
                <a:schemeClr val="dk1"/>
              </a:buClr>
              <a:buSzPts val="2200"/>
              <a:buFont typeface="Arial"/>
              <a:buNone/>
            </a:pPr>
            <a:r>
              <a:t/>
            </a:r>
            <a:endParaRPr b="1" sz="2200">
              <a:solidFill>
                <a:schemeClr val="dk1"/>
              </a:solidFill>
              <a:latin typeface="Calibri"/>
              <a:ea typeface="Calibri"/>
              <a:cs typeface="Calibri"/>
              <a:sym typeface="Calibri"/>
            </a:endParaRPr>
          </a:p>
          <a:p>
            <a:pPr indent="0" lvl="0" marL="0" marR="0" rtl="0" algn="l">
              <a:spcBef>
                <a:spcPts val="0"/>
              </a:spcBef>
              <a:spcAft>
                <a:spcPts val="0"/>
              </a:spcAft>
              <a:buNone/>
            </a:pPr>
            <a:r>
              <a:rPr b="1" lang="de-DE" sz="2200">
                <a:solidFill>
                  <a:schemeClr val="dk1"/>
                </a:solidFill>
                <a:latin typeface="Calibri"/>
                <a:ea typeface="Calibri"/>
                <a:cs typeface="Calibri"/>
                <a:sym typeface="Calibri"/>
              </a:rPr>
              <a:t>Résultats</a:t>
            </a:r>
            <a:r>
              <a:rPr b="1" lang="de-DE" sz="2200">
                <a:solidFill>
                  <a:schemeClr val="dk1"/>
                </a:solidFill>
                <a:latin typeface="Calibri"/>
                <a:ea typeface="Calibri"/>
                <a:cs typeface="Calibri"/>
                <a:sym typeface="Calibri"/>
              </a:rPr>
              <a:t>:</a:t>
            </a:r>
            <a:endParaRPr/>
          </a:p>
          <a:p>
            <a:pPr indent="-342900" lvl="0" marL="342900" marR="0" rtl="0" algn="l">
              <a:spcBef>
                <a:spcPts val="0"/>
              </a:spcBef>
              <a:spcAft>
                <a:spcPts val="0"/>
              </a:spcAft>
              <a:buClr>
                <a:schemeClr val="dk1"/>
              </a:buClr>
              <a:buSzPts val="2200"/>
              <a:buChar char="•"/>
            </a:pPr>
            <a:r>
              <a:rPr lang="de-DE" sz="2200">
                <a:solidFill>
                  <a:schemeClr val="dk1"/>
                </a:solidFill>
                <a:latin typeface="Calibri"/>
                <a:ea typeface="Calibri"/>
                <a:cs typeface="Calibri"/>
                <a:sym typeface="Calibri"/>
              </a:rPr>
              <a:t>Réduction significative des produits de nettoyage</a:t>
            </a:r>
            <a:endParaRPr sz="2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200"/>
              <a:buChar char="•"/>
            </a:pPr>
            <a:r>
              <a:rPr lang="de-DE" sz="2200">
                <a:solidFill>
                  <a:schemeClr val="dk1"/>
                </a:solidFill>
                <a:latin typeface="Calibri"/>
                <a:ea typeface="Calibri"/>
                <a:cs typeface="Calibri"/>
                <a:sym typeface="Calibri"/>
              </a:rPr>
              <a:t>Les produits cosmétiques ont été partiellement remplacés</a:t>
            </a:r>
            <a:endParaRPr sz="2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200"/>
              <a:buChar char="•"/>
            </a:pPr>
            <a:r>
              <a:rPr lang="de-DE" sz="2200">
                <a:solidFill>
                  <a:schemeClr val="dk1"/>
                </a:solidFill>
                <a:latin typeface="Calibri"/>
                <a:ea typeface="Calibri"/>
                <a:cs typeface="Calibri"/>
                <a:sym typeface="Calibri"/>
              </a:rPr>
              <a:t>Les produits cosmétiques préférés ont plus de chances d'être conservés</a:t>
            </a:r>
            <a:endParaRPr sz="2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200"/>
              <a:buFont typeface="Arial"/>
              <a:buChar char="•"/>
            </a:pPr>
            <a:r>
              <a:rPr lang="de-DE" sz="2200">
                <a:solidFill>
                  <a:schemeClr val="dk1"/>
                </a:solidFill>
                <a:latin typeface="Calibri"/>
                <a:ea typeface="Calibri"/>
                <a:cs typeface="Calibri"/>
                <a:sym typeface="Calibri"/>
              </a:rPr>
              <a:t>Les ustensiles de cuisine tels que les poêles antiadhésives ont pour la plupart été remplacés immédiatement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100"/>
              <a:buFont typeface="Arial"/>
              <a:buNone/>
            </a:pPr>
            <a:r>
              <a:rPr lang="de-DE" sz="3100"/>
              <a:t>REACH &amp; " substances chimiques extrêmement préoccupantes</a:t>
            </a:r>
            <a:endParaRPr/>
          </a:p>
        </p:txBody>
      </p:sp>
      <p:sp>
        <p:nvSpPr>
          <p:cNvPr id="211" name="Google Shape;211;p12"/>
          <p:cNvSpPr txBox="1"/>
          <p:nvPr>
            <p:ph idx="1" type="body"/>
          </p:nvPr>
        </p:nvSpPr>
        <p:spPr>
          <a:xfrm>
            <a:off x="609600" y="1600201"/>
            <a:ext cx="8222704" cy="4525963"/>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Clr>
                <a:schemeClr val="dk1"/>
              </a:buClr>
              <a:buSzPts val="2200"/>
              <a:buChar char="•"/>
            </a:pPr>
            <a:r>
              <a:rPr lang="de-DE" sz="2200">
                <a:solidFill>
                  <a:schemeClr val="dk1"/>
                </a:solidFill>
                <a:highlight>
                  <a:srgbClr val="C0C0C0"/>
                </a:highlight>
              </a:rPr>
              <a:t>Règlement européen REACH </a:t>
            </a:r>
            <a:endParaRPr sz="2200">
              <a:solidFill>
                <a:schemeClr val="dk1"/>
              </a:solidFill>
              <a:highlight>
                <a:srgbClr val="C0C0C0"/>
              </a:highlight>
            </a:endParaRPr>
          </a:p>
          <a:p>
            <a:pPr indent="-285750" lvl="1" marL="742950" rtl="0" algn="l">
              <a:spcBef>
                <a:spcPts val="320"/>
              </a:spcBef>
              <a:spcAft>
                <a:spcPts val="0"/>
              </a:spcAft>
              <a:buSzPts val="1600"/>
              <a:buChar char="–"/>
            </a:pPr>
            <a:r>
              <a:rPr lang="de-DE" sz="1600"/>
              <a:t>Enregistrement</a:t>
            </a:r>
            <a:endParaRPr sz="1600"/>
          </a:p>
          <a:p>
            <a:pPr indent="-285750" lvl="1" marL="742950" rtl="0" algn="l">
              <a:spcBef>
                <a:spcPts val="320"/>
              </a:spcBef>
              <a:spcAft>
                <a:spcPts val="0"/>
              </a:spcAft>
              <a:buSzPts val="1600"/>
              <a:buChar char="–"/>
            </a:pPr>
            <a:r>
              <a:rPr lang="de-DE" sz="1600"/>
              <a:t>Appréciation (évaluation)</a:t>
            </a:r>
            <a:endParaRPr sz="1600"/>
          </a:p>
          <a:p>
            <a:pPr indent="-285750" lvl="1" marL="742950" rtl="0" algn="l">
              <a:spcBef>
                <a:spcPts val="320"/>
              </a:spcBef>
              <a:spcAft>
                <a:spcPts val="0"/>
              </a:spcAft>
              <a:buSzPts val="1600"/>
              <a:buChar char="–"/>
            </a:pPr>
            <a:r>
              <a:rPr lang="de-DE" sz="1600"/>
              <a:t>Autorisation</a:t>
            </a:r>
            <a:endParaRPr sz="1600"/>
          </a:p>
          <a:p>
            <a:pPr indent="-285750" lvl="1" marL="742950" rtl="0" algn="l">
              <a:spcBef>
                <a:spcPts val="320"/>
              </a:spcBef>
              <a:spcAft>
                <a:spcPts val="0"/>
              </a:spcAft>
              <a:buSzPts val="1600"/>
              <a:buChar char="–"/>
            </a:pPr>
            <a:r>
              <a:rPr lang="de-DE" sz="1600"/>
              <a:t>Restriction des substances chimiques</a:t>
            </a:r>
            <a:endParaRPr sz="1600"/>
          </a:p>
          <a:p>
            <a:pPr indent="0" lvl="1" marL="457200" rtl="0" algn="l">
              <a:spcBef>
                <a:spcPts val="320"/>
              </a:spcBef>
              <a:spcAft>
                <a:spcPts val="0"/>
              </a:spcAft>
              <a:buClr>
                <a:srgbClr val="595959"/>
              </a:buClr>
              <a:buSzPts val="1600"/>
              <a:buNone/>
            </a:pPr>
            <a:r>
              <a:t/>
            </a:r>
            <a:endParaRPr sz="1600"/>
          </a:p>
          <a:p>
            <a:pPr indent="-342900" lvl="0" marL="342900" rtl="0" algn="l">
              <a:spcBef>
                <a:spcPts val="440"/>
              </a:spcBef>
              <a:spcAft>
                <a:spcPts val="0"/>
              </a:spcAft>
              <a:buSzPts val="2200"/>
              <a:buChar char="•"/>
            </a:pPr>
            <a:r>
              <a:rPr lang="de-DE" sz="2200"/>
              <a:t>Liste des candidats : 224 "substances extrêmement préoccupantes" </a:t>
            </a:r>
            <a:endParaRPr sz="2200"/>
          </a:p>
          <a:p>
            <a:pPr indent="-342900" lvl="0" marL="342900" rtl="0" algn="l">
              <a:spcBef>
                <a:spcPts val="440"/>
              </a:spcBef>
              <a:spcAft>
                <a:spcPts val="0"/>
              </a:spcAft>
              <a:buSzPts val="2200"/>
              <a:buChar char="•"/>
            </a:pPr>
            <a:r>
              <a:rPr lang="de-DE" sz="2200"/>
              <a:t>= effets graves sur la santé de la population et sur l'environnement </a:t>
            </a:r>
            <a:endParaRPr sz="2200"/>
          </a:p>
          <a:p>
            <a:pPr indent="-285750" lvl="1" marL="742950" rtl="0" algn="l">
              <a:spcBef>
                <a:spcPts val="360"/>
              </a:spcBef>
              <a:spcAft>
                <a:spcPts val="0"/>
              </a:spcAft>
              <a:buSzPts val="1800"/>
              <a:buChar char="–"/>
            </a:pPr>
            <a:r>
              <a:rPr lang="de-DE" sz="1800"/>
              <a:t>Mutagène </a:t>
            </a:r>
            <a:endParaRPr sz="1800"/>
          </a:p>
          <a:p>
            <a:pPr indent="-285750" lvl="1" marL="742950" rtl="0" algn="l">
              <a:spcBef>
                <a:spcPts val="360"/>
              </a:spcBef>
              <a:spcAft>
                <a:spcPts val="0"/>
              </a:spcAft>
              <a:buSzPts val="1800"/>
              <a:buChar char="–"/>
            </a:pPr>
            <a:r>
              <a:rPr lang="de-DE" sz="1800"/>
              <a:t>Peu dégradable (bioaccumulable, persistant)</a:t>
            </a:r>
            <a:endParaRPr sz="1800"/>
          </a:p>
          <a:p>
            <a:pPr indent="-285750" lvl="1" marL="742950" rtl="0" algn="l">
              <a:spcBef>
                <a:spcPts val="360"/>
              </a:spcBef>
              <a:spcAft>
                <a:spcPts val="0"/>
              </a:spcAft>
              <a:buSzPts val="1800"/>
              <a:buChar char="–"/>
            </a:pPr>
            <a:r>
              <a:rPr lang="de-DE" sz="1800"/>
              <a:t>cancérogène</a:t>
            </a:r>
            <a:endParaRPr sz="1800"/>
          </a:p>
          <a:p>
            <a:pPr indent="-285750" lvl="1" marL="742950" rtl="0" algn="l">
              <a:spcBef>
                <a:spcPts val="360"/>
              </a:spcBef>
              <a:spcAft>
                <a:spcPts val="0"/>
              </a:spcAft>
              <a:buSzPts val="1800"/>
              <a:buChar char="–"/>
            </a:pPr>
            <a:r>
              <a:rPr lang="de-DE" sz="1800"/>
              <a:t>Perturbateur endocrinien</a:t>
            </a:r>
            <a:endParaRPr sz="1800"/>
          </a:p>
          <a:p>
            <a:pPr indent="0" lvl="0" marL="0" rtl="0" algn="l">
              <a:spcBef>
                <a:spcPts val="440"/>
              </a:spcBef>
              <a:spcAft>
                <a:spcPts val="0"/>
              </a:spcAft>
              <a:buClr>
                <a:srgbClr val="595959"/>
              </a:buClr>
              <a:buSzPts val="2200"/>
              <a:buNone/>
            </a:pPr>
            <a:r>
              <a:t/>
            </a:r>
            <a:endParaRPr sz="2200"/>
          </a:p>
          <a:p>
            <a:pPr indent="0" lvl="0" marL="0" rtl="0" algn="l">
              <a:spcBef>
                <a:spcPts val="480"/>
              </a:spcBef>
              <a:spcAft>
                <a:spcPts val="0"/>
              </a:spcAft>
              <a:buClr>
                <a:srgbClr val="595959"/>
              </a:buClr>
              <a:buSzPts val="2400"/>
              <a:buNone/>
            </a:pPr>
            <a:r>
              <a:t/>
            </a:r>
            <a:endParaRPr sz="2400"/>
          </a:p>
        </p:txBody>
      </p:sp>
      <p:pic>
        <p:nvPicPr>
          <p:cNvPr id="212" name="Google Shape;212;p12"/>
          <p:cNvPicPr preferRelativeResize="0"/>
          <p:nvPr/>
        </p:nvPicPr>
        <p:blipFill rotWithShape="1">
          <a:blip r:embed="rId3">
            <a:alphaModFix/>
          </a:blip>
          <a:srcRect b="0" l="0" r="0" t="0"/>
          <a:stretch/>
        </p:blipFill>
        <p:spPr>
          <a:xfrm>
            <a:off x="8544272" y="1417638"/>
            <a:ext cx="2695228" cy="179681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213" name="Google Shape;213;p12"/>
          <p:cNvSpPr txBox="1"/>
          <p:nvPr/>
        </p:nvSpPr>
        <p:spPr>
          <a:xfrm>
            <a:off x="521091" y="5998708"/>
            <a:ext cx="4199861"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4">
                  <a:extLst>
                    <a:ext uri="{A12FA001-AC4F-418D-AE19-62706E023703}">
                      <ahyp:hlinkClr val="tx"/>
                    </a:ext>
                  </a:extLst>
                </a:hlinkClick>
              </a:rPr>
              <a:t>https://ec.europa.eu/environment/chemicals/reach/reach_en.htm</a:t>
            </a:r>
            <a:br>
              <a:rPr lang="de-DE" sz="1000">
                <a:solidFill>
                  <a:schemeClr val="dk1"/>
                </a:solidFill>
                <a:latin typeface="Calibri"/>
                <a:ea typeface="Calibri"/>
                <a:cs typeface="Calibri"/>
                <a:sym typeface="Calibri"/>
              </a:rPr>
            </a:br>
            <a:r>
              <a:rPr lang="de-DE" sz="1000" u="sng">
                <a:solidFill>
                  <a:schemeClr val="dk1"/>
                </a:solidFill>
                <a:latin typeface="Calibri"/>
                <a:ea typeface="Calibri"/>
                <a:cs typeface="Calibri"/>
                <a:sym typeface="Calibri"/>
                <a:hlinkClick r:id="rId5">
                  <a:extLst>
                    <a:ext uri="{A12FA001-AC4F-418D-AE19-62706E023703}">
                      <ahyp:hlinkClr val="tx"/>
                    </a:ext>
                  </a:extLst>
                </a:hlinkClick>
              </a:rPr>
              <a:t>https://echa.europa.eu/regulations/reach/understanding-reach</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Quels sont les substances chimiques</a:t>
            </a:r>
            <a:endParaRPr/>
          </a:p>
        </p:txBody>
      </p:sp>
      <p:sp>
        <p:nvSpPr>
          <p:cNvPr id="220" name="Google Shape;220;p13"/>
          <p:cNvSpPr txBox="1"/>
          <p:nvPr>
            <p:ph idx="1" type="body"/>
          </p:nvPr>
        </p:nvSpPr>
        <p:spPr>
          <a:xfrm>
            <a:off x="609600" y="1600201"/>
            <a:ext cx="944684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200"/>
              <a:buNone/>
            </a:pPr>
            <a:r>
              <a:rPr b="1" lang="de-DE" sz="2200">
                <a:solidFill>
                  <a:schemeClr val="dk1"/>
                </a:solidFill>
                <a:highlight>
                  <a:srgbClr val="F4A618"/>
                </a:highlight>
              </a:rPr>
              <a:t>Exemple : Que savez-vous du BPA ?</a:t>
            </a:r>
            <a:endParaRPr/>
          </a:p>
          <a:p>
            <a:pPr indent="0" lvl="0" marL="0" rtl="0" algn="l">
              <a:spcBef>
                <a:spcPts val="440"/>
              </a:spcBef>
              <a:spcAft>
                <a:spcPts val="0"/>
              </a:spcAft>
              <a:buClr>
                <a:srgbClr val="595959"/>
              </a:buClr>
              <a:buSzPts val="2200"/>
              <a:buNone/>
            </a:pPr>
            <a:r>
              <a:t/>
            </a:r>
            <a:endParaRPr sz="2200"/>
          </a:p>
          <a:p>
            <a:pPr indent="-342900" lvl="0" marL="342900" rtl="0" algn="l">
              <a:spcBef>
                <a:spcPts val="440"/>
              </a:spcBef>
              <a:spcAft>
                <a:spcPts val="0"/>
              </a:spcAft>
              <a:buClr>
                <a:schemeClr val="dk1"/>
              </a:buClr>
              <a:buSzPts val="2200"/>
              <a:buChar char="•"/>
            </a:pPr>
            <a:r>
              <a:rPr lang="de-DE" sz="2200">
                <a:solidFill>
                  <a:schemeClr val="dk1"/>
                </a:solidFill>
                <a:highlight>
                  <a:srgbClr val="C0C0C0"/>
                </a:highlight>
              </a:rPr>
              <a:t>Le bisphénol A est utilisé, entre autres, comme révélateur de couleurs</a:t>
            </a:r>
            <a:endParaRPr sz="2200"/>
          </a:p>
          <a:p>
            <a:pPr indent="-342900" lvl="0" marL="342900" rtl="0" algn="l">
              <a:spcBef>
                <a:spcPts val="440"/>
              </a:spcBef>
              <a:spcAft>
                <a:spcPts val="0"/>
              </a:spcAft>
              <a:buClr>
                <a:srgbClr val="595959"/>
              </a:buClr>
              <a:buSzPts val="2200"/>
              <a:buChar char="•"/>
            </a:pPr>
            <a:r>
              <a:rPr lang="de-DE" sz="2200"/>
              <a:t>Perturbateurs endocriniens : réduction de la fertilité masculine dans les études animales</a:t>
            </a:r>
            <a:endParaRPr sz="2200">
              <a:latin typeface="Arial"/>
              <a:ea typeface="Arial"/>
              <a:cs typeface="Arial"/>
              <a:sym typeface="Arial"/>
            </a:endParaRPr>
          </a:p>
          <a:p>
            <a:pPr indent="-342900" lvl="0" marL="342900" rtl="0" algn="l">
              <a:spcBef>
                <a:spcPts val="440"/>
              </a:spcBef>
              <a:spcAft>
                <a:spcPts val="0"/>
              </a:spcAft>
              <a:buClr>
                <a:srgbClr val="595959"/>
              </a:buClr>
              <a:buSzPts val="2200"/>
              <a:buChar char="•"/>
            </a:pPr>
            <a:r>
              <a:rPr lang="de-DE" sz="2200"/>
              <a:t>Liste des candidats = ingrédient indésirable</a:t>
            </a:r>
            <a:endParaRPr sz="2200"/>
          </a:p>
          <a:p>
            <a:pPr indent="-342900" lvl="0" marL="342900" rtl="0" algn="l">
              <a:spcBef>
                <a:spcPts val="440"/>
              </a:spcBef>
              <a:spcAft>
                <a:spcPts val="0"/>
              </a:spcAft>
              <a:buClr>
                <a:srgbClr val="595959"/>
              </a:buClr>
              <a:buSzPts val="2200"/>
              <a:buChar char="•"/>
            </a:pPr>
            <a:r>
              <a:rPr lang="de-DE" sz="2200"/>
              <a:t>Interdiction/restriction depuis 2020 des tickets de caisse</a:t>
            </a:r>
            <a:endParaRPr sz="2200">
              <a:latin typeface="Arial"/>
              <a:ea typeface="Arial"/>
              <a:cs typeface="Arial"/>
              <a:sym typeface="Arial"/>
            </a:endParaRPr>
          </a:p>
          <a:p>
            <a:pPr indent="-342900" lvl="0" marL="342900" rtl="0" algn="l">
              <a:spcBef>
                <a:spcPts val="440"/>
              </a:spcBef>
              <a:spcAft>
                <a:spcPts val="0"/>
              </a:spcAft>
              <a:buClr>
                <a:schemeClr val="dk1"/>
              </a:buClr>
              <a:buSzPts val="2200"/>
              <a:buChar char="•"/>
            </a:pPr>
            <a:r>
              <a:rPr lang="de-DE" sz="2200">
                <a:solidFill>
                  <a:schemeClr val="dk1"/>
                </a:solidFill>
                <a:highlight>
                  <a:srgbClr val="C0C0C0"/>
                </a:highlight>
              </a:rPr>
              <a:t>Problème : Remplacement par des BPS</a:t>
            </a:r>
            <a:endParaRPr sz="2200">
              <a:latin typeface="Arial"/>
              <a:ea typeface="Arial"/>
              <a:cs typeface="Arial"/>
              <a:sym typeface="Arial"/>
            </a:endParaRPr>
          </a:p>
          <a:p>
            <a:pPr indent="0" lvl="0" marL="0" rtl="0" algn="l">
              <a:spcBef>
                <a:spcPts val="480"/>
              </a:spcBef>
              <a:spcAft>
                <a:spcPts val="0"/>
              </a:spcAft>
              <a:buClr>
                <a:srgbClr val="595959"/>
              </a:buClr>
              <a:buSzPts val="2400"/>
              <a:buNone/>
            </a:pPr>
            <a:r>
              <a:t/>
            </a:r>
            <a:endParaRPr sz="2400"/>
          </a:p>
        </p:txBody>
      </p:sp>
      <p:pic>
        <p:nvPicPr>
          <p:cNvPr id="221" name="Google Shape;221;p13"/>
          <p:cNvPicPr preferRelativeResize="0"/>
          <p:nvPr/>
        </p:nvPicPr>
        <p:blipFill rotWithShape="1">
          <a:blip r:embed="rId3">
            <a:alphaModFix/>
          </a:blip>
          <a:srcRect b="0" l="0" r="0" t="0"/>
          <a:stretch/>
        </p:blipFill>
        <p:spPr>
          <a:xfrm>
            <a:off x="7819153" y="3814618"/>
            <a:ext cx="3605439" cy="2405504"/>
          </a:xfrm>
          <a:prstGeom prst="rect">
            <a:avLst/>
          </a:prstGeom>
          <a:noFill/>
          <a:ln>
            <a:noFill/>
          </a:ln>
        </p:spPr>
      </p:pic>
      <p:sp>
        <p:nvSpPr>
          <p:cNvPr id="222" name="Google Shape;222;p13"/>
          <p:cNvSpPr txBox="1"/>
          <p:nvPr/>
        </p:nvSpPr>
        <p:spPr>
          <a:xfrm>
            <a:off x="10056440" y="5980328"/>
            <a:ext cx="1419318"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50">
                <a:solidFill>
                  <a:srgbClr val="A5A5A5"/>
                </a:solidFill>
                <a:latin typeface="Calibri"/>
                <a:ea typeface="Calibri"/>
                <a:cs typeface="Calibri"/>
                <a:sym typeface="Calibri"/>
              </a:rPr>
              <a:t>© PhotoMIX-Company</a:t>
            </a:r>
            <a:endParaRPr sz="1050">
              <a:solidFill>
                <a:srgbClr val="A5A5A5"/>
              </a:solidFill>
              <a:latin typeface="Calibri"/>
              <a:ea typeface="Calibri"/>
              <a:cs typeface="Calibri"/>
              <a:sym typeface="Calibri"/>
            </a:endParaRPr>
          </a:p>
        </p:txBody>
      </p:sp>
      <p:sp>
        <p:nvSpPr>
          <p:cNvPr id="223" name="Google Shape;223;p13"/>
          <p:cNvSpPr txBox="1"/>
          <p:nvPr/>
        </p:nvSpPr>
        <p:spPr>
          <a:xfrm>
            <a:off x="767408" y="6012226"/>
            <a:ext cx="415733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de-DE" sz="1000" u="sng">
                <a:solidFill>
                  <a:schemeClr val="dk1"/>
                </a:solidFill>
                <a:latin typeface="Calibri"/>
                <a:ea typeface="Calibri"/>
                <a:cs typeface="Calibri"/>
                <a:sym typeface="Calibri"/>
                <a:hlinkClick r:id="rId4">
                  <a:extLst>
                    <a:ext uri="{A12FA001-AC4F-418D-AE19-62706E023703}">
                      <ahyp:hlinkClr val="tx"/>
                    </a:ext>
                  </a:extLst>
                </a:hlinkClick>
              </a:rPr>
              <a:t>https://chemtrust.org/de/kassenbons/</a:t>
            </a:r>
            <a:r>
              <a:rPr lang="de-DE" sz="1000">
                <a:solidFill>
                  <a:schemeClr val="dk1"/>
                </a:solidFill>
                <a:latin typeface="Calibri"/>
                <a:ea typeface="Calibri"/>
                <a:cs typeface="Calibri"/>
                <a:sym typeface="Calibri"/>
              </a:rPr>
              <a:t> </a:t>
            </a:r>
            <a:endParaRPr/>
          </a:p>
          <a:p>
            <a:pPr indent="0" lvl="0" marL="0" marR="0" rtl="0" algn="l">
              <a:spcBef>
                <a:spcPts val="0"/>
              </a:spcBef>
              <a:spcAft>
                <a:spcPts val="0"/>
              </a:spcAft>
              <a:buNone/>
            </a:pPr>
            <a:r>
              <a:rPr lang="de-DE" sz="1000" u="sng">
                <a:solidFill>
                  <a:schemeClr val="dk1"/>
                </a:solidFill>
                <a:latin typeface="Calibri"/>
                <a:ea typeface="Calibri"/>
                <a:cs typeface="Calibri"/>
                <a:sym typeface="Calibri"/>
                <a:hlinkClick r:id="rId5">
                  <a:extLst>
                    <a:ext uri="{A12FA001-AC4F-418D-AE19-62706E023703}">
                      <ahyp:hlinkClr val="tx"/>
                    </a:ext>
                  </a:extLst>
                </a:hlinkClick>
              </a:rPr>
              <a:t>Li et al. 2016</a:t>
            </a:r>
            <a:r>
              <a:rPr lang="de-DE" sz="1000">
                <a:solidFill>
                  <a:schemeClr val="dk1"/>
                </a:solidFill>
                <a:latin typeface="Calibri"/>
                <a:ea typeface="Calibri"/>
                <a:cs typeface="Calibri"/>
                <a:sym typeface="Calibri"/>
              </a:rPr>
              <a:t> </a:t>
            </a:r>
            <a:br>
              <a:rPr lang="de-DE" sz="1000">
                <a:solidFill>
                  <a:schemeClr val="dk1"/>
                </a:solidFill>
                <a:latin typeface="Calibri"/>
                <a:ea typeface="Calibri"/>
                <a:cs typeface="Calibri"/>
                <a:sym typeface="Calibri"/>
              </a:rPr>
            </a:br>
            <a:r>
              <a:rPr lang="de-DE" sz="1000" u="sng">
                <a:solidFill>
                  <a:schemeClr val="dk1"/>
                </a:solidFill>
                <a:latin typeface="Calibri"/>
                <a:ea typeface="Calibri"/>
                <a:cs typeface="Calibri"/>
                <a:sym typeface="Calibri"/>
                <a:hlinkClick r:id="rId6">
                  <a:extLst>
                    <a:ext uri="{A12FA001-AC4F-418D-AE19-62706E023703}">
                      <ahyp:hlinkClr val="tx"/>
                    </a:ext>
                  </a:extLst>
                </a:hlinkClick>
              </a:rPr>
              <a:t>Liu et al. 2021</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4"/>
          <p:cNvSpPr txBox="1"/>
          <p:nvPr/>
        </p:nvSpPr>
        <p:spPr>
          <a:xfrm>
            <a:off x="656376" y="4828202"/>
            <a:ext cx="3155100" cy="1754700"/>
          </a:xfrm>
          <a:prstGeom prst="rect">
            <a:avLst/>
          </a:prstGeom>
          <a:noFill/>
          <a:ln cap="flat" cmpd="sng" w="28575">
            <a:solidFill>
              <a:srgbClr val="F4A618"/>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1100"/>
              <a:buFont typeface="Arial"/>
              <a:buNone/>
            </a:pPr>
            <a:r>
              <a:rPr b="1" lang="de-DE" sz="1800">
                <a:solidFill>
                  <a:schemeClr val="dk1"/>
                </a:solidFill>
                <a:latin typeface="Calibri"/>
                <a:ea typeface="Calibri"/>
                <a:cs typeface="Calibri"/>
                <a:sym typeface="Calibri"/>
              </a:rPr>
              <a:t>Additifs </a:t>
            </a:r>
            <a:endParaRPr b="1" sz="1800">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1100"/>
              <a:buFont typeface="Arial"/>
              <a:buNone/>
            </a:pPr>
            <a:r>
              <a:rPr b="1" lang="de-DE" sz="1800">
                <a:solidFill>
                  <a:schemeClr val="dk1"/>
                </a:solidFill>
                <a:latin typeface="Calibri"/>
                <a:ea typeface="Calibri"/>
                <a:cs typeface="Calibri"/>
                <a:sym typeface="Calibri"/>
              </a:rPr>
              <a:t>(par exemple, plastifiants, colorants)</a:t>
            </a:r>
            <a:endParaRPr b="1"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p:txBody>
      </p:sp>
      <p:sp>
        <p:nvSpPr>
          <p:cNvPr id="230" name="Google Shape;230;p14"/>
          <p:cNvSpPr txBox="1"/>
          <p:nvPr/>
        </p:nvSpPr>
        <p:spPr>
          <a:xfrm>
            <a:off x="4290731" y="4828203"/>
            <a:ext cx="3155100" cy="1200600"/>
          </a:xfrm>
          <a:prstGeom prst="rect">
            <a:avLst/>
          </a:prstGeom>
          <a:noFill/>
          <a:ln cap="flat" cmpd="sng" w="28575">
            <a:solidFill>
              <a:srgbClr val="F4A618"/>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ctr">
              <a:spcBef>
                <a:spcPts val="0"/>
              </a:spcBef>
              <a:spcAft>
                <a:spcPts val="0"/>
              </a:spcAft>
              <a:buNone/>
            </a:pPr>
            <a:r>
              <a:rPr b="1" lang="de-DE" sz="1800">
                <a:solidFill>
                  <a:schemeClr val="dk1"/>
                </a:solidFill>
                <a:latin typeface="Calibri"/>
                <a:ea typeface="Calibri"/>
                <a:cs typeface="Calibri"/>
                <a:sym typeface="Calibri"/>
              </a:rPr>
              <a:t>Résidus des processus de production</a:t>
            </a:r>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p:txBody>
      </p:sp>
      <p:sp>
        <p:nvSpPr>
          <p:cNvPr id="231" name="Google Shape;231;p14"/>
          <p:cNvSpPr txBox="1"/>
          <p:nvPr/>
        </p:nvSpPr>
        <p:spPr>
          <a:xfrm>
            <a:off x="7925087" y="4809621"/>
            <a:ext cx="3130200" cy="1200600"/>
          </a:xfrm>
          <a:prstGeom prst="rect">
            <a:avLst/>
          </a:prstGeom>
          <a:noFill/>
          <a:ln cap="flat" cmpd="sng" w="28575">
            <a:solidFill>
              <a:srgbClr val="F4A618"/>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1800">
                <a:solidFill>
                  <a:schemeClr val="dk1"/>
                </a:solidFill>
                <a:latin typeface="Calibri"/>
                <a:ea typeface="Calibri"/>
                <a:cs typeface="Calibri"/>
                <a:sym typeface="Calibri"/>
              </a:rPr>
              <a:t>Substances chimiques créées au cours de la production ("substances ajoutées involontairement")</a:t>
            </a:r>
            <a:endParaRPr sz="1800">
              <a:solidFill>
                <a:schemeClr val="dk1"/>
              </a:solidFill>
              <a:latin typeface="Calibri"/>
              <a:ea typeface="Calibri"/>
              <a:cs typeface="Calibri"/>
              <a:sym typeface="Calibri"/>
            </a:endParaRPr>
          </a:p>
        </p:txBody>
      </p:sp>
      <p:sp>
        <p:nvSpPr>
          <p:cNvPr id="232" name="Google Shape;232;p14"/>
          <p:cNvSpPr/>
          <p:nvPr/>
        </p:nvSpPr>
        <p:spPr>
          <a:xfrm rot="10800000">
            <a:off x="5735239" y="3428999"/>
            <a:ext cx="244936" cy="1095471"/>
          </a:xfrm>
          <a:prstGeom prst="downArrow">
            <a:avLst>
              <a:gd fmla="val 50000" name="adj1"/>
              <a:gd fmla="val 50000" name="adj2"/>
            </a:avLst>
          </a:prstGeom>
          <a:solidFill>
            <a:schemeClr val="accent2"/>
          </a:solidFill>
          <a:ln cap="flat" cmpd="sng" w="25400">
            <a:solidFill>
              <a:srgbClr val="F4A6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3" name="Google Shape;233;p14"/>
          <p:cNvSpPr/>
          <p:nvPr/>
        </p:nvSpPr>
        <p:spPr>
          <a:xfrm rot="-9354971">
            <a:off x="3740119" y="3394200"/>
            <a:ext cx="242381" cy="1133887"/>
          </a:xfrm>
          <a:prstGeom prst="downArrow">
            <a:avLst>
              <a:gd fmla="val 50000" name="adj1"/>
              <a:gd fmla="val 50000" name="adj2"/>
            </a:avLst>
          </a:prstGeom>
          <a:solidFill>
            <a:schemeClr val="accent2"/>
          </a:solidFill>
          <a:ln cap="flat" cmpd="sng" w="25400">
            <a:solidFill>
              <a:srgbClr val="F4A6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4" name="Google Shape;234;p14"/>
          <p:cNvSpPr/>
          <p:nvPr/>
        </p:nvSpPr>
        <p:spPr>
          <a:xfrm flipH="1" rot="9354971">
            <a:off x="7729321" y="3399977"/>
            <a:ext cx="204983" cy="1108303"/>
          </a:xfrm>
          <a:prstGeom prst="downArrow">
            <a:avLst>
              <a:gd fmla="val 50000" name="adj1"/>
              <a:gd fmla="val 50000" name="adj2"/>
            </a:avLst>
          </a:prstGeom>
          <a:solidFill>
            <a:schemeClr val="accent2"/>
          </a:solidFill>
          <a:ln cap="flat" cmpd="sng" w="25400">
            <a:solidFill>
              <a:srgbClr val="F4A6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1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595959"/>
              </a:buClr>
              <a:buSzPts val="3200"/>
              <a:buFont typeface="Arial"/>
              <a:buNone/>
            </a:pPr>
            <a:r>
              <a:rPr lang="de-DE"/>
              <a:t>Pourquoi sommes-nous entourés de substances chimiques ? </a:t>
            </a:r>
            <a:endParaRPr b="1" sz="2800">
              <a:solidFill>
                <a:srgbClr val="595959"/>
              </a:solidFill>
              <a:latin typeface="Arial"/>
              <a:ea typeface="Arial"/>
              <a:cs typeface="Arial"/>
              <a:sym typeface="Arial"/>
            </a:endParaRPr>
          </a:p>
        </p:txBody>
      </p:sp>
      <p:sp>
        <p:nvSpPr>
          <p:cNvPr id="236" name="Google Shape;236;p14"/>
          <p:cNvSpPr txBox="1"/>
          <p:nvPr/>
        </p:nvSpPr>
        <p:spPr>
          <a:xfrm>
            <a:off x="3071263" y="1926596"/>
            <a:ext cx="6049500" cy="1323600"/>
          </a:xfrm>
          <a:prstGeom prst="rect">
            <a:avLst/>
          </a:prstGeom>
          <a:noFill/>
          <a:ln cap="flat" cmpd="sng" w="28575">
            <a:solidFill>
              <a:srgbClr val="F4A618"/>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000">
                <a:solidFill>
                  <a:srgbClr val="595959"/>
                </a:solidFill>
              </a:rPr>
              <a:t>Les objets de notre vie quotidienne doivent remplir certaines propriétés et fonctions :</a:t>
            </a:r>
            <a:r>
              <a:rPr b="1" lang="de-DE" sz="2000">
                <a:solidFill>
                  <a:srgbClr val="595959"/>
                </a:solidFill>
                <a:latin typeface="Arial"/>
                <a:ea typeface="Arial"/>
                <a:cs typeface="Arial"/>
                <a:sym typeface="Arial"/>
              </a:rPr>
              <a:t> </a:t>
            </a:r>
            <a:endParaRPr/>
          </a:p>
          <a:p>
            <a:pPr indent="0" lvl="0" marL="0" marR="0" rtl="0" algn="l">
              <a:spcBef>
                <a:spcPts val="0"/>
              </a:spcBef>
              <a:spcAft>
                <a:spcPts val="0"/>
              </a:spcAft>
              <a:buNone/>
            </a:pPr>
            <a:r>
              <a:t/>
            </a:r>
            <a:endParaRPr b="1" sz="2000">
              <a:solidFill>
                <a:srgbClr val="595959"/>
              </a:solidFill>
              <a:latin typeface="Arial"/>
              <a:ea typeface="Arial"/>
              <a:cs typeface="Arial"/>
              <a:sym typeface="Arial"/>
            </a:endParaRPr>
          </a:p>
          <a:p>
            <a:pPr indent="-285750" lvl="0" marL="285750" marR="0" rtl="0" algn="ctr">
              <a:spcBef>
                <a:spcPts val="0"/>
              </a:spcBef>
              <a:spcAft>
                <a:spcPts val="0"/>
              </a:spcAft>
              <a:buClr>
                <a:srgbClr val="595959"/>
              </a:buClr>
              <a:buSzPts val="2000"/>
              <a:buFont typeface="Noto Sans Symbols"/>
              <a:buChar char="⮚"/>
            </a:pPr>
            <a:r>
              <a:rPr lang="de-DE" sz="2000">
                <a:solidFill>
                  <a:srgbClr val="595959"/>
                </a:solidFill>
              </a:rPr>
              <a:t>Utilisation de produits chimiques synthétiques</a:t>
            </a:r>
            <a:endParaRPr sz="2000">
              <a:solidFill>
                <a:srgbClr val="595959"/>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16"/>
          <p:cNvPicPr preferRelativeResize="0"/>
          <p:nvPr/>
        </p:nvPicPr>
        <p:blipFill rotWithShape="1">
          <a:blip r:embed="rId3">
            <a:alphaModFix/>
          </a:blip>
          <a:srcRect b="0" l="0" r="0" t="0"/>
          <a:stretch/>
        </p:blipFill>
        <p:spPr>
          <a:xfrm>
            <a:off x="846609" y="2275688"/>
            <a:ext cx="4019525" cy="740563"/>
          </a:xfrm>
          <a:prstGeom prst="rect">
            <a:avLst/>
          </a:prstGeom>
          <a:noFill/>
          <a:ln>
            <a:noFill/>
          </a:ln>
        </p:spPr>
      </p:pic>
      <p:sp>
        <p:nvSpPr>
          <p:cNvPr id="243" name="Google Shape;243;p16"/>
          <p:cNvSpPr txBox="1"/>
          <p:nvPr/>
        </p:nvSpPr>
        <p:spPr>
          <a:xfrm>
            <a:off x="767407" y="1690688"/>
            <a:ext cx="2917777" cy="338554"/>
          </a:xfrm>
          <a:prstGeom prst="rect">
            <a:avLst/>
          </a:prstGeom>
          <a:solidFill>
            <a:srgbClr val="F2DADA"/>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de-DE" sz="1600">
                <a:solidFill>
                  <a:schemeClr val="dk1"/>
                </a:solidFill>
                <a:latin typeface="Calibri"/>
                <a:ea typeface="Calibri"/>
                <a:cs typeface="Calibri"/>
                <a:sym typeface="Calibri"/>
              </a:rPr>
              <a:t>Le polyéthylène</a:t>
            </a:r>
            <a:endParaRPr b="1" sz="1400">
              <a:solidFill>
                <a:schemeClr val="dk1"/>
              </a:solidFill>
              <a:latin typeface="Calibri"/>
              <a:ea typeface="Calibri"/>
              <a:cs typeface="Calibri"/>
              <a:sym typeface="Calibri"/>
            </a:endParaRPr>
          </a:p>
        </p:txBody>
      </p:sp>
      <p:sp>
        <p:nvSpPr>
          <p:cNvPr id="244" name="Google Shape;244;p16"/>
          <p:cNvSpPr/>
          <p:nvPr/>
        </p:nvSpPr>
        <p:spPr>
          <a:xfrm flipH="1" rot="-5400000">
            <a:off x="5858739" y="2260061"/>
            <a:ext cx="319527" cy="512471"/>
          </a:xfrm>
          <a:prstGeom prst="downArrow">
            <a:avLst>
              <a:gd fmla="val 50000" name="adj1"/>
              <a:gd fmla="val 50000" name="adj2"/>
            </a:avLst>
          </a:prstGeom>
          <a:solidFill>
            <a:srgbClr val="7F7F7F"/>
          </a:solidFill>
          <a:ln cap="flat" cmpd="sng" w="25400">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5" name="Google Shape;245;p16"/>
          <p:cNvSpPr txBox="1"/>
          <p:nvPr/>
        </p:nvSpPr>
        <p:spPr>
          <a:xfrm>
            <a:off x="6274738" y="1685056"/>
            <a:ext cx="2222475" cy="338554"/>
          </a:xfrm>
          <a:prstGeom prst="rect">
            <a:avLst/>
          </a:prstGeom>
          <a:solidFill>
            <a:srgbClr val="F2DADA"/>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de-DE" sz="1600">
                <a:solidFill>
                  <a:schemeClr val="dk1"/>
                </a:solidFill>
                <a:latin typeface="Calibri"/>
                <a:ea typeface="Calibri"/>
                <a:cs typeface="Calibri"/>
                <a:sym typeface="Calibri"/>
              </a:rPr>
              <a:t>... ressemble à ceci :</a:t>
            </a:r>
            <a:endParaRPr b="1" sz="1400">
              <a:solidFill>
                <a:schemeClr val="dk1"/>
              </a:solidFill>
              <a:latin typeface="Calibri"/>
              <a:ea typeface="Calibri"/>
              <a:cs typeface="Calibri"/>
              <a:sym typeface="Calibri"/>
            </a:endParaRPr>
          </a:p>
        </p:txBody>
      </p:sp>
      <p:grpSp>
        <p:nvGrpSpPr>
          <p:cNvPr id="246" name="Google Shape;246;p16"/>
          <p:cNvGrpSpPr/>
          <p:nvPr/>
        </p:nvGrpSpPr>
        <p:grpSpPr>
          <a:xfrm>
            <a:off x="6672064" y="4094100"/>
            <a:ext cx="5011807" cy="1822012"/>
            <a:chOff x="6096000" y="4071673"/>
            <a:chExt cx="4812028" cy="1822012"/>
          </a:xfrm>
        </p:grpSpPr>
        <p:pic>
          <p:nvPicPr>
            <p:cNvPr id="247" name="Google Shape;247;p16"/>
            <p:cNvPicPr preferRelativeResize="0"/>
            <p:nvPr/>
          </p:nvPicPr>
          <p:blipFill rotWithShape="1">
            <a:blip r:embed="rId4">
              <a:alphaModFix/>
            </a:blip>
            <a:srcRect b="19608" l="0" r="0" t="36306"/>
            <a:stretch/>
          </p:blipFill>
          <p:spPr>
            <a:xfrm>
              <a:off x="6096000" y="4071673"/>
              <a:ext cx="4812028" cy="1822012"/>
            </a:xfrm>
            <a:prstGeom prst="rect">
              <a:avLst/>
            </a:prstGeom>
            <a:noFill/>
            <a:ln>
              <a:noFill/>
            </a:ln>
          </p:spPr>
        </p:pic>
        <p:sp>
          <p:nvSpPr>
            <p:cNvPr id="248" name="Google Shape;248;p16"/>
            <p:cNvSpPr/>
            <p:nvPr/>
          </p:nvSpPr>
          <p:spPr>
            <a:xfrm>
              <a:off x="8042956" y="4885690"/>
              <a:ext cx="218231" cy="2499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9" name="Google Shape;249;p16"/>
            <p:cNvSpPr/>
            <p:nvPr/>
          </p:nvSpPr>
          <p:spPr>
            <a:xfrm>
              <a:off x="9887208" y="4760737"/>
              <a:ext cx="218231" cy="2499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 name="Google Shape;250;p16"/>
            <p:cNvSpPr/>
            <p:nvPr/>
          </p:nvSpPr>
          <p:spPr>
            <a:xfrm>
              <a:off x="8107703" y="4448669"/>
              <a:ext cx="218231" cy="2499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1" name="Google Shape;251;p16"/>
            <p:cNvSpPr/>
            <p:nvPr/>
          </p:nvSpPr>
          <p:spPr>
            <a:xfrm>
              <a:off x="8351036" y="5343011"/>
              <a:ext cx="218231" cy="2499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52" name="Google Shape;252;p16"/>
          <p:cNvSpPr txBox="1"/>
          <p:nvPr/>
        </p:nvSpPr>
        <p:spPr>
          <a:xfrm>
            <a:off x="767407" y="3566999"/>
            <a:ext cx="7493700" cy="585000"/>
          </a:xfrm>
          <a:prstGeom prst="rect">
            <a:avLst/>
          </a:prstGeom>
          <a:solidFill>
            <a:srgbClr val="F2DADA"/>
          </a:solid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de-DE" sz="1600">
                <a:solidFill>
                  <a:schemeClr val="dk1"/>
                </a:solidFill>
                <a:latin typeface="Calibri"/>
                <a:ea typeface="Calibri"/>
                <a:cs typeface="Calibri"/>
                <a:sym typeface="Calibri"/>
              </a:rPr>
              <a:t>Des substances chimiques toxiques sont souvent ajoutées pour obtenir certaines fonctions :</a:t>
            </a:r>
            <a:endParaRPr b="1" sz="1400">
              <a:solidFill>
                <a:schemeClr val="dk1"/>
              </a:solidFill>
              <a:latin typeface="Calibri"/>
              <a:ea typeface="Calibri"/>
              <a:cs typeface="Calibri"/>
              <a:sym typeface="Calibri"/>
            </a:endParaRPr>
          </a:p>
        </p:txBody>
      </p:sp>
      <p:sp>
        <p:nvSpPr>
          <p:cNvPr id="253" name="Google Shape;253;p16"/>
          <p:cNvSpPr txBox="1"/>
          <p:nvPr/>
        </p:nvSpPr>
        <p:spPr>
          <a:xfrm>
            <a:off x="876143" y="4263227"/>
            <a:ext cx="3960300" cy="20319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Calibri"/>
                <a:ea typeface="Calibri"/>
                <a:cs typeface="Calibri"/>
                <a:sym typeface="Calibri"/>
              </a:rPr>
              <a:t>Additifs :</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800"/>
              <a:buFont typeface="Noto Sans Symbols"/>
              <a:buChar char="⮚"/>
            </a:pPr>
            <a:r>
              <a:rPr lang="de-DE" sz="1800">
                <a:solidFill>
                  <a:schemeClr val="dk1"/>
                </a:solidFill>
                <a:latin typeface="Calibri"/>
                <a:ea typeface="Calibri"/>
                <a:cs typeface="Calibri"/>
                <a:sym typeface="Calibri"/>
              </a:rPr>
              <a:t>Plastifiants (par exemple, phtalates) </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800"/>
              <a:buFont typeface="Noto Sans Symbols"/>
              <a:buChar char="⮚"/>
            </a:pPr>
            <a:r>
              <a:rPr lang="de-DE" sz="1800">
                <a:solidFill>
                  <a:schemeClr val="dk1"/>
                </a:solidFill>
                <a:latin typeface="Calibri"/>
                <a:ea typeface="Calibri"/>
                <a:cs typeface="Calibri"/>
                <a:sym typeface="Calibri"/>
              </a:rPr>
              <a:t>Stabilisants (par ex. bisphénol A)</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800"/>
              <a:buFont typeface="Noto Sans Symbols"/>
              <a:buChar char="⮚"/>
            </a:pPr>
            <a:r>
              <a:rPr lang="de-DE" sz="1800">
                <a:solidFill>
                  <a:schemeClr val="dk1"/>
                </a:solidFill>
                <a:latin typeface="Calibri"/>
                <a:ea typeface="Calibri"/>
                <a:cs typeface="Calibri"/>
                <a:sym typeface="Calibri"/>
              </a:rPr>
              <a:t>Antioxydants</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800"/>
              <a:buFont typeface="Noto Sans Symbols"/>
              <a:buChar char="⮚"/>
            </a:pPr>
            <a:r>
              <a:rPr lang="de-DE" sz="1800">
                <a:solidFill>
                  <a:schemeClr val="dk1"/>
                </a:solidFill>
                <a:latin typeface="Calibri"/>
                <a:ea typeface="Calibri"/>
                <a:cs typeface="Calibri"/>
                <a:sym typeface="Calibri"/>
              </a:rPr>
              <a:t>Agent de protection contre les UV</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800"/>
              <a:buFont typeface="Noto Sans Symbols"/>
              <a:buChar char="⮚"/>
            </a:pPr>
            <a:r>
              <a:rPr lang="de-DE" sz="1800">
                <a:solidFill>
                  <a:schemeClr val="dk1"/>
                </a:solidFill>
                <a:latin typeface="Calibri"/>
                <a:ea typeface="Calibri"/>
                <a:cs typeface="Calibri"/>
                <a:sym typeface="Calibri"/>
              </a:rPr>
              <a:t>Colorants, stabilisateurs de couleur</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800"/>
              <a:buFont typeface="Noto Sans Symbols"/>
              <a:buChar char="⮚"/>
            </a:pPr>
            <a:r>
              <a:rPr lang="de-DE" sz="1800">
                <a:solidFill>
                  <a:schemeClr val="dk1"/>
                </a:solidFill>
                <a:latin typeface="Calibri"/>
                <a:ea typeface="Calibri"/>
                <a:cs typeface="Calibri"/>
                <a:sym typeface="Calibri"/>
              </a:rPr>
              <a:t>Retardateur de flamme</a:t>
            </a:r>
            <a:endParaRPr sz="1800">
              <a:solidFill>
                <a:schemeClr val="dk1"/>
              </a:solidFill>
              <a:latin typeface="Calibri"/>
              <a:ea typeface="Calibri"/>
              <a:cs typeface="Calibri"/>
              <a:sym typeface="Calibri"/>
            </a:endParaRPr>
          </a:p>
        </p:txBody>
      </p:sp>
      <p:sp>
        <p:nvSpPr>
          <p:cNvPr id="254" name="Google Shape;254;p16"/>
          <p:cNvSpPr txBox="1"/>
          <p:nvPr/>
        </p:nvSpPr>
        <p:spPr>
          <a:xfrm>
            <a:off x="609600" y="353509"/>
            <a:ext cx="10972800" cy="11430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95959"/>
              </a:buClr>
              <a:buSzPts val="2800"/>
              <a:buFont typeface="Arial"/>
              <a:buNone/>
            </a:pPr>
            <a:r>
              <a:rPr b="1" lang="de-DE" sz="2800">
                <a:solidFill>
                  <a:srgbClr val="595959"/>
                </a:solidFill>
              </a:rPr>
              <a:t>Exemple : Le plastique est un polymère aux innombrables possibilités</a:t>
            </a:r>
            <a:endParaRPr/>
          </a:p>
        </p:txBody>
      </p:sp>
      <p:pic>
        <p:nvPicPr>
          <p:cNvPr id="255" name="Google Shape;255;p16"/>
          <p:cNvPicPr preferRelativeResize="0"/>
          <p:nvPr/>
        </p:nvPicPr>
        <p:blipFill rotWithShape="1">
          <a:blip r:embed="rId4">
            <a:alphaModFix/>
          </a:blip>
          <a:srcRect b="19608" l="0" r="0" t="36306"/>
          <a:stretch/>
        </p:blipFill>
        <p:spPr>
          <a:xfrm>
            <a:off x="6168403" y="1838009"/>
            <a:ext cx="4812028" cy="182201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Comment les substances chimiques se dissolvent-elles dans les produits en plastique ?</a:t>
            </a:r>
            <a:endParaRPr/>
          </a:p>
        </p:txBody>
      </p:sp>
      <p:sp>
        <p:nvSpPr>
          <p:cNvPr id="262" name="Google Shape;262;p17"/>
          <p:cNvSpPr txBox="1"/>
          <p:nvPr>
            <p:ph idx="4294967295" type="body"/>
          </p:nvPr>
        </p:nvSpPr>
        <p:spPr>
          <a:xfrm>
            <a:off x="609600" y="1470025"/>
            <a:ext cx="10363200" cy="4622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595959"/>
              </a:buClr>
              <a:buSzPts val="2400"/>
              <a:buChar char="•"/>
            </a:pPr>
            <a:r>
              <a:rPr lang="de-DE"/>
              <a:t>Ces additifs nocifs peuvent s'échapper, par exemple, à la suite d'un chauffage, d'un processus de vieillissement ou d'une mauvaise utilisation.</a:t>
            </a:r>
            <a:endParaRPr/>
          </a:p>
          <a:p>
            <a:pPr indent="-190500" lvl="0" marL="342900" rtl="0" algn="l">
              <a:spcBef>
                <a:spcPts val="480"/>
              </a:spcBef>
              <a:spcAft>
                <a:spcPts val="0"/>
              </a:spcAft>
              <a:buClr>
                <a:srgbClr val="595959"/>
              </a:buClr>
              <a:buSzPts val="2400"/>
              <a:buNone/>
            </a:pPr>
            <a:r>
              <a:t/>
            </a:r>
            <a:endParaRPr sz="2400"/>
          </a:p>
          <a:p>
            <a:pPr indent="-342900" lvl="0" marL="342900" rtl="0" algn="l">
              <a:spcBef>
                <a:spcPts val="480"/>
              </a:spcBef>
              <a:spcAft>
                <a:spcPts val="0"/>
              </a:spcAft>
              <a:buClr>
                <a:srgbClr val="595959"/>
              </a:buClr>
              <a:buSzPts val="2400"/>
              <a:buChar char="•"/>
            </a:pPr>
            <a:r>
              <a:rPr lang="de-DE"/>
              <a:t>La proportion d'additifs dans le plastique dépend du type de plastique et peut être comprise entre 5 % (par exemple pour le polyéthylène) et 80 % (par exemple pour les composites à base de polypropylène).</a:t>
            </a:r>
            <a:endParaRPr/>
          </a:p>
        </p:txBody>
      </p:sp>
      <p:grpSp>
        <p:nvGrpSpPr>
          <p:cNvPr id="263" name="Google Shape;263;p17"/>
          <p:cNvGrpSpPr/>
          <p:nvPr/>
        </p:nvGrpSpPr>
        <p:grpSpPr>
          <a:xfrm>
            <a:off x="6663342" y="2850014"/>
            <a:ext cx="4690460" cy="3413081"/>
            <a:chOff x="6663340" y="2850014"/>
            <a:chExt cx="4690460" cy="3413081"/>
          </a:xfrm>
        </p:grpSpPr>
        <p:grpSp>
          <p:nvGrpSpPr>
            <p:cNvPr id="264" name="Google Shape;264;p17"/>
            <p:cNvGrpSpPr/>
            <p:nvPr/>
          </p:nvGrpSpPr>
          <p:grpSpPr>
            <a:xfrm>
              <a:off x="6663340" y="2850014"/>
              <a:ext cx="4690460" cy="3413081"/>
              <a:chOff x="6518108" y="2564904"/>
              <a:chExt cx="4812028" cy="3485090"/>
            </a:xfrm>
          </p:grpSpPr>
          <p:sp>
            <p:nvSpPr>
              <p:cNvPr id="265" name="Google Shape;265;p17"/>
              <p:cNvSpPr/>
              <p:nvPr/>
            </p:nvSpPr>
            <p:spPr>
              <a:xfrm>
                <a:off x="10527547" y="3523203"/>
                <a:ext cx="218231" cy="21727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66" name="Google Shape;266;p17"/>
              <p:cNvGrpSpPr/>
              <p:nvPr/>
            </p:nvGrpSpPr>
            <p:grpSpPr>
              <a:xfrm>
                <a:off x="6518108" y="2564904"/>
                <a:ext cx="4812028" cy="3485090"/>
                <a:chOff x="7145423" y="258359"/>
                <a:chExt cx="3969028" cy="2510205"/>
              </a:xfrm>
            </p:grpSpPr>
            <p:pic>
              <p:nvPicPr>
                <p:cNvPr id="267" name="Google Shape;267;p17"/>
                <p:cNvPicPr preferRelativeResize="0"/>
                <p:nvPr/>
              </p:nvPicPr>
              <p:blipFill rotWithShape="1">
                <a:blip r:embed="rId3">
                  <a:alphaModFix/>
                </a:blip>
                <a:srcRect b="19608" l="0" r="0" t="36306"/>
                <a:stretch/>
              </p:blipFill>
              <p:spPr>
                <a:xfrm>
                  <a:off x="7145423" y="1456224"/>
                  <a:ext cx="3969028" cy="1312340"/>
                </a:xfrm>
                <a:prstGeom prst="rect">
                  <a:avLst/>
                </a:prstGeom>
                <a:noFill/>
                <a:ln>
                  <a:noFill/>
                </a:ln>
              </p:spPr>
            </p:pic>
            <p:sp>
              <p:nvSpPr>
                <p:cNvPr id="268" name="Google Shape;268;p17"/>
                <p:cNvSpPr/>
                <p:nvPr/>
              </p:nvSpPr>
              <p:spPr>
                <a:xfrm>
                  <a:off x="8832304" y="2063370"/>
                  <a:ext cx="180000"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9" name="Google Shape;269;p17"/>
                <p:cNvSpPr/>
                <p:nvPr/>
              </p:nvSpPr>
              <p:spPr>
                <a:xfrm>
                  <a:off x="10272464" y="1952536"/>
                  <a:ext cx="180000"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17"/>
                <p:cNvSpPr/>
                <p:nvPr/>
              </p:nvSpPr>
              <p:spPr>
                <a:xfrm>
                  <a:off x="9566521" y="1455384"/>
                  <a:ext cx="179999"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17"/>
                <p:cNvSpPr/>
                <p:nvPr/>
              </p:nvSpPr>
              <p:spPr>
                <a:xfrm>
                  <a:off x="10930816" y="258359"/>
                  <a:ext cx="180000"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 name="Google Shape;272;p17"/>
                <p:cNvSpPr/>
                <p:nvPr/>
              </p:nvSpPr>
              <p:spPr>
                <a:xfrm>
                  <a:off x="9717177" y="2153370"/>
                  <a:ext cx="180000"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73" name="Google Shape;273;p17"/>
            <p:cNvSpPr/>
            <p:nvPr/>
          </p:nvSpPr>
          <p:spPr>
            <a:xfrm>
              <a:off x="7032102" y="4192657"/>
              <a:ext cx="212718" cy="244743"/>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74" name="Google Shape;274;p17"/>
          <p:cNvSpPr/>
          <p:nvPr/>
        </p:nvSpPr>
        <p:spPr>
          <a:xfrm>
            <a:off x="8973721" y="4976867"/>
            <a:ext cx="232198" cy="176690"/>
          </a:xfrm>
          <a:prstGeom prst="triangle">
            <a:avLst>
              <a:gd fmla="val 50000" name="adj"/>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17"/>
          <p:cNvSpPr/>
          <p:nvPr/>
        </p:nvSpPr>
        <p:spPr>
          <a:xfrm>
            <a:off x="11138423" y="3586554"/>
            <a:ext cx="232198" cy="176690"/>
          </a:xfrm>
          <a:prstGeom prst="triangle">
            <a:avLst>
              <a:gd fmla="val 50000" name="adj"/>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595959"/>
              </a:buClr>
              <a:buSzPts val="3000"/>
              <a:buFont typeface="Arial"/>
              <a:buNone/>
            </a:pPr>
            <a:r>
              <a:rPr lang="de-DE" sz="3000"/>
              <a:t>Qu'est-ce qui favorise la migration des substances ?</a:t>
            </a:r>
            <a:endParaRPr/>
          </a:p>
        </p:txBody>
      </p:sp>
      <p:sp>
        <p:nvSpPr>
          <p:cNvPr id="282" name="Google Shape;282;p18"/>
          <p:cNvSpPr txBox="1"/>
          <p:nvPr/>
        </p:nvSpPr>
        <p:spPr>
          <a:xfrm>
            <a:off x="695400" y="1700808"/>
            <a:ext cx="7272900" cy="45582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7000"/>
              </a:lnSpc>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Période de stockage (par exemple, l'emballage)</a:t>
            </a:r>
            <a:endParaRPr b="1" sz="2000">
              <a:solidFill>
                <a:schemeClr val="dk1"/>
              </a:solidFill>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Température de stockage</a:t>
            </a:r>
            <a:endParaRPr b="1" sz="2000">
              <a:solidFill>
                <a:schemeClr val="dk1"/>
              </a:solidFill>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Propriétés de l'aliment </a:t>
            </a:r>
            <a:endParaRPr b="1" sz="2000">
              <a:solidFill>
                <a:schemeClr val="dk1"/>
              </a:solidFill>
              <a:latin typeface="Calibri"/>
              <a:ea typeface="Calibri"/>
              <a:cs typeface="Calibri"/>
              <a:sym typeface="Calibri"/>
            </a:endParaRPr>
          </a:p>
          <a:p>
            <a:pPr indent="-342900" lvl="1" marL="800100" marR="0" rtl="0" algn="l">
              <a:lnSpc>
                <a:spcPct val="107000"/>
              </a:lnSpc>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Grasse, à grain fin et acide</a:t>
            </a:r>
            <a:endParaRPr/>
          </a:p>
          <a:p>
            <a:pPr indent="-342900" lvl="0" marL="342900" marR="0" rtl="0" algn="l">
              <a:lnSpc>
                <a:spcPct val="107000"/>
              </a:lnSpc>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Rapport entre l'emballage et la quantité de contenu en valeur absolue </a:t>
            </a:r>
            <a:endParaRPr sz="2000">
              <a:solidFill>
                <a:schemeClr val="dk1"/>
              </a:solidFill>
              <a:latin typeface="Calibri"/>
              <a:ea typeface="Calibri"/>
              <a:cs typeface="Calibri"/>
              <a:sym typeface="Calibri"/>
            </a:endParaRPr>
          </a:p>
          <a:p>
            <a:pPr indent="-342900" lvl="1" marL="800100" marR="0" rtl="0" algn="l">
              <a:lnSpc>
                <a:spcPct val="107000"/>
              </a:lnSpc>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plus la surface est grande par rapport à la quantité de contenu, plus la migration est élevée (par ex. boîte de conserve)</a:t>
            </a:r>
            <a:endParaRPr/>
          </a:p>
          <a:p>
            <a:pPr indent="-342900" lvl="0" marL="342900" marR="0" rtl="0" algn="l">
              <a:lnSpc>
                <a:spcPct val="107000"/>
              </a:lnSpc>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Lumière UV</a:t>
            </a:r>
            <a:endParaRPr/>
          </a:p>
          <a:p>
            <a:pPr indent="-342900" lvl="0" marL="342900" marR="0" rtl="0" algn="l">
              <a:lnSpc>
                <a:spcPct val="107000"/>
              </a:lnSpc>
              <a:spcBef>
                <a:spcPts val="80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Composition et propriétés du matériau, par exemple le type de matériau, l'épaisseur de la couche, la structure de la couche, etc.</a:t>
            </a:r>
            <a:endParaRPr/>
          </a:p>
          <a:p>
            <a:pPr indent="-342900" lvl="0" marL="342900" marR="0" rtl="0" algn="l">
              <a:lnSpc>
                <a:spcPct val="107000"/>
              </a:lnSpc>
              <a:spcBef>
                <a:spcPts val="80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Type de substance chimique</a:t>
            </a:r>
            <a:endParaRPr sz="2000">
              <a:solidFill>
                <a:schemeClr val="dk1"/>
              </a:solidFill>
              <a:latin typeface="Calibri"/>
              <a:ea typeface="Calibri"/>
              <a:cs typeface="Calibri"/>
              <a:sym typeface="Calibri"/>
            </a:endParaRPr>
          </a:p>
        </p:txBody>
      </p:sp>
      <p:grpSp>
        <p:nvGrpSpPr>
          <p:cNvPr id="283" name="Google Shape;283;p18"/>
          <p:cNvGrpSpPr/>
          <p:nvPr/>
        </p:nvGrpSpPr>
        <p:grpSpPr>
          <a:xfrm rot="-6207438">
            <a:off x="6748326" y="2076798"/>
            <a:ext cx="4690460" cy="3413081"/>
            <a:chOff x="6663340" y="2850014"/>
            <a:chExt cx="4690460" cy="3413081"/>
          </a:xfrm>
        </p:grpSpPr>
        <p:grpSp>
          <p:nvGrpSpPr>
            <p:cNvPr id="284" name="Google Shape;284;p18"/>
            <p:cNvGrpSpPr/>
            <p:nvPr/>
          </p:nvGrpSpPr>
          <p:grpSpPr>
            <a:xfrm>
              <a:off x="6663340" y="2850014"/>
              <a:ext cx="4690460" cy="3413081"/>
              <a:chOff x="6518108" y="2564904"/>
              <a:chExt cx="4812028" cy="3485090"/>
            </a:xfrm>
          </p:grpSpPr>
          <p:sp>
            <p:nvSpPr>
              <p:cNvPr id="285" name="Google Shape;285;p18"/>
              <p:cNvSpPr/>
              <p:nvPr/>
            </p:nvSpPr>
            <p:spPr>
              <a:xfrm>
                <a:off x="10527547" y="3523203"/>
                <a:ext cx="218231" cy="217270"/>
              </a:xfrm>
              <a:prstGeom prst="ellipse">
                <a:avLst/>
              </a:prstGeom>
              <a:solidFill>
                <a:srgbClr val="5AF8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86" name="Google Shape;286;p18"/>
              <p:cNvGrpSpPr/>
              <p:nvPr/>
            </p:nvGrpSpPr>
            <p:grpSpPr>
              <a:xfrm>
                <a:off x="6518108" y="2564904"/>
                <a:ext cx="4812028" cy="3485090"/>
                <a:chOff x="7145423" y="258359"/>
                <a:chExt cx="3969028" cy="2510205"/>
              </a:xfrm>
            </p:grpSpPr>
            <p:pic>
              <p:nvPicPr>
                <p:cNvPr id="287" name="Google Shape;287;p18"/>
                <p:cNvPicPr preferRelativeResize="0"/>
                <p:nvPr/>
              </p:nvPicPr>
              <p:blipFill rotWithShape="1">
                <a:blip r:embed="rId3">
                  <a:alphaModFix/>
                </a:blip>
                <a:srcRect b="19608" l="0" r="0" t="36306"/>
                <a:stretch/>
              </p:blipFill>
              <p:spPr>
                <a:xfrm>
                  <a:off x="7145423" y="1456224"/>
                  <a:ext cx="3969028" cy="1312340"/>
                </a:xfrm>
                <a:prstGeom prst="rect">
                  <a:avLst/>
                </a:prstGeom>
                <a:noFill/>
                <a:ln>
                  <a:noFill/>
                </a:ln>
              </p:spPr>
            </p:pic>
            <p:sp>
              <p:nvSpPr>
                <p:cNvPr id="288" name="Google Shape;288;p18"/>
                <p:cNvSpPr/>
                <p:nvPr/>
              </p:nvSpPr>
              <p:spPr>
                <a:xfrm>
                  <a:off x="8832304" y="2063370"/>
                  <a:ext cx="180000"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9" name="Google Shape;289;p18"/>
                <p:cNvSpPr/>
                <p:nvPr/>
              </p:nvSpPr>
              <p:spPr>
                <a:xfrm>
                  <a:off x="10272464" y="1952536"/>
                  <a:ext cx="180000"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0" name="Google Shape;290;p18"/>
                <p:cNvSpPr/>
                <p:nvPr/>
              </p:nvSpPr>
              <p:spPr>
                <a:xfrm>
                  <a:off x="9566521" y="1455384"/>
                  <a:ext cx="179999"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1" name="Google Shape;291;p18"/>
                <p:cNvSpPr/>
                <p:nvPr/>
              </p:nvSpPr>
              <p:spPr>
                <a:xfrm>
                  <a:off x="10930816" y="258359"/>
                  <a:ext cx="180000" cy="1800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2" name="Google Shape;292;p18"/>
                <p:cNvSpPr/>
                <p:nvPr/>
              </p:nvSpPr>
              <p:spPr>
                <a:xfrm>
                  <a:off x="9717177" y="2153370"/>
                  <a:ext cx="180000" cy="180000"/>
                </a:xfrm>
                <a:prstGeom prst="ellipse">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93" name="Google Shape;293;p18"/>
            <p:cNvSpPr/>
            <p:nvPr/>
          </p:nvSpPr>
          <p:spPr>
            <a:xfrm>
              <a:off x="7032102" y="4192657"/>
              <a:ext cx="212718" cy="244743"/>
            </a:xfrm>
            <a:prstGeom prst="ellipse">
              <a:avLst/>
            </a:prstGeom>
            <a:solidFill>
              <a:srgbClr val="FF0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94" name="Google Shape;294;p18"/>
          <p:cNvSpPr/>
          <p:nvPr/>
        </p:nvSpPr>
        <p:spPr>
          <a:xfrm rot="-6207438">
            <a:off x="9495976" y="1348824"/>
            <a:ext cx="212718" cy="212781"/>
          </a:xfrm>
          <a:prstGeom prst="ellipse">
            <a:avLst/>
          </a:prstGeom>
          <a:solidFill>
            <a:srgbClr val="5AF8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5" name="Google Shape;295;p18"/>
          <p:cNvSpPr/>
          <p:nvPr/>
        </p:nvSpPr>
        <p:spPr>
          <a:xfrm rot="-6207438">
            <a:off x="10034248" y="4742598"/>
            <a:ext cx="212718" cy="244743"/>
          </a:xfrm>
          <a:prstGeom prst="ellipse">
            <a:avLst/>
          </a:prstGeom>
          <a:solidFill>
            <a:srgbClr val="FF0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6" name="Google Shape;296;p18"/>
          <p:cNvSpPr txBox="1"/>
          <p:nvPr/>
        </p:nvSpPr>
        <p:spPr>
          <a:xfrm>
            <a:off x="440507" y="6082289"/>
            <a:ext cx="8694204"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4">
                  <a:extLst>
                    <a:ext uri="{A12FA001-AC4F-418D-AE19-62706E023703}">
                      <ahyp:hlinkClr val="tx"/>
                    </a:ext>
                  </a:extLst>
                </a:hlinkClick>
              </a:rPr>
              <a:t>https://www.verbraucherzentrale.de/wissen/lebensmittel/lebensmittelproduktion/schadstoffe-im-essen-von-der-verpackung-ins-lebensmittel-11944</a:t>
            </a:r>
            <a:r>
              <a:rPr lang="de-DE" sz="1000">
                <a:solidFill>
                  <a:schemeClr val="dk1"/>
                </a:solidFill>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1"/>
          <p:cNvSpPr txBox="1"/>
          <p:nvPr>
            <p:ph idx="4294967295" type="body"/>
          </p:nvPr>
        </p:nvSpPr>
        <p:spPr>
          <a:xfrm>
            <a:off x="4778111" y="1471594"/>
            <a:ext cx="3227387" cy="1460717"/>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500"/>
              </a:spcBef>
              <a:spcAft>
                <a:spcPts val="0"/>
              </a:spcAft>
              <a:buSzPts val="2500"/>
              <a:buFont typeface="Noto Sans Symbols"/>
              <a:buChar char="⮚"/>
            </a:pPr>
            <a:r>
              <a:rPr lang="de-DE" sz="2500">
                <a:latin typeface="Calibri"/>
                <a:ea typeface="Calibri"/>
                <a:cs typeface="Calibri"/>
                <a:sym typeface="Calibri"/>
              </a:rPr>
              <a:t>La respiration</a:t>
            </a:r>
            <a:endParaRPr sz="2500">
              <a:latin typeface="Calibri"/>
              <a:ea typeface="Calibri"/>
              <a:cs typeface="Calibri"/>
              <a:sym typeface="Calibri"/>
            </a:endParaRPr>
          </a:p>
          <a:p>
            <a:pPr indent="-342900" lvl="0" marL="342900" rtl="0" algn="l">
              <a:spcBef>
                <a:spcPts val="500"/>
              </a:spcBef>
              <a:spcAft>
                <a:spcPts val="0"/>
              </a:spcAft>
              <a:buSzPts val="2500"/>
              <a:buFont typeface="Noto Sans Symbols"/>
              <a:buChar char="⮚"/>
            </a:pPr>
            <a:r>
              <a:rPr lang="de-DE" sz="2500">
                <a:latin typeface="Calibri"/>
                <a:ea typeface="Calibri"/>
                <a:cs typeface="Calibri"/>
                <a:sym typeface="Calibri"/>
              </a:rPr>
              <a:t>Consommation alimentaire</a:t>
            </a:r>
            <a:endParaRPr sz="2500">
              <a:latin typeface="Calibri"/>
              <a:ea typeface="Calibri"/>
              <a:cs typeface="Calibri"/>
              <a:sym typeface="Calibri"/>
            </a:endParaRPr>
          </a:p>
          <a:p>
            <a:pPr indent="-342900" lvl="0" marL="342900" rtl="0" algn="l">
              <a:spcBef>
                <a:spcPts val="500"/>
              </a:spcBef>
              <a:spcAft>
                <a:spcPts val="0"/>
              </a:spcAft>
              <a:buSzPts val="2500"/>
              <a:buFont typeface="Noto Sans Symbols"/>
              <a:buChar char="⮚"/>
            </a:pPr>
            <a:r>
              <a:rPr lang="de-DE" sz="2500">
                <a:latin typeface="Calibri"/>
                <a:ea typeface="Calibri"/>
                <a:cs typeface="Calibri"/>
                <a:sym typeface="Calibri"/>
              </a:rPr>
              <a:t>Contact avec la peau</a:t>
            </a:r>
            <a:endParaRPr sz="2500">
              <a:latin typeface="Calibri"/>
              <a:ea typeface="Calibri"/>
              <a:cs typeface="Calibri"/>
              <a:sym typeface="Calibri"/>
            </a:endParaRPr>
          </a:p>
        </p:txBody>
      </p:sp>
      <p:sp>
        <p:nvSpPr>
          <p:cNvPr id="303" name="Google Shape;303;p21"/>
          <p:cNvSpPr txBox="1"/>
          <p:nvPr/>
        </p:nvSpPr>
        <p:spPr>
          <a:xfrm>
            <a:off x="4778775" y="3145831"/>
            <a:ext cx="6624600" cy="11082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de-DE" sz="2200">
                <a:solidFill>
                  <a:schemeClr val="dk1"/>
                </a:solidFill>
                <a:latin typeface="Calibri"/>
                <a:ea typeface="Calibri"/>
                <a:cs typeface="Calibri"/>
                <a:sym typeface="Calibri"/>
              </a:rPr>
              <a:t>Certains produits chimiques s'accumulent parce qu'ils ne sont ni décomposés ni excrétés dans l'urine ou les selles </a:t>
            </a:r>
            <a:r>
              <a:rPr lang="de-DE" sz="2200">
                <a:solidFill>
                  <a:schemeClr val="dk1"/>
                </a:solidFill>
                <a:highlight>
                  <a:srgbClr val="A2C4C9"/>
                </a:highlight>
                <a:latin typeface="Calibri"/>
                <a:ea typeface="Calibri"/>
                <a:cs typeface="Calibri"/>
                <a:sym typeface="Calibri"/>
              </a:rPr>
              <a:t>bioaccumulation</a:t>
            </a:r>
            <a:endParaRPr sz="2200">
              <a:solidFill>
                <a:schemeClr val="dk1"/>
              </a:solidFill>
              <a:highlight>
                <a:srgbClr val="A2C4C9"/>
              </a:highlight>
              <a:latin typeface="Calibri"/>
              <a:ea typeface="Calibri"/>
              <a:cs typeface="Calibri"/>
              <a:sym typeface="Calibri"/>
            </a:endParaRPr>
          </a:p>
        </p:txBody>
      </p:sp>
      <p:sp>
        <p:nvSpPr>
          <p:cNvPr id="304" name="Google Shape;304;p21"/>
          <p:cNvSpPr txBox="1"/>
          <p:nvPr/>
        </p:nvSpPr>
        <p:spPr>
          <a:xfrm>
            <a:off x="4778111" y="4467347"/>
            <a:ext cx="6624600" cy="1108200"/>
          </a:xfrm>
          <a:prstGeom prst="rect">
            <a:avLst/>
          </a:prstGeom>
          <a:noFill/>
          <a:ln cap="flat" cmpd="sng" w="2857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None/>
            </a:pPr>
            <a:r>
              <a:t/>
            </a:r>
            <a:endParaRPr sz="2200">
              <a:solidFill>
                <a:schemeClr val="dk1"/>
              </a:solidFill>
              <a:highlight>
                <a:srgbClr val="C0C0C0"/>
              </a:highlight>
              <a:latin typeface="Calibri"/>
              <a:ea typeface="Calibri"/>
              <a:cs typeface="Calibri"/>
              <a:sym typeface="Calibri"/>
            </a:endParaRPr>
          </a:p>
          <a:p>
            <a:pPr indent="0" lvl="0" marL="0" marR="0" rtl="0" algn="l">
              <a:spcBef>
                <a:spcPts val="0"/>
              </a:spcBef>
              <a:spcAft>
                <a:spcPts val="0"/>
              </a:spcAft>
              <a:buNone/>
            </a:pPr>
            <a:r>
              <a:rPr lang="de-DE" sz="2200">
                <a:solidFill>
                  <a:schemeClr val="dk1"/>
                </a:solidFill>
                <a:latin typeface="Calibri"/>
                <a:ea typeface="Calibri"/>
                <a:cs typeface="Calibri"/>
                <a:sym typeface="Calibri"/>
              </a:rPr>
              <a:t>Some chemicals interact in the body </a:t>
            </a:r>
            <a:br>
              <a:rPr lang="de-DE" sz="2200">
                <a:solidFill>
                  <a:schemeClr val="dk1"/>
                </a:solidFill>
                <a:latin typeface="Calibri"/>
                <a:ea typeface="Calibri"/>
                <a:cs typeface="Calibri"/>
                <a:sym typeface="Calibri"/>
              </a:rPr>
            </a:br>
            <a:r>
              <a:rPr lang="de-DE" sz="2200">
                <a:solidFill>
                  <a:schemeClr val="dk1"/>
                </a:solidFill>
                <a:highlight>
                  <a:srgbClr val="C0C0C0"/>
                </a:highlight>
                <a:latin typeface="Calibri"/>
                <a:ea typeface="Calibri"/>
                <a:cs typeface="Calibri"/>
                <a:sym typeface="Calibri"/>
              </a:rPr>
              <a:t>Effet cocktail</a:t>
            </a:r>
            <a:endParaRPr sz="2200">
              <a:solidFill>
                <a:schemeClr val="dk1"/>
              </a:solidFill>
              <a:highlight>
                <a:srgbClr val="C0C0C0"/>
              </a:highlight>
              <a:latin typeface="Calibri"/>
              <a:ea typeface="Calibri"/>
              <a:cs typeface="Calibri"/>
              <a:sym typeface="Calibri"/>
            </a:endParaRPr>
          </a:p>
        </p:txBody>
      </p:sp>
      <p:sp>
        <p:nvSpPr>
          <p:cNvPr id="305" name="Google Shape;305;p21"/>
          <p:cNvSpPr txBox="1"/>
          <p:nvPr/>
        </p:nvSpPr>
        <p:spPr>
          <a:xfrm>
            <a:off x="609600" y="439446"/>
            <a:ext cx="108150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Comment les substances chimiques pénètrent-elles dans notre corps ?</a:t>
            </a:r>
            <a:endParaRPr b="1" sz="3000">
              <a:solidFill>
                <a:srgbClr val="595959"/>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2"/>
          <p:cNvSpPr txBox="1"/>
          <p:nvPr/>
        </p:nvSpPr>
        <p:spPr>
          <a:xfrm>
            <a:off x="609600" y="439446"/>
            <a:ext cx="10814992"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Quels sont les effets sur notre corps ?</a:t>
            </a:r>
            <a:endParaRPr b="1" sz="3000">
              <a:solidFill>
                <a:srgbClr val="595959"/>
              </a:solidFill>
              <a:latin typeface="Arial"/>
              <a:ea typeface="Arial"/>
              <a:cs typeface="Arial"/>
              <a:sym typeface="Arial"/>
            </a:endParaRPr>
          </a:p>
        </p:txBody>
      </p:sp>
      <p:grpSp>
        <p:nvGrpSpPr>
          <p:cNvPr id="312" name="Google Shape;312;p22"/>
          <p:cNvGrpSpPr/>
          <p:nvPr/>
        </p:nvGrpSpPr>
        <p:grpSpPr>
          <a:xfrm>
            <a:off x="-161918" y="1218095"/>
            <a:ext cx="6193075" cy="4640677"/>
            <a:chOff x="539763" y="46"/>
            <a:chExt cx="6193075" cy="4640677"/>
          </a:xfrm>
        </p:grpSpPr>
        <p:sp>
          <p:nvSpPr>
            <p:cNvPr id="313" name="Google Shape;313;p22"/>
            <p:cNvSpPr/>
            <p:nvPr/>
          </p:nvSpPr>
          <p:spPr>
            <a:xfrm rot="5400000">
              <a:off x="3159090" y="111865"/>
              <a:ext cx="1720298" cy="1496659"/>
            </a:xfrm>
            <a:prstGeom prst="hexagon">
              <a:avLst>
                <a:gd fmla="val 25000" name="adj"/>
                <a:gd fmla="val 115470" name="vf"/>
              </a:avLst>
            </a:prstGeom>
            <a:gradFill>
              <a:gsLst>
                <a:gs pos="0">
                  <a:srgbClr val="759336">
                    <a:alpha val="89803"/>
                  </a:srgbClr>
                </a:gs>
                <a:gs pos="80000">
                  <a:srgbClr val="99C247">
                    <a:alpha val="89803"/>
                  </a:srgbClr>
                </a:gs>
                <a:gs pos="100000">
                  <a:srgbClr val="9BC545">
                    <a:alpha val="89803"/>
                  </a:srgbClr>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2"/>
            <p:cNvSpPr txBox="1"/>
            <p:nvPr/>
          </p:nvSpPr>
          <p:spPr>
            <a:xfrm>
              <a:off x="3504138" y="268126"/>
              <a:ext cx="1030201" cy="1184138"/>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Calibri"/>
                <a:buNone/>
              </a:pPr>
              <a:r>
                <a:rPr b="1" lang="de-DE" sz="1800">
                  <a:solidFill>
                    <a:schemeClr val="lt1"/>
                  </a:solidFill>
                  <a:latin typeface="Calibri"/>
                  <a:ea typeface="Calibri"/>
                  <a:cs typeface="Calibri"/>
                  <a:sym typeface="Calibri"/>
                </a:rPr>
                <a:t>Toxique pour la reproduction</a:t>
              </a:r>
              <a:endParaRPr b="1" sz="1800">
                <a:solidFill>
                  <a:schemeClr val="lt1"/>
                </a:solidFill>
                <a:latin typeface="Calibri"/>
                <a:ea typeface="Calibri"/>
                <a:cs typeface="Calibri"/>
                <a:sym typeface="Calibri"/>
              </a:endParaRPr>
            </a:p>
          </p:txBody>
        </p:sp>
        <p:sp>
          <p:nvSpPr>
            <p:cNvPr id="315" name="Google Shape;315;p22"/>
            <p:cNvSpPr/>
            <p:nvPr/>
          </p:nvSpPr>
          <p:spPr>
            <a:xfrm>
              <a:off x="4812985" y="344105"/>
              <a:ext cx="1919853" cy="103217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2"/>
            <p:cNvSpPr/>
            <p:nvPr/>
          </p:nvSpPr>
          <p:spPr>
            <a:xfrm rot="5400000">
              <a:off x="1542697" y="111865"/>
              <a:ext cx="1720298" cy="1496659"/>
            </a:xfrm>
            <a:prstGeom prst="hexagon">
              <a:avLst>
                <a:gd fmla="val 25000" name="adj"/>
                <a:gd fmla="val 115470" name="vf"/>
              </a:avLst>
            </a:prstGeom>
            <a:gradFill>
              <a:gsLst>
                <a:gs pos="0">
                  <a:srgbClr val="759336">
                    <a:alpha val="81960"/>
                  </a:srgbClr>
                </a:gs>
                <a:gs pos="80000">
                  <a:srgbClr val="99C247">
                    <a:alpha val="81960"/>
                  </a:srgbClr>
                </a:gs>
                <a:gs pos="100000">
                  <a:srgbClr val="9BC545">
                    <a:alpha val="81960"/>
                  </a:srgbClr>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2"/>
            <p:cNvSpPr txBox="1"/>
            <p:nvPr/>
          </p:nvSpPr>
          <p:spPr>
            <a:xfrm>
              <a:off x="1887745" y="268126"/>
              <a:ext cx="1030201" cy="118413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800"/>
                <a:buFont typeface="Calibri"/>
                <a:buNone/>
              </a:pPr>
              <a:r>
                <a:rPr b="1" lang="de-DE" sz="1800">
                  <a:solidFill>
                    <a:schemeClr val="lt1"/>
                  </a:solidFill>
                  <a:latin typeface="Calibri"/>
                  <a:ea typeface="Calibri"/>
                  <a:cs typeface="Calibri"/>
                  <a:sym typeface="Calibri"/>
                </a:rPr>
                <a:t>Perturbateurs endocriniens</a:t>
              </a:r>
              <a:endParaRPr b="1" sz="1800">
                <a:solidFill>
                  <a:schemeClr val="lt1"/>
                </a:solidFill>
                <a:latin typeface="Calibri"/>
                <a:ea typeface="Calibri"/>
                <a:cs typeface="Calibri"/>
                <a:sym typeface="Calibri"/>
              </a:endParaRPr>
            </a:p>
          </p:txBody>
        </p:sp>
        <p:sp>
          <p:nvSpPr>
            <p:cNvPr id="318" name="Google Shape;318;p22"/>
            <p:cNvSpPr/>
            <p:nvPr/>
          </p:nvSpPr>
          <p:spPr>
            <a:xfrm rot="5400000">
              <a:off x="2347797" y="1600560"/>
              <a:ext cx="1720298" cy="1496659"/>
            </a:xfrm>
            <a:prstGeom prst="hexagon">
              <a:avLst>
                <a:gd fmla="val 25000" name="adj"/>
                <a:gd fmla="val 115470" name="vf"/>
              </a:avLst>
            </a:prstGeom>
            <a:gradFill>
              <a:gsLst>
                <a:gs pos="0">
                  <a:srgbClr val="759336">
                    <a:alpha val="74117"/>
                  </a:srgbClr>
                </a:gs>
                <a:gs pos="80000">
                  <a:srgbClr val="99C247">
                    <a:alpha val="74117"/>
                  </a:srgbClr>
                </a:gs>
                <a:gs pos="100000">
                  <a:srgbClr val="9BC545">
                    <a:alpha val="74117"/>
                  </a:srgbClr>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2"/>
            <p:cNvSpPr txBox="1"/>
            <p:nvPr/>
          </p:nvSpPr>
          <p:spPr>
            <a:xfrm>
              <a:off x="2226380" y="1756825"/>
              <a:ext cx="1729800" cy="118410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Calibri"/>
                <a:buNone/>
              </a:pPr>
              <a:r>
                <a:rPr b="1" lang="de-DE" sz="1800">
                  <a:solidFill>
                    <a:schemeClr val="lt1"/>
                  </a:solidFill>
                  <a:latin typeface="Calibri"/>
                  <a:ea typeface="Calibri"/>
                  <a:cs typeface="Calibri"/>
                  <a:sym typeface="Calibri"/>
                </a:rPr>
                <a:t>Cancérogène</a:t>
              </a:r>
              <a:endParaRPr b="1" sz="1800">
                <a:solidFill>
                  <a:schemeClr val="lt1"/>
                </a:solidFill>
                <a:latin typeface="Calibri"/>
                <a:ea typeface="Calibri"/>
                <a:cs typeface="Calibri"/>
                <a:sym typeface="Calibri"/>
              </a:endParaRPr>
            </a:p>
          </p:txBody>
        </p:sp>
        <p:sp>
          <p:nvSpPr>
            <p:cNvPr id="320" name="Google Shape;320;p22"/>
            <p:cNvSpPr/>
            <p:nvPr/>
          </p:nvSpPr>
          <p:spPr>
            <a:xfrm>
              <a:off x="539763" y="1804295"/>
              <a:ext cx="1857922" cy="103217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2"/>
            <p:cNvSpPr/>
            <p:nvPr/>
          </p:nvSpPr>
          <p:spPr>
            <a:xfrm rot="5400000">
              <a:off x="3964189" y="1572055"/>
              <a:ext cx="1720298" cy="1496659"/>
            </a:xfrm>
            <a:prstGeom prst="hexagon">
              <a:avLst>
                <a:gd fmla="val 25000" name="adj"/>
                <a:gd fmla="val 115470" name="vf"/>
              </a:avLst>
            </a:prstGeom>
            <a:gradFill>
              <a:gsLst>
                <a:gs pos="0">
                  <a:srgbClr val="759336">
                    <a:alpha val="65882"/>
                  </a:srgbClr>
                </a:gs>
                <a:gs pos="80000">
                  <a:srgbClr val="99C247">
                    <a:alpha val="65882"/>
                  </a:srgbClr>
                </a:gs>
                <a:gs pos="100000">
                  <a:srgbClr val="9BC545">
                    <a:alpha val="65882"/>
                  </a:srgbClr>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2"/>
            <p:cNvSpPr txBox="1"/>
            <p:nvPr/>
          </p:nvSpPr>
          <p:spPr>
            <a:xfrm>
              <a:off x="4309237" y="1728316"/>
              <a:ext cx="1030201" cy="118413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3600"/>
                <a:buFont typeface="Calibri"/>
                <a:buNone/>
              </a:pPr>
              <a:r>
                <a:t/>
              </a:r>
              <a:endParaRPr sz="3600">
                <a:solidFill>
                  <a:schemeClr val="lt1"/>
                </a:solidFill>
                <a:latin typeface="Calibri"/>
                <a:ea typeface="Calibri"/>
                <a:cs typeface="Calibri"/>
                <a:sym typeface="Calibri"/>
              </a:endParaRPr>
            </a:p>
          </p:txBody>
        </p:sp>
        <p:sp>
          <p:nvSpPr>
            <p:cNvPr id="323" name="Google Shape;323;p22"/>
            <p:cNvSpPr/>
            <p:nvPr/>
          </p:nvSpPr>
          <p:spPr>
            <a:xfrm rot="5400000">
              <a:off x="3159090" y="3032244"/>
              <a:ext cx="1720298" cy="1496659"/>
            </a:xfrm>
            <a:prstGeom prst="hexagon">
              <a:avLst>
                <a:gd fmla="val 25000" name="adj"/>
                <a:gd fmla="val 115470" name="vf"/>
              </a:avLst>
            </a:prstGeom>
            <a:gradFill>
              <a:gsLst>
                <a:gs pos="0">
                  <a:srgbClr val="759336">
                    <a:alpha val="58039"/>
                  </a:srgbClr>
                </a:gs>
                <a:gs pos="80000">
                  <a:srgbClr val="99C247">
                    <a:alpha val="58039"/>
                  </a:srgbClr>
                </a:gs>
                <a:gs pos="100000">
                  <a:srgbClr val="9BC545">
                    <a:alpha val="58039"/>
                  </a:srgbClr>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2"/>
            <p:cNvSpPr txBox="1"/>
            <p:nvPr/>
          </p:nvSpPr>
          <p:spPr>
            <a:xfrm>
              <a:off x="3504129" y="3188500"/>
              <a:ext cx="1308900" cy="118410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Calibri"/>
                <a:buNone/>
              </a:pPr>
              <a:r>
                <a:rPr b="1" lang="de-DE" sz="1800">
                  <a:solidFill>
                    <a:schemeClr val="lt1"/>
                  </a:solidFill>
                  <a:latin typeface="Calibri"/>
                  <a:ea typeface="Calibri"/>
                  <a:cs typeface="Calibri"/>
                  <a:sym typeface="Calibri"/>
                </a:rPr>
                <a:t>Mutagène</a:t>
              </a:r>
              <a:endParaRPr b="1" sz="1800">
                <a:solidFill>
                  <a:schemeClr val="lt1"/>
                </a:solidFill>
                <a:latin typeface="Calibri"/>
                <a:ea typeface="Calibri"/>
                <a:cs typeface="Calibri"/>
                <a:sym typeface="Calibri"/>
              </a:endParaRPr>
            </a:p>
          </p:txBody>
        </p:sp>
        <p:sp>
          <p:nvSpPr>
            <p:cNvPr id="325" name="Google Shape;325;p22"/>
            <p:cNvSpPr/>
            <p:nvPr/>
          </p:nvSpPr>
          <p:spPr>
            <a:xfrm>
              <a:off x="4812985" y="3264484"/>
              <a:ext cx="1919853" cy="103217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2"/>
            <p:cNvSpPr/>
            <p:nvPr/>
          </p:nvSpPr>
          <p:spPr>
            <a:xfrm rot="5400000">
              <a:off x="1542697" y="3032244"/>
              <a:ext cx="1720298" cy="1496659"/>
            </a:xfrm>
            <a:prstGeom prst="hexagon">
              <a:avLst>
                <a:gd fmla="val 25000" name="adj"/>
                <a:gd fmla="val 115470" name="vf"/>
              </a:avLst>
            </a:prstGeom>
            <a:gradFill>
              <a:gsLst>
                <a:gs pos="0">
                  <a:srgbClr val="759336">
                    <a:alpha val="49803"/>
                  </a:srgbClr>
                </a:gs>
                <a:gs pos="80000">
                  <a:srgbClr val="99C247">
                    <a:alpha val="49803"/>
                  </a:srgbClr>
                </a:gs>
                <a:gs pos="100000">
                  <a:srgbClr val="9BC545">
                    <a:alpha val="49803"/>
                  </a:srgbClr>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2"/>
            <p:cNvSpPr txBox="1"/>
            <p:nvPr/>
          </p:nvSpPr>
          <p:spPr>
            <a:xfrm>
              <a:off x="1887745" y="3188505"/>
              <a:ext cx="1030201" cy="118413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3600"/>
                <a:buFont typeface="Calibri"/>
                <a:buNone/>
              </a:pPr>
              <a:r>
                <a:t/>
              </a:r>
              <a:endParaRPr sz="3600">
                <a:solidFill>
                  <a:schemeClr val="lt1"/>
                </a:solidFill>
                <a:latin typeface="Calibri"/>
                <a:ea typeface="Calibri"/>
                <a:cs typeface="Calibri"/>
                <a:sym typeface="Calibri"/>
              </a:endParaRPr>
            </a:p>
          </p:txBody>
        </p:sp>
      </p:grpSp>
      <p:sp>
        <p:nvSpPr>
          <p:cNvPr id="328" name="Google Shape;328;p22"/>
          <p:cNvSpPr txBox="1"/>
          <p:nvPr/>
        </p:nvSpPr>
        <p:spPr>
          <a:xfrm>
            <a:off x="5858540" y="1573619"/>
            <a:ext cx="5305500" cy="2247300"/>
          </a:xfrm>
          <a:prstGeom prst="rect">
            <a:avLst/>
          </a:prstGeom>
          <a:noFill/>
          <a:ln cap="flat" cmpd="sng" w="28575">
            <a:solidFill>
              <a:srgbClr val="76923C"/>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000"/>
              <a:buFont typeface="Arial"/>
              <a:buChar char="•"/>
            </a:pPr>
            <a:r>
              <a:rPr lang="de-DE" sz="2000">
                <a:solidFill>
                  <a:schemeClr val="dk1"/>
                </a:solidFill>
                <a:latin typeface="Calibri"/>
                <a:ea typeface="Calibri"/>
                <a:cs typeface="Calibri"/>
                <a:sym typeface="Calibri"/>
              </a:rPr>
              <a:t>Nous passons 80 % de notre temps à l'intérieur. En respirant des polluants</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Font typeface="Arial"/>
              <a:buChar char="•"/>
            </a:pPr>
            <a:r>
              <a:rPr lang="de-DE" sz="2000">
                <a:solidFill>
                  <a:schemeClr val="dk1"/>
                </a:solidFill>
                <a:latin typeface="Calibri"/>
                <a:ea typeface="Calibri"/>
                <a:cs typeface="Calibri"/>
                <a:sym typeface="Calibri"/>
              </a:rPr>
              <a:t>Groupes vulnérables : Femmes enceintes au cours du premier trimestre, organismes en croissance</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Font typeface="Arial"/>
              <a:buChar char="•"/>
            </a:pPr>
            <a:r>
              <a:rPr lang="de-DE" sz="2000">
                <a:solidFill>
                  <a:schemeClr val="dk1"/>
                </a:solidFill>
                <a:latin typeface="Calibri"/>
                <a:ea typeface="Calibri"/>
                <a:cs typeface="Calibri"/>
                <a:sym typeface="Calibri"/>
              </a:rPr>
              <a:t>Bébés/enfants en bas âge : mise en bouche d'objets</a:t>
            </a:r>
            <a:endParaRPr sz="2000">
              <a:solidFill>
                <a:schemeClr val="dk1"/>
              </a:solidFill>
              <a:latin typeface="Calibri"/>
              <a:ea typeface="Calibri"/>
              <a:cs typeface="Calibri"/>
              <a:sym typeface="Calibri"/>
            </a:endParaRPr>
          </a:p>
        </p:txBody>
      </p:sp>
      <p:sp>
        <p:nvSpPr>
          <p:cNvPr id="329" name="Google Shape;329;p22"/>
          <p:cNvSpPr txBox="1"/>
          <p:nvPr/>
        </p:nvSpPr>
        <p:spPr>
          <a:xfrm>
            <a:off x="609600" y="6083426"/>
            <a:ext cx="4944139"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Aleksandra Rutkowska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g25d45ab0e55_0_82"/>
          <p:cNvPicPr preferRelativeResize="0"/>
          <p:nvPr/>
        </p:nvPicPr>
        <p:blipFill>
          <a:blip r:embed="rId3">
            <a:alphaModFix/>
          </a:blip>
          <a:stretch>
            <a:fillRect/>
          </a:stretch>
        </p:blipFill>
        <p:spPr>
          <a:xfrm>
            <a:off x="152400" y="152400"/>
            <a:ext cx="9825004" cy="65532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8"/>
          <p:cNvSpPr txBox="1"/>
          <p:nvPr/>
        </p:nvSpPr>
        <p:spPr>
          <a:xfrm>
            <a:off x="695400" y="1124744"/>
            <a:ext cx="10369200" cy="501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5000">
                <a:solidFill>
                  <a:srgbClr val="595959"/>
                </a:solidFill>
                <a:latin typeface="Arial"/>
                <a:ea typeface="Arial"/>
                <a:cs typeface="Arial"/>
                <a:sym typeface="Arial"/>
              </a:rPr>
              <a:t> </a:t>
            </a:r>
            <a:endParaRPr/>
          </a:p>
          <a:p>
            <a:pPr indent="0" lvl="0" marL="0" marR="0" rtl="0" algn="ctr">
              <a:spcBef>
                <a:spcPts val="0"/>
              </a:spcBef>
              <a:spcAft>
                <a:spcPts val="0"/>
              </a:spcAft>
              <a:buNone/>
            </a:pPr>
            <a:r>
              <a:rPr b="1" lang="de-DE" sz="5400">
                <a:solidFill>
                  <a:srgbClr val="595959"/>
                </a:solidFill>
              </a:rPr>
              <a:t>Substances chimiques dangereuses dans les matières plastiques et les matériaux au contact des aliments</a:t>
            </a:r>
            <a:endParaRPr/>
          </a:p>
          <a:p>
            <a:pPr indent="0" lvl="0" marL="0" marR="0" rtl="0" algn="ctr">
              <a:spcBef>
                <a:spcPts val="0"/>
              </a:spcBef>
              <a:spcAft>
                <a:spcPts val="0"/>
              </a:spcAft>
              <a:buNone/>
            </a:pPr>
            <a:r>
              <a:t/>
            </a:r>
            <a:endParaRPr b="1" sz="5400">
              <a:solidFill>
                <a:srgbClr val="595959"/>
              </a:solidFill>
              <a:latin typeface="Arial"/>
              <a:ea typeface="Arial"/>
              <a:cs typeface="Arial"/>
              <a:sym typeface="Arial"/>
            </a:endParaRPr>
          </a:p>
        </p:txBody>
      </p:sp>
      <p:sp>
        <p:nvSpPr>
          <p:cNvPr id="342" name="Google Shape;342;p28"/>
          <p:cNvSpPr txBox="1"/>
          <p:nvPr/>
        </p:nvSpPr>
        <p:spPr>
          <a:xfrm>
            <a:off x="5447928" y="6581001"/>
            <a:ext cx="115212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 Becca Tapert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2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4000"/>
              <a:buFont typeface="Arial"/>
              <a:buNone/>
            </a:pPr>
            <a:r>
              <a:rPr lang="de-DE"/>
              <a:t>Classement</a:t>
            </a:r>
            <a:endParaRPr/>
          </a:p>
        </p:txBody>
      </p:sp>
      <p:pic>
        <p:nvPicPr>
          <p:cNvPr descr="Marke 4 mit einfarbiger Füllung" id="349" name="Google Shape;349;p29"/>
          <p:cNvPicPr preferRelativeResize="0"/>
          <p:nvPr/>
        </p:nvPicPr>
        <p:blipFill rotWithShape="1">
          <a:blip r:embed="rId3">
            <a:alphaModFix/>
          </a:blip>
          <a:srcRect b="0" l="0" r="0" t="0"/>
          <a:stretch/>
        </p:blipFill>
        <p:spPr>
          <a:xfrm>
            <a:off x="7329809" y="2789984"/>
            <a:ext cx="1012619" cy="1012619"/>
          </a:xfrm>
          <a:prstGeom prst="rect">
            <a:avLst/>
          </a:prstGeom>
          <a:noFill/>
          <a:ln>
            <a:noFill/>
          </a:ln>
        </p:spPr>
      </p:pic>
      <p:pic>
        <p:nvPicPr>
          <p:cNvPr descr="Marke 3 mit einfarbiger Füllung" id="350" name="Google Shape;350;p29"/>
          <p:cNvPicPr preferRelativeResize="0"/>
          <p:nvPr/>
        </p:nvPicPr>
        <p:blipFill rotWithShape="1">
          <a:blip r:embed="rId4">
            <a:alphaModFix/>
          </a:blip>
          <a:srcRect b="0" l="0" r="0" t="0"/>
          <a:stretch/>
        </p:blipFill>
        <p:spPr>
          <a:xfrm>
            <a:off x="6168964" y="2789984"/>
            <a:ext cx="1012619" cy="1012619"/>
          </a:xfrm>
          <a:prstGeom prst="rect">
            <a:avLst/>
          </a:prstGeom>
          <a:noFill/>
          <a:ln>
            <a:noFill/>
          </a:ln>
        </p:spPr>
      </p:pic>
      <p:pic>
        <p:nvPicPr>
          <p:cNvPr descr="Abzeichen mit einfarbiger Füllung" id="351" name="Google Shape;351;p29"/>
          <p:cNvPicPr preferRelativeResize="0"/>
          <p:nvPr/>
        </p:nvPicPr>
        <p:blipFill rotWithShape="1">
          <a:blip r:embed="rId5">
            <a:alphaModFix/>
          </a:blip>
          <a:srcRect b="0" l="0" r="0" t="0"/>
          <a:stretch/>
        </p:blipFill>
        <p:spPr>
          <a:xfrm>
            <a:off x="4893482" y="2789983"/>
            <a:ext cx="1012620" cy="1012620"/>
          </a:xfrm>
          <a:prstGeom prst="rect">
            <a:avLst/>
          </a:prstGeom>
          <a:noFill/>
          <a:ln>
            <a:noFill/>
          </a:ln>
        </p:spPr>
      </p:pic>
      <p:pic>
        <p:nvPicPr>
          <p:cNvPr descr="Marke 1 mit einfarbiger Füllung" id="352" name="Google Shape;352;p29"/>
          <p:cNvPicPr preferRelativeResize="0"/>
          <p:nvPr/>
        </p:nvPicPr>
        <p:blipFill rotWithShape="1">
          <a:blip r:embed="rId6">
            <a:alphaModFix/>
          </a:blip>
          <a:srcRect b="0" l="0" r="0" t="0"/>
          <a:stretch/>
        </p:blipFill>
        <p:spPr>
          <a:xfrm>
            <a:off x="3581706" y="2789983"/>
            <a:ext cx="1012620" cy="1012620"/>
          </a:xfrm>
          <a:prstGeom prst="rect">
            <a:avLst/>
          </a:prstGeom>
          <a:noFill/>
          <a:ln>
            <a:noFill/>
          </a:ln>
        </p:spPr>
      </p:pic>
      <p:sp>
        <p:nvSpPr>
          <p:cNvPr id="353" name="Google Shape;353;p29"/>
          <p:cNvSpPr txBox="1"/>
          <p:nvPr/>
        </p:nvSpPr>
        <p:spPr>
          <a:xfrm>
            <a:off x="2910084" y="4081232"/>
            <a:ext cx="6808200" cy="1323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000">
                <a:solidFill>
                  <a:schemeClr val="dk1"/>
                </a:solidFill>
                <a:latin typeface="Calibri"/>
                <a:ea typeface="Calibri"/>
                <a:cs typeface="Calibri"/>
                <a:sym typeface="Calibri"/>
              </a:rPr>
              <a:t>1 = mettre en œuvre/appliquer obligatoirement ; 2 = mettre en œuvre/appliquer ; 3 = peut être mis en œuvre/appliqué ; 4 = peut, mais ne doit pas nécessairement être mis en œuvre/appliqué</a:t>
            </a:r>
            <a:endParaRPr sz="2000">
              <a:solidFill>
                <a:schemeClr val="dk1"/>
              </a:solidFill>
              <a:latin typeface="Calibri"/>
              <a:ea typeface="Calibri"/>
              <a:cs typeface="Calibri"/>
              <a:sym typeface="Calibri"/>
            </a:endParaRPr>
          </a:p>
        </p:txBody>
      </p:sp>
      <p:sp>
        <p:nvSpPr>
          <p:cNvPr id="354" name="Google Shape;354;p29"/>
          <p:cNvSpPr txBox="1"/>
          <p:nvPr/>
        </p:nvSpPr>
        <p:spPr>
          <a:xfrm>
            <a:off x="259956" y="6398696"/>
            <a:ext cx="583604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Source: expert interview conducted by BEF Germany (n=2)</a:t>
            </a: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0"/>
          <p:cNvSpPr txBox="1"/>
          <p:nvPr>
            <p:ph idx="1" type="body"/>
          </p:nvPr>
        </p:nvSpPr>
        <p:spPr>
          <a:xfrm>
            <a:off x="609600" y="1982518"/>
            <a:ext cx="5158495" cy="3349196"/>
          </a:xfrm>
          <a:prstGeom prst="rect">
            <a:avLst/>
          </a:prstGeom>
          <a:solidFill>
            <a:srgbClr val="B7E1F5"/>
          </a:solidFill>
          <a:ln cap="flat" cmpd="sng" w="76200">
            <a:solidFill>
              <a:srgbClr val="FFFFFF"/>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spcBef>
                <a:spcPts val="0"/>
              </a:spcBef>
              <a:spcAft>
                <a:spcPts val="0"/>
              </a:spcAft>
              <a:buClr>
                <a:srgbClr val="595959"/>
              </a:buClr>
              <a:buSzPts val="3200"/>
              <a:buNone/>
            </a:pPr>
            <a:r>
              <a:rPr i="1" lang="de-DE" sz="3200">
                <a:latin typeface="Calibri"/>
                <a:ea typeface="Calibri"/>
                <a:cs typeface="Calibri"/>
                <a:sym typeface="Calibri"/>
              </a:rPr>
              <a:t>Matériaux qui entrent en contact avec nos nourriture et qui peuvent libérer des substances dangereuses dans les aliments. </a:t>
            </a:r>
            <a:endParaRPr/>
          </a:p>
        </p:txBody>
      </p:sp>
      <p:sp>
        <p:nvSpPr>
          <p:cNvPr id="361" name="Google Shape;361;p30"/>
          <p:cNvSpPr txBox="1"/>
          <p:nvPr/>
        </p:nvSpPr>
        <p:spPr>
          <a:xfrm>
            <a:off x="595344" y="370884"/>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Les matériaux au contact des aliments </a:t>
            </a:r>
            <a:endParaRPr b="1" sz="3000">
              <a:solidFill>
                <a:srgbClr val="595959"/>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95959"/>
              </a:buClr>
              <a:buSzPct val="133333"/>
              <a:buFont typeface="Arial"/>
              <a:buNone/>
            </a:pPr>
            <a:r>
              <a:rPr lang="de-DE"/>
              <a:t>Législation : </a:t>
            </a:r>
            <a:r>
              <a:rPr lang="de-DE" sz="3000"/>
              <a:t>l</a:t>
            </a:r>
            <a:r>
              <a:rPr lang="de-DE" sz="3000"/>
              <a:t>es matériaux au contact des aliments </a:t>
            </a:r>
            <a:endParaRPr sz="3000"/>
          </a:p>
          <a:p>
            <a:pPr indent="0" lvl="0" marL="0" rtl="0" algn="l">
              <a:spcBef>
                <a:spcPts val="0"/>
              </a:spcBef>
              <a:spcAft>
                <a:spcPts val="0"/>
              </a:spcAft>
              <a:buClr>
                <a:srgbClr val="595959"/>
              </a:buClr>
              <a:buSzPct val="100000"/>
              <a:buFont typeface="Arial"/>
              <a:buNone/>
            </a:pPr>
            <a:r>
              <a:rPr lang="de-DE"/>
              <a:t> </a:t>
            </a:r>
            <a:endParaRPr/>
          </a:p>
        </p:txBody>
      </p:sp>
      <p:sp>
        <p:nvSpPr>
          <p:cNvPr id="368" name="Google Shape;368;p31"/>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p>
            <a:pPr indent="-342900" lvl="0" marL="342900" rtl="0" algn="l">
              <a:lnSpc>
                <a:spcPct val="120000"/>
              </a:lnSpc>
              <a:spcBef>
                <a:spcPts val="0"/>
              </a:spcBef>
              <a:spcAft>
                <a:spcPts val="0"/>
              </a:spcAft>
              <a:buClr>
                <a:srgbClr val="595959"/>
              </a:buClr>
              <a:buSzPts val="2000"/>
              <a:buChar char="•"/>
            </a:pPr>
            <a:r>
              <a:rPr b="1" lang="de-DE" sz="2000"/>
              <a:t>Qui réglemente ?</a:t>
            </a:r>
            <a:endParaRPr/>
          </a:p>
          <a:p>
            <a:pPr indent="-285750" lvl="1" marL="742950" rtl="0" algn="l">
              <a:lnSpc>
                <a:spcPct val="120000"/>
              </a:lnSpc>
              <a:spcBef>
                <a:spcPts val="360"/>
              </a:spcBef>
              <a:spcAft>
                <a:spcPts val="0"/>
              </a:spcAft>
              <a:buClr>
                <a:srgbClr val="595959"/>
              </a:buClr>
              <a:buSzPts val="1800"/>
              <a:buChar char="–"/>
            </a:pPr>
            <a:r>
              <a:rPr lang="de-DE" sz="1800">
                <a:highlight>
                  <a:srgbClr val="FFFF00"/>
                </a:highlight>
              </a:rPr>
              <a:t>Règlement REACH (enregistrement, évaluation, autorisation et restriction des produits chimiques)</a:t>
            </a:r>
            <a:endParaRPr/>
          </a:p>
          <a:p>
            <a:pPr indent="-285750" lvl="1" marL="742950" rtl="0" algn="l">
              <a:lnSpc>
                <a:spcPct val="120000"/>
              </a:lnSpc>
              <a:spcBef>
                <a:spcPts val="360"/>
              </a:spcBef>
              <a:spcAft>
                <a:spcPts val="0"/>
              </a:spcAft>
              <a:buClr>
                <a:srgbClr val="595959"/>
              </a:buClr>
              <a:buSzPts val="1800"/>
              <a:buChar char="–"/>
            </a:pPr>
            <a:r>
              <a:rPr lang="de-DE" sz="1800">
                <a:highlight>
                  <a:srgbClr val="FFFF00"/>
                </a:highlight>
              </a:rPr>
              <a:t>Le règlement (CE) n°1935/2004  définit les exigences générales qui s'appliquent aux matériaux et objets destinés à entrer en contact directement ou indirectement avec les denrées, produits et boissons alimentaires mis sur le marché</a:t>
            </a:r>
            <a:endParaRPr/>
          </a:p>
          <a:p>
            <a:pPr indent="0" lvl="0" marL="0" rtl="0" algn="l">
              <a:lnSpc>
                <a:spcPct val="120000"/>
              </a:lnSpc>
              <a:spcBef>
                <a:spcPts val="360"/>
              </a:spcBef>
              <a:spcAft>
                <a:spcPts val="0"/>
              </a:spcAft>
              <a:buNone/>
            </a:pPr>
            <a:r>
              <a:t/>
            </a:r>
            <a:endParaRPr sz="1800"/>
          </a:p>
          <a:p>
            <a:pPr indent="-342900" lvl="0" marL="342900" rtl="0" algn="l">
              <a:lnSpc>
                <a:spcPct val="120000"/>
              </a:lnSpc>
              <a:spcBef>
                <a:spcPts val="400"/>
              </a:spcBef>
              <a:spcAft>
                <a:spcPts val="0"/>
              </a:spcAft>
              <a:buClr>
                <a:srgbClr val="595959"/>
              </a:buClr>
              <a:buSzPts val="2000"/>
              <a:buChar char="•"/>
            </a:pPr>
            <a:r>
              <a:rPr b="1" lang="de-DE" sz="2000"/>
              <a:t>Quelles sont les conditions à respecter ?</a:t>
            </a:r>
            <a:endParaRPr/>
          </a:p>
          <a:p>
            <a:pPr indent="-285750" lvl="1" marL="742950" rtl="0" algn="l">
              <a:lnSpc>
                <a:spcPct val="120000"/>
              </a:lnSpc>
              <a:spcBef>
                <a:spcPts val="360"/>
              </a:spcBef>
              <a:spcAft>
                <a:spcPts val="0"/>
              </a:spcAft>
              <a:buClr>
                <a:srgbClr val="595959"/>
              </a:buClr>
              <a:buSzPts val="1800"/>
              <a:buChar char="–"/>
            </a:pPr>
            <a:r>
              <a:rPr lang="de-DE" sz="1800"/>
              <a:t>Conformément aux principes énoncés dans le règlement (CE) n° 1935/2004 :</a:t>
            </a:r>
            <a:endParaRPr/>
          </a:p>
          <a:p>
            <a:pPr indent="-228600" lvl="2" marL="1143000" rtl="0" algn="l">
              <a:lnSpc>
                <a:spcPct val="120000"/>
              </a:lnSpc>
              <a:spcBef>
                <a:spcPts val="320"/>
              </a:spcBef>
              <a:spcAft>
                <a:spcPts val="0"/>
              </a:spcAft>
              <a:buClr>
                <a:srgbClr val="595959"/>
              </a:buClr>
              <a:buSzPts val="1600"/>
              <a:buChar char="•"/>
            </a:pPr>
            <a:r>
              <a:rPr lang="de-DE" sz="1600"/>
              <a:t>... </a:t>
            </a:r>
            <a:r>
              <a:rPr lang="de-DE" sz="1600"/>
              <a:t>il peut être exclu que les matériaux libèrent des constituants dans les denrées alimentaires en quantités susceptibles de mettre en danger la santé humaine. </a:t>
            </a:r>
            <a:endParaRPr/>
          </a:p>
          <a:p>
            <a:pPr indent="-228600" lvl="2" marL="1143000" rtl="0" algn="l">
              <a:lnSpc>
                <a:spcPct val="120000"/>
              </a:lnSpc>
              <a:spcBef>
                <a:spcPts val="320"/>
              </a:spcBef>
              <a:spcAft>
                <a:spcPts val="0"/>
              </a:spcAft>
              <a:buClr>
                <a:srgbClr val="595959"/>
              </a:buClr>
              <a:buSzPts val="1600"/>
              <a:buChar char="•"/>
            </a:pPr>
            <a:r>
              <a:rPr lang="de-DE" sz="1600"/>
              <a:t>Une documentation est nécessaire pour démontrer la conformité et la traçabilité.</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95959"/>
              </a:buClr>
              <a:buSzPct val="133333"/>
              <a:buFont typeface="Arial"/>
              <a:buNone/>
            </a:pPr>
            <a:r>
              <a:rPr lang="de-DE"/>
              <a:t>Législation : </a:t>
            </a:r>
            <a:r>
              <a:rPr lang="de-DE" sz="3000"/>
              <a:t>les matériaux au contact des aliments </a:t>
            </a:r>
            <a:endParaRPr sz="3000"/>
          </a:p>
          <a:p>
            <a:pPr indent="0" lvl="0" marL="0" rtl="0" algn="l">
              <a:spcBef>
                <a:spcPts val="0"/>
              </a:spcBef>
              <a:spcAft>
                <a:spcPts val="0"/>
              </a:spcAft>
              <a:buClr>
                <a:srgbClr val="595959"/>
              </a:buClr>
              <a:buSzPct val="100000"/>
              <a:buFont typeface="Arial"/>
              <a:buNone/>
            </a:pPr>
            <a:r>
              <a:t/>
            </a:r>
            <a:endParaRPr/>
          </a:p>
        </p:txBody>
      </p:sp>
      <p:sp>
        <p:nvSpPr>
          <p:cNvPr id="375" name="Google Shape;375;p32"/>
          <p:cNvSpPr txBox="1"/>
          <p:nvPr>
            <p:ph idx="1" type="body"/>
          </p:nvPr>
        </p:nvSpPr>
        <p:spPr>
          <a:xfrm>
            <a:off x="609600" y="1537129"/>
            <a:ext cx="10972800" cy="4622842"/>
          </a:xfrm>
          <a:prstGeom prst="rect">
            <a:avLst/>
          </a:prstGeom>
          <a:noFill/>
          <a:ln>
            <a:noFill/>
          </a:ln>
        </p:spPr>
        <p:txBody>
          <a:bodyPr anchorCtr="0" anchor="t" bIns="45700" lIns="91425" spcFirstLastPara="1" rIns="91425" wrap="square" tIns="45700">
            <a:normAutofit fontScale="85000" lnSpcReduction="20000"/>
          </a:bodyPr>
          <a:lstStyle/>
          <a:p>
            <a:pPr indent="-320040" lvl="0" marL="342900" rtl="0" algn="l">
              <a:spcBef>
                <a:spcPts val="0"/>
              </a:spcBef>
              <a:spcAft>
                <a:spcPts val="0"/>
              </a:spcAft>
              <a:buClr>
                <a:srgbClr val="595959"/>
              </a:buClr>
              <a:buSzPct val="100000"/>
              <a:buChar char="•"/>
            </a:pPr>
            <a:r>
              <a:rPr b="1" lang="de-DE"/>
              <a:t>Comment la conformité est-elle démontrée ?</a:t>
            </a:r>
            <a:endParaRPr/>
          </a:p>
          <a:p>
            <a:pPr indent="-266700" lvl="1" marL="742950" rtl="0" algn="l">
              <a:spcBef>
                <a:spcPts val="400"/>
              </a:spcBef>
              <a:spcAft>
                <a:spcPts val="0"/>
              </a:spcAft>
              <a:buSzPct val="100000"/>
              <a:buChar char="–"/>
            </a:pPr>
            <a:r>
              <a:rPr lang="de-DE"/>
              <a:t>Tout fabricant a besoin d'une déclaration de conformité = le produit est conforme aux réglementations applicables</a:t>
            </a:r>
            <a:endParaRPr/>
          </a:p>
          <a:p>
            <a:pPr indent="0" lvl="0" marL="0" rtl="0" algn="l">
              <a:spcBef>
                <a:spcPts val="400"/>
              </a:spcBef>
              <a:spcAft>
                <a:spcPts val="0"/>
              </a:spcAft>
              <a:buNone/>
            </a:pPr>
            <a:r>
              <a:t/>
            </a:r>
            <a:endParaRPr/>
          </a:p>
          <a:p>
            <a:pPr indent="0" lvl="1" marL="457200" rtl="0" algn="l">
              <a:spcBef>
                <a:spcPts val="400"/>
              </a:spcBef>
              <a:spcAft>
                <a:spcPts val="0"/>
              </a:spcAft>
              <a:buClr>
                <a:srgbClr val="595959"/>
              </a:buClr>
              <a:buSzPct val="100000"/>
              <a:buNone/>
            </a:pPr>
            <a:r>
              <a:t/>
            </a:r>
            <a:endParaRPr/>
          </a:p>
          <a:p>
            <a:pPr indent="-320040" lvl="0" marL="342900" rtl="0" algn="l">
              <a:spcBef>
                <a:spcPts val="480"/>
              </a:spcBef>
              <a:spcAft>
                <a:spcPts val="0"/>
              </a:spcAft>
              <a:buClr>
                <a:srgbClr val="595959"/>
              </a:buClr>
              <a:buSzPct val="100000"/>
              <a:buChar char="•"/>
            </a:pPr>
            <a:r>
              <a:rPr b="1" lang="de-DE"/>
              <a:t>Comment est-il contrôlé ?</a:t>
            </a:r>
            <a:endParaRPr/>
          </a:p>
          <a:p>
            <a:pPr indent="-266700" lvl="1" marL="742950" rtl="0" algn="l">
              <a:spcBef>
                <a:spcPts val="400"/>
              </a:spcBef>
              <a:spcAft>
                <a:spcPts val="0"/>
              </a:spcAft>
              <a:buClr>
                <a:srgbClr val="595959"/>
              </a:buClr>
              <a:buSzPct val="100000"/>
              <a:buChar char="–"/>
            </a:pPr>
            <a:r>
              <a:rPr lang="de-DE"/>
              <a:t>États fédéraux : l'autorité compétente effectue des contrôles aléatoires "axés sur les risques" </a:t>
            </a:r>
            <a:endParaRPr/>
          </a:p>
          <a:p>
            <a:pPr indent="-266700" lvl="1" marL="742950" rtl="0" algn="l">
              <a:spcBef>
                <a:spcPts val="400"/>
              </a:spcBef>
              <a:spcAft>
                <a:spcPts val="0"/>
              </a:spcAft>
              <a:buSzPct val="100000"/>
              <a:buChar char="–"/>
            </a:pPr>
            <a:r>
              <a:rPr lang="de-DE"/>
              <a:t>Systèmes de surveillance nationaux </a:t>
            </a:r>
            <a:endParaRPr/>
          </a:p>
          <a:p>
            <a:pPr indent="-211455" lvl="2" marL="1143000" rtl="0" algn="l">
              <a:spcBef>
                <a:spcPts val="360"/>
              </a:spcBef>
              <a:spcAft>
                <a:spcPts val="0"/>
              </a:spcAft>
              <a:buClr>
                <a:srgbClr val="595959"/>
              </a:buClr>
              <a:buSzPct val="100000"/>
              <a:buChar char="•"/>
            </a:pPr>
            <a:r>
              <a:rPr lang="de-DE"/>
              <a:t>Le contrôle est un programme de surveillance et d'observation systématique mené conjointement par le gouvernement fédéral et les Länder depuis 1995. Les denrées alimentaires et, depuis 2010, les cosmétiques et les produits de consommation sont testés pour détecter la présence de substances indésirables ou de micro-organismes sur une base représentative pour l'Allemagne</a:t>
            </a:r>
            <a:endParaRPr/>
          </a:p>
          <a:p>
            <a:pPr indent="-114300" lvl="2" marL="1143000" rtl="0" algn="l">
              <a:spcBef>
                <a:spcPts val="360"/>
              </a:spcBef>
              <a:spcAft>
                <a:spcPts val="0"/>
              </a:spcAft>
              <a:buClr>
                <a:srgbClr val="595959"/>
              </a:buClr>
              <a:buSzPct val="100000"/>
              <a:buNone/>
            </a:pPr>
            <a:r>
              <a:t/>
            </a:r>
            <a:endParaRPr/>
          </a:p>
          <a:p>
            <a:pPr indent="-320040" lvl="0" marL="342900" rtl="0" algn="l">
              <a:spcBef>
                <a:spcPts val="480"/>
              </a:spcBef>
              <a:spcAft>
                <a:spcPts val="0"/>
              </a:spcAft>
              <a:buSzPct val="100000"/>
              <a:buChar char="•"/>
            </a:pPr>
            <a:r>
              <a:rPr lang="de-DE">
                <a:highlight>
                  <a:srgbClr val="FFFF00"/>
                </a:highlight>
              </a:rPr>
              <a:t>Tous les fabricants/fournisseurs ne sont pas conformes</a:t>
            </a:r>
            <a:endParaRPr>
              <a:highlight>
                <a:srgbClr val="FFFF00"/>
              </a:highlight>
            </a:endParaRPr>
          </a:p>
          <a:p>
            <a:pPr indent="-320040" lvl="0" marL="342900" rtl="0" algn="l">
              <a:spcBef>
                <a:spcPts val="480"/>
              </a:spcBef>
              <a:spcAft>
                <a:spcPts val="0"/>
              </a:spcAft>
              <a:buSzPct val="100000"/>
              <a:buChar char="•"/>
            </a:pPr>
            <a:r>
              <a:rPr lang="de-DE">
                <a:highlight>
                  <a:srgbClr val="FFFF00"/>
                </a:highlight>
              </a:rPr>
              <a:t>Des polluants inférieurs aux valeurs limites se retrouvent dans nos aliments</a:t>
            </a:r>
            <a:endParaRPr>
              <a:highlight>
                <a:srgbClr val="FFFF00"/>
              </a:highlight>
            </a:endParaRPr>
          </a:p>
          <a:p>
            <a:pPr indent="-158750" lvl="1" marL="742950" rtl="0" algn="l">
              <a:spcBef>
                <a:spcPts val="400"/>
              </a:spcBef>
              <a:spcAft>
                <a:spcPts val="0"/>
              </a:spcAft>
              <a:buClr>
                <a:srgbClr val="595959"/>
              </a:buClr>
              <a:buSzPct val="100000"/>
              <a:buNone/>
            </a:pPr>
            <a:r>
              <a:t/>
            </a:r>
            <a:endParaRPr/>
          </a:p>
          <a:p>
            <a:pPr indent="-190500" lvl="0" marL="342900" rtl="0" algn="l">
              <a:spcBef>
                <a:spcPts val="480"/>
              </a:spcBef>
              <a:spcAft>
                <a:spcPts val="0"/>
              </a:spcAft>
              <a:buClr>
                <a:srgbClr val="595959"/>
              </a:buClr>
              <a:buSzPct val="100000"/>
              <a:buNone/>
            </a:pPr>
            <a:r>
              <a:t/>
            </a:r>
            <a:endParaRPr/>
          </a:p>
        </p:txBody>
      </p:sp>
      <p:sp>
        <p:nvSpPr>
          <p:cNvPr id="376" name="Google Shape;376;p32"/>
          <p:cNvSpPr txBox="1"/>
          <p:nvPr/>
        </p:nvSpPr>
        <p:spPr>
          <a:xfrm>
            <a:off x="0" y="5817797"/>
            <a:ext cx="947964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Source: </a:t>
            </a:r>
            <a:r>
              <a:rPr lang="de-DE" sz="1800" u="sng">
                <a:solidFill>
                  <a:schemeClr val="dk1"/>
                </a:solidFill>
                <a:latin typeface="Calibri"/>
                <a:ea typeface="Calibri"/>
                <a:cs typeface="Calibri"/>
                <a:sym typeface="Calibri"/>
                <a:hlinkClick r:id="rId3">
                  <a:extLst>
                    <a:ext uri="{A12FA001-AC4F-418D-AE19-62706E023703}">
                      <ahyp:hlinkClr val="tx"/>
                    </a:ext>
                  </a:extLst>
                </a:hlinkClick>
              </a:rPr>
              <a:t>https://www.bvl.bund.de/DE/Arbeitsbereiche/03_Verbraucherprodukte/03_AntragstellerUnternehmen/01_LMKontaktmaterialien/01_Ueberblick/bgs_ueberblick_LMKontaktmaterialien_node.html</a:t>
            </a:r>
            <a:r>
              <a:rPr lang="de-DE"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3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4000"/>
              <a:buFont typeface="Arial"/>
              <a:buNone/>
            </a:pPr>
            <a:r>
              <a:rPr lang="de-DE"/>
              <a:t>Mauvais usages</a:t>
            </a:r>
            <a:endParaRPr/>
          </a:p>
        </p:txBody>
      </p:sp>
      <p:sp>
        <p:nvSpPr>
          <p:cNvPr id="382" name="Google Shape;382;p33"/>
          <p:cNvSpPr txBox="1"/>
          <p:nvPr>
            <p:ph idx="1" type="body"/>
          </p:nvPr>
        </p:nvSpPr>
        <p:spPr>
          <a:xfrm>
            <a:off x="609600" y="1470454"/>
            <a:ext cx="10972800" cy="462284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595959"/>
              </a:buClr>
              <a:buSzPts val="2400"/>
              <a:buNone/>
            </a:pPr>
            <a:r>
              <a:rPr b="1" lang="de-DE"/>
              <a:t>Exemples</a:t>
            </a:r>
            <a:r>
              <a:rPr b="1" lang="de-DE"/>
              <a:t>:</a:t>
            </a:r>
            <a:endParaRPr/>
          </a:p>
          <a:p>
            <a:pPr indent="-342900" lvl="0" marL="342900" rtl="0" algn="l">
              <a:spcBef>
                <a:spcPts val="480"/>
              </a:spcBef>
              <a:spcAft>
                <a:spcPts val="0"/>
              </a:spcAft>
              <a:buSzPts val="2400"/>
              <a:buChar char="•"/>
            </a:pPr>
            <a:r>
              <a:rPr lang="de-DE"/>
              <a:t>Ne pas utiliser de sacs en plastique pour la congélation</a:t>
            </a:r>
            <a:endParaRPr/>
          </a:p>
          <a:p>
            <a:pPr indent="-342900" lvl="0" marL="342900" rtl="0" algn="l">
              <a:spcBef>
                <a:spcPts val="480"/>
              </a:spcBef>
              <a:spcAft>
                <a:spcPts val="0"/>
              </a:spcAft>
              <a:buSzPts val="2400"/>
              <a:buChar char="•"/>
            </a:pPr>
            <a:r>
              <a:rPr lang="de-DE"/>
              <a:t>Transformer le jetable en réutilisable</a:t>
            </a:r>
            <a:endParaRPr/>
          </a:p>
          <a:p>
            <a:pPr indent="-190500" lvl="0" marL="342900" rtl="0" algn="l">
              <a:spcBef>
                <a:spcPts val="480"/>
              </a:spcBef>
              <a:spcAft>
                <a:spcPts val="0"/>
              </a:spcAft>
              <a:buClr>
                <a:srgbClr val="595959"/>
              </a:buClr>
              <a:buSzPts val="2400"/>
              <a:buNone/>
            </a:pPr>
            <a:r>
              <a:t/>
            </a:r>
            <a:endParaRPr/>
          </a:p>
          <a:p>
            <a:pPr indent="0" lvl="0" marL="0" rtl="0" algn="l">
              <a:spcBef>
                <a:spcPts val="480"/>
              </a:spcBef>
              <a:spcAft>
                <a:spcPts val="0"/>
              </a:spcAft>
              <a:buClr>
                <a:srgbClr val="595959"/>
              </a:buClr>
              <a:buSzPts val="2400"/>
              <a:buNone/>
            </a:pPr>
            <a:r>
              <a:rPr b="1" lang="de-DE"/>
              <a:t>Recommandation urgente :</a:t>
            </a:r>
            <a:endParaRPr/>
          </a:p>
          <a:p>
            <a:pPr indent="-342900" lvl="0" marL="342900" rtl="0" algn="l">
              <a:spcBef>
                <a:spcPts val="480"/>
              </a:spcBef>
              <a:spcAft>
                <a:spcPts val="0"/>
              </a:spcAft>
              <a:buSzPts val="2400"/>
              <a:buChar char="•"/>
            </a:pPr>
            <a:r>
              <a:rPr lang="de-DE"/>
              <a:t>N'utilisez que des ustensiles portant le symbole de la fourchette en verre. </a:t>
            </a:r>
            <a:endParaRPr/>
          </a:p>
          <a:p>
            <a:pPr indent="-342900" lvl="0" marL="342900" rtl="0" algn="l">
              <a:spcBef>
                <a:spcPts val="480"/>
              </a:spcBef>
              <a:spcAft>
                <a:spcPts val="0"/>
              </a:spcAft>
              <a:buSzPts val="2400"/>
              <a:buChar char="•"/>
            </a:pPr>
            <a:r>
              <a:rPr lang="de-DE"/>
              <a:t>En partie seulement sur l'emballage</a:t>
            </a:r>
            <a:endParaRPr/>
          </a:p>
          <a:p>
            <a:pPr indent="-342900" lvl="0" marL="342900" rtl="0" algn="l">
              <a:spcBef>
                <a:spcPts val="480"/>
              </a:spcBef>
              <a:spcAft>
                <a:spcPts val="0"/>
              </a:spcAft>
              <a:buSzPts val="2400"/>
              <a:buChar char="•"/>
            </a:pPr>
            <a:r>
              <a:rPr lang="de-DE"/>
              <a:t>Jetez un coup d'œil à votre maison !</a:t>
            </a:r>
            <a:endParaRPr/>
          </a:p>
          <a:p>
            <a:pPr indent="0" lvl="0" marL="0" rtl="0" algn="l">
              <a:spcBef>
                <a:spcPts val="480"/>
              </a:spcBef>
              <a:spcAft>
                <a:spcPts val="0"/>
              </a:spcAft>
              <a:buNone/>
            </a:pPr>
            <a:r>
              <a:rPr lang="de-DE"/>
              <a:t> </a:t>
            </a:r>
            <a:endParaRPr sz="2400"/>
          </a:p>
          <a:p>
            <a:pPr indent="-190500" lvl="0" marL="342900" rtl="0" algn="l">
              <a:spcBef>
                <a:spcPts val="480"/>
              </a:spcBef>
              <a:spcAft>
                <a:spcPts val="0"/>
              </a:spcAft>
              <a:buClr>
                <a:srgbClr val="595959"/>
              </a:buClr>
              <a:buSzPts val="2400"/>
              <a:buNone/>
            </a:pPr>
            <a:r>
              <a:t/>
            </a:r>
            <a:endParaRPr/>
          </a:p>
        </p:txBody>
      </p:sp>
      <p:pic>
        <p:nvPicPr>
          <p:cNvPr descr="Clipart - Glass and fork - non toxic material symbol" id="383" name="Google Shape;383;p33"/>
          <p:cNvPicPr preferRelativeResize="0"/>
          <p:nvPr/>
        </p:nvPicPr>
        <p:blipFill rotWithShape="1">
          <a:blip r:embed="rId3">
            <a:alphaModFix/>
          </a:blip>
          <a:srcRect b="0" l="0" r="0" t="0"/>
          <a:stretch/>
        </p:blipFill>
        <p:spPr>
          <a:xfrm>
            <a:off x="8951773" y="4187373"/>
            <a:ext cx="1234650" cy="1401350"/>
          </a:xfrm>
          <a:prstGeom prst="rect">
            <a:avLst/>
          </a:prstGeom>
          <a:noFill/>
          <a:ln>
            <a:noFill/>
          </a:ln>
        </p:spPr>
      </p:pic>
      <p:pic>
        <p:nvPicPr>
          <p:cNvPr descr="Marke 1 mit einfarbiger Füllung" id="384" name="Google Shape;384;p33"/>
          <p:cNvPicPr preferRelativeResize="0"/>
          <p:nvPr/>
        </p:nvPicPr>
        <p:blipFill rotWithShape="1">
          <a:blip r:embed="rId4">
            <a:alphaModFix/>
          </a:blip>
          <a:srcRect b="0" l="0" r="0" t="0"/>
          <a:stretch/>
        </p:blipFill>
        <p:spPr>
          <a:xfrm>
            <a:off x="5502047" y="465740"/>
            <a:ext cx="760796" cy="76079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pic>
        <p:nvPicPr>
          <p:cNvPr descr="Ein Bild, das Essen, Tisch, Tasse, Schüssel enthält.&#10;&#10;Automatisch generierte Beschreibung" id="390" name="Google Shape;390;p34"/>
          <p:cNvPicPr preferRelativeResize="0"/>
          <p:nvPr/>
        </p:nvPicPr>
        <p:blipFill rotWithShape="1">
          <a:blip r:embed="rId3">
            <a:alphaModFix/>
          </a:blip>
          <a:srcRect b="0" l="0" r="0" t="0"/>
          <a:stretch/>
        </p:blipFill>
        <p:spPr>
          <a:xfrm>
            <a:off x="4863048" y="1865908"/>
            <a:ext cx="1963281" cy="1343018"/>
          </a:xfrm>
          <a:prstGeom prst="rect">
            <a:avLst/>
          </a:prstGeom>
          <a:noFill/>
          <a:ln>
            <a:noFill/>
          </a:ln>
        </p:spPr>
      </p:pic>
      <p:pic>
        <p:nvPicPr>
          <p:cNvPr descr="Ein Bild, das Tisch enthält.&#10;&#10;Automatisch generierte Beschreibung" id="391" name="Google Shape;391;p34"/>
          <p:cNvPicPr preferRelativeResize="0"/>
          <p:nvPr/>
        </p:nvPicPr>
        <p:blipFill rotWithShape="1">
          <a:blip r:embed="rId4">
            <a:alphaModFix/>
          </a:blip>
          <a:srcRect b="0" l="0" r="0" t="0"/>
          <a:stretch/>
        </p:blipFill>
        <p:spPr>
          <a:xfrm>
            <a:off x="2711168" y="1865907"/>
            <a:ext cx="2049633" cy="1343018"/>
          </a:xfrm>
          <a:prstGeom prst="rect">
            <a:avLst/>
          </a:prstGeom>
          <a:noFill/>
          <a:ln>
            <a:noFill/>
          </a:ln>
        </p:spPr>
      </p:pic>
      <p:pic>
        <p:nvPicPr>
          <p:cNvPr descr="Ein Bild, das Essen, Pizza, Tisch, sitzend enthält.&#10;&#10;Automatisch generierte Beschreibung" id="392" name="Google Shape;392;p34"/>
          <p:cNvPicPr preferRelativeResize="0"/>
          <p:nvPr/>
        </p:nvPicPr>
        <p:blipFill rotWithShape="1">
          <a:blip r:embed="rId5">
            <a:alphaModFix/>
          </a:blip>
          <a:srcRect b="0" l="1664" r="7418" t="57106"/>
          <a:stretch/>
        </p:blipFill>
        <p:spPr>
          <a:xfrm>
            <a:off x="6976364" y="3358055"/>
            <a:ext cx="2102586" cy="1324676"/>
          </a:xfrm>
          <a:prstGeom prst="rect">
            <a:avLst/>
          </a:prstGeom>
          <a:noFill/>
          <a:ln>
            <a:noFill/>
          </a:ln>
        </p:spPr>
      </p:pic>
      <p:pic>
        <p:nvPicPr>
          <p:cNvPr descr="Ein Bild, das drinnen, sitzend, Fenster, Tisch enthält.&#10;&#10;Automatisch generierte Beschreibung" id="393" name="Google Shape;393;p34"/>
          <p:cNvPicPr preferRelativeResize="0"/>
          <p:nvPr/>
        </p:nvPicPr>
        <p:blipFill rotWithShape="1">
          <a:blip r:embed="rId6">
            <a:alphaModFix/>
          </a:blip>
          <a:srcRect b="0" l="0" r="0" t="0"/>
          <a:stretch/>
        </p:blipFill>
        <p:spPr>
          <a:xfrm>
            <a:off x="2711168" y="3371052"/>
            <a:ext cx="4122092" cy="2698305"/>
          </a:xfrm>
          <a:prstGeom prst="rect">
            <a:avLst/>
          </a:prstGeom>
          <a:noFill/>
          <a:ln>
            <a:noFill/>
          </a:ln>
        </p:spPr>
      </p:pic>
      <p:pic>
        <p:nvPicPr>
          <p:cNvPr descr="Ein Bild, das Person, Tisch, haltend, Essen enthält.&#10;&#10;Automatisch generierte Beschreibung" id="394" name="Google Shape;394;p34"/>
          <p:cNvPicPr preferRelativeResize="0"/>
          <p:nvPr/>
        </p:nvPicPr>
        <p:blipFill rotWithShape="1">
          <a:blip r:embed="rId7">
            <a:alphaModFix/>
          </a:blip>
          <a:srcRect b="0" l="0" r="12796" t="21769"/>
          <a:stretch/>
        </p:blipFill>
        <p:spPr>
          <a:xfrm>
            <a:off x="6976364" y="4808483"/>
            <a:ext cx="2112456" cy="1251215"/>
          </a:xfrm>
          <a:prstGeom prst="rect">
            <a:avLst/>
          </a:prstGeom>
          <a:noFill/>
          <a:ln>
            <a:noFill/>
          </a:ln>
        </p:spPr>
      </p:pic>
      <p:sp>
        <p:nvSpPr>
          <p:cNvPr id="395" name="Google Shape;395;p34"/>
          <p:cNvSpPr txBox="1"/>
          <p:nvPr/>
        </p:nvSpPr>
        <p:spPr>
          <a:xfrm>
            <a:off x="1571860" y="1804698"/>
            <a:ext cx="1070327"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de-DE" sz="2400">
                <a:solidFill>
                  <a:schemeClr val="dk1"/>
                </a:solidFill>
                <a:latin typeface="Calibri"/>
                <a:ea typeface="Calibri"/>
                <a:cs typeface="Calibri"/>
                <a:sym typeface="Calibri"/>
              </a:rPr>
              <a:t>PFC</a:t>
            </a:r>
            <a:endParaRPr/>
          </a:p>
        </p:txBody>
      </p:sp>
      <p:sp>
        <p:nvSpPr>
          <p:cNvPr id="396" name="Google Shape;396;p34"/>
          <p:cNvSpPr txBox="1"/>
          <p:nvPr/>
        </p:nvSpPr>
        <p:spPr>
          <a:xfrm>
            <a:off x="9191246" y="4714649"/>
            <a:ext cx="201622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latin typeface="Calibri"/>
                <a:ea typeface="Calibri"/>
                <a:cs typeface="Calibri"/>
                <a:sym typeface="Calibri"/>
              </a:rPr>
              <a:t>Aluminium</a:t>
            </a:r>
            <a:endParaRPr/>
          </a:p>
        </p:txBody>
      </p:sp>
      <p:sp>
        <p:nvSpPr>
          <p:cNvPr id="397" name="Google Shape;397;p34"/>
          <p:cNvSpPr txBox="1"/>
          <p:nvPr/>
        </p:nvSpPr>
        <p:spPr>
          <a:xfrm>
            <a:off x="4956991" y="1361688"/>
            <a:ext cx="177539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highlight>
                  <a:srgbClr val="B7E1F5"/>
                </a:highlight>
                <a:latin typeface="Calibri"/>
                <a:ea typeface="Calibri"/>
                <a:cs typeface="Calibri"/>
                <a:sym typeface="Calibri"/>
              </a:rPr>
              <a:t>Bisphénol A</a:t>
            </a:r>
            <a:endParaRPr/>
          </a:p>
        </p:txBody>
      </p:sp>
      <p:sp>
        <p:nvSpPr>
          <p:cNvPr id="398" name="Google Shape;398;p34"/>
          <p:cNvSpPr txBox="1"/>
          <p:nvPr/>
        </p:nvSpPr>
        <p:spPr>
          <a:xfrm>
            <a:off x="9151213" y="3343211"/>
            <a:ext cx="20163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latin typeface="Calibri"/>
                <a:ea typeface="Calibri"/>
                <a:cs typeface="Calibri"/>
                <a:sym typeface="Calibri"/>
              </a:rPr>
              <a:t>Huile minérale</a:t>
            </a:r>
            <a:endParaRPr/>
          </a:p>
        </p:txBody>
      </p:sp>
      <p:sp>
        <p:nvSpPr>
          <p:cNvPr id="399" name="Google Shape;399;p34"/>
          <p:cNvSpPr txBox="1"/>
          <p:nvPr/>
        </p:nvSpPr>
        <p:spPr>
          <a:xfrm>
            <a:off x="617784" y="3351275"/>
            <a:ext cx="2016224" cy="83099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de-DE" sz="2400">
                <a:solidFill>
                  <a:schemeClr val="dk1"/>
                </a:solidFill>
                <a:highlight>
                  <a:srgbClr val="B7E1F5"/>
                </a:highlight>
                <a:latin typeface="Calibri"/>
                <a:ea typeface="Calibri"/>
                <a:cs typeface="Calibri"/>
                <a:sym typeface="Calibri"/>
              </a:rPr>
              <a:t>Plastifiants Adhésifs</a:t>
            </a:r>
            <a:endParaRPr/>
          </a:p>
        </p:txBody>
      </p:sp>
      <p:sp>
        <p:nvSpPr>
          <p:cNvPr id="400" name="Google Shape;400;p34"/>
          <p:cNvSpPr txBox="1"/>
          <p:nvPr/>
        </p:nvSpPr>
        <p:spPr>
          <a:xfrm>
            <a:off x="9232642" y="1766749"/>
            <a:ext cx="2016224"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dk1"/>
                </a:solidFill>
                <a:latin typeface="Calibri"/>
                <a:ea typeface="Calibri"/>
                <a:cs typeface="Calibri"/>
                <a:sym typeface="Calibri"/>
              </a:rPr>
              <a:t>mélamine-formaldéhyde</a:t>
            </a:r>
            <a:endParaRPr b="1" sz="2400">
              <a:solidFill>
                <a:schemeClr val="dk1"/>
              </a:solidFill>
              <a:latin typeface="Calibri"/>
              <a:ea typeface="Calibri"/>
              <a:cs typeface="Calibri"/>
              <a:sym typeface="Calibri"/>
            </a:endParaRPr>
          </a:p>
        </p:txBody>
      </p:sp>
      <p:sp>
        <p:nvSpPr>
          <p:cNvPr id="401" name="Google Shape;401;p34"/>
          <p:cNvSpPr txBox="1"/>
          <p:nvPr/>
        </p:nvSpPr>
        <p:spPr>
          <a:xfrm>
            <a:off x="609600" y="439446"/>
            <a:ext cx="108870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Substances dangereuses dans les matériaux en contact avec les aliments</a:t>
            </a:r>
            <a:endParaRPr b="1" sz="3000">
              <a:solidFill>
                <a:srgbClr val="595959"/>
              </a:solidFill>
              <a:latin typeface="Arial"/>
              <a:ea typeface="Arial"/>
              <a:cs typeface="Arial"/>
              <a:sym typeface="Arial"/>
            </a:endParaRPr>
          </a:p>
        </p:txBody>
      </p:sp>
      <p:sp>
        <p:nvSpPr>
          <p:cNvPr id="402" name="Google Shape;402;p34"/>
          <p:cNvSpPr txBox="1"/>
          <p:nvPr/>
        </p:nvSpPr>
        <p:spPr>
          <a:xfrm>
            <a:off x="3657148" y="2951197"/>
            <a:ext cx="1152128"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chemeClr val="dk1"/>
                </a:solidFill>
                <a:latin typeface="Calibri"/>
                <a:ea typeface="Calibri"/>
                <a:cs typeface="Calibri"/>
                <a:sym typeface="Calibri"/>
              </a:rPr>
              <a:t>© Icons8 Team</a:t>
            </a:r>
            <a:endParaRPr/>
          </a:p>
        </p:txBody>
      </p:sp>
      <p:sp>
        <p:nvSpPr>
          <p:cNvPr id="403" name="Google Shape;403;p34"/>
          <p:cNvSpPr txBox="1"/>
          <p:nvPr/>
        </p:nvSpPr>
        <p:spPr>
          <a:xfrm>
            <a:off x="5992252" y="2928664"/>
            <a:ext cx="1032587"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chemeClr val="dk1"/>
                </a:solidFill>
                <a:highlight>
                  <a:srgbClr val="C0C0C0"/>
                </a:highlight>
                <a:latin typeface="Calibri"/>
                <a:ea typeface="Calibri"/>
                <a:cs typeface="Calibri"/>
                <a:sym typeface="Calibri"/>
              </a:rPr>
              <a:t>© webandi</a:t>
            </a:r>
            <a:endParaRPr sz="1100">
              <a:solidFill>
                <a:schemeClr val="dk1"/>
              </a:solidFill>
              <a:highlight>
                <a:srgbClr val="C0C0C0"/>
              </a:highlight>
              <a:latin typeface="Calibri"/>
              <a:ea typeface="Calibri"/>
              <a:cs typeface="Calibri"/>
              <a:sym typeface="Calibri"/>
            </a:endParaRPr>
          </a:p>
        </p:txBody>
      </p:sp>
      <p:pic>
        <p:nvPicPr>
          <p:cNvPr id="404" name="Google Shape;404;p34"/>
          <p:cNvPicPr preferRelativeResize="0"/>
          <p:nvPr/>
        </p:nvPicPr>
        <p:blipFill rotWithShape="1">
          <a:blip r:embed="rId8">
            <a:alphaModFix/>
          </a:blip>
          <a:srcRect b="0" l="0" r="0" t="0"/>
          <a:stretch/>
        </p:blipFill>
        <p:spPr>
          <a:xfrm>
            <a:off x="6987580" y="3358055"/>
            <a:ext cx="2091370" cy="1327721"/>
          </a:xfrm>
          <a:prstGeom prst="rect">
            <a:avLst/>
          </a:prstGeom>
          <a:noFill/>
          <a:ln>
            <a:noFill/>
          </a:ln>
        </p:spPr>
      </p:pic>
      <p:sp>
        <p:nvSpPr>
          <p:cNvPr id="405" name="Google Shape;405;p34"/>
          <p:cNvSpPr txBox="1"/>
          <p:nvPr/>
        </p:nvSpPr>
        <p:spPr>
          <a:xfrm>
            <a:off x="7818810" y="4462540"/>
            <a:ext cx="133240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chemeClr val="dk1"/>
                </a:solidFill>
                <a:latin typeface="Calibri"/>
                <a:ea typeface="Calibri"/>
                <a:cs typeface="Calibri"/>
                <a:sym typeface="Calibri"/>
              </a:rPr>
              <a:t>© Alexandra Gorn</a:t>
            </a:r>
            <a:endParaRPr/>
          </a:p>
        </p:txBody>
      </p:sp>
      <p:grpSp>
        <p:nvGrpSpPr>
          <p:cNvPr id="406" name="Google Shape;406;p34"/>
          <p:cNvGrpSpPr/>
          <p:nvPr/>
        </p:nvGrpSpPr>
        <p:grpSpPr>
          <a:xfrm>
            <a:off x="6976364" y="1839394"/>
            <a:ext cx="2417041" cy="1410806"/>
            <a:chOff x="6976364" y="1839394"/>
            <a:chExt cx="2417041" cy="1410806"/>
          </a:xfrm>
        </p:grpSpPr>
        <p:pic>
          <p:nvPicPr>
            <p:cNvPr descr="Ein Bild, das draußen, sitzend, Tasse, Tisch enthält.&#10;&#10;Automatisch generierte Beschreibung" id="407" name="Google Shape;407;p34"/>
            <p:cNvPicPr preferRelativeResize="0"/>
            <p:nvPr/>
          </p:nvPicPr>
          <p:blipFill rotWithShape="1">
            <a:blip r:embed="rId9">
              <a:alphaModFix/>
            </a:blip>
            <a:srcRect b="0" l="0" r="0" t="0"/>
            <a:stretch/>
          </p:blipFill>
          <p:spPr>
            <a:xfrm>
              <a:off x="6976364" y="1839394"/>
              <a:ext cx="2112456" cy="1408303"/>
            </a:xfrm>
            <a:prstGeom prst="rect">
              <a:avLst/>
            </a:prstGeom>
            <a:noFill/>
            <a:ln>
              <a:noFill/>
            </a:ln>
          </p:spPr>
        </p:pic>
        <p:pic>
          <p:nvPicPr>
            <p:cNvPr id="408" name="Google Shape;408;p34"/>
            <p:cNvPicPr preferRelativeResize="0"/>
            <p:nvPr/>
          </p:nvPicPr>
          <p:blipFill rotWithShape="1">
            <a:blip r:embed="rId10">
              <a:alphaModFix/>
            </a:blip>
            <a:srcRect b="0" l="0" r="0" t="0"/>
            <a:stretch/>
          </p:blipFill>
          <p:spPr>
            <a:xfrm>
              <a:off x="6983295" y="1841479"/>
              <a:ext cx="2111683" cy="1407789"/>
            </a:xfrm>
            <a:prstGeom prst="rect">
              <a:avLst/>
            </a:prstGeom>
            <a:noFill/>
            <a:ln>
              <a:noFill/>
            </a:ln>
          </p:spPr>
        </p:pic>
        <p:sp>
          <p:nvSpPr>
            <p:cNvPr id="409" name="Google Shape;409;p34"/>
            <p:cNvSpPr txBox="1"/>
            <p:nvPr/>
          </p:nvSpPr>
          <p:spPr>
            <a:xfrm>
              <a:off x="7911163" y="2988590"/>
              <a:ext cx="1482242"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chemeClr val="lt1"/>
                  </a:solidFill>
                  <a:latin typeface="Calibri"/>
                  <a:ea typeface="Calibri"/>
                  <a:cs typeface="Calibri"/>
                  <a:sym typeface="Calibri"/>
                </a:rPr>
                <a:t>© Ed Leszczynskl</a:t>
              </a:r>
              <a:endParaRPr sz="1100">
                <a:solidFill>
                  <a:schemeClr val="lt1"/>
                </a:solidFill>
                <a:latin typeface="Calibri"/>
                <a:ea typeface="Calibri"/>
                <a:cs typeface="Calibri"/>
                <a:sym typeface="Calibri"/>
              </a:endParaRPr>
            </a:p>
          </p:txBody>
        </p:sp>
      </p:grpSp>
      <p:sp>
        <p:nvSpPr>
          <p:cNvPr id="410" name="Google Shape;410;p34"/>
          <p:cNvSpPr txBox="1"/>
          <p:nvPr/>
        </p:nvSpPr>
        <p:spPr>
          <a:xfrm>
            <a:off x="6250265" y="5792358"/>
            <a:ext cx="1152128"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chemeClr val="dk1"/>
                </a:solidFill>
                <a:latin typeface="Calibri"/>
                <a:ea typeface="Calibri"/>
                <a:cs typeface="Calibri"/>
                <a:sym typeface="Calibri"/>
              </a:rPr>
              <a:t>© BEF</a:t>
            </a:r>
            <a:endParaRPr/>
          </a:p>
        </p:txBody>
      </p:sp>
      <p:sp>
        <p:nvSpPr>
          <p:cNvPr id="411" name="Google Shape;411;p34"/>
          <p:cNvSpPr txBox="1"/>
          <p:nvPr/>
        </p:nvSpPr>
        <p:spPr>
          <a:xfrm flipH="1">
            <a:off x="7642211" y="5755579"/>
            <a:ext cx="2893218"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100" u="none" cap="none" strike="noStrike">
                <a:solidFill>
                  <a:schemeClr val="lt1"/>
                </a:solidFill>
                <a:latin typeface="Calibri"/>
                <a:ea typeface="Calibri"/>
                <a:cs typeface="Calibri"/>
                <a:sym typeface="Calibri"/>
              </a:rPr>
              <a:t>© Meghan Schiereck</a:t>
            </a:r>
            <a:endParaRPr sz="1100">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35"/>
          <p:cNvSpPr txBox="1"/>
          <p:nvPr/>
        </p:nvSpPr>
        <p:spPr>
          <a:xfrm>
            <a:off x="609600" y="450652"/>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Bisphénol A (S et F)</a:t>
            </a:r>
            <a:endParaRPr b="1" sz="3000">
              <a:solidFill>
                <a:srgbClr val="595959"/>
              </a:solidFill>
              <a:latin typeface="Arial"/>
              <a:ea typeface="Arial"/>
              <a:cs typeface="Arial"/>
              <a:sym typeface="Arial"/>
            </a:endParaRPr>
          </a:p>
        </p:txBody>
      </p:sp>
      <p:sp>
        <p:nvSpPr>
          <p:cNvPr id="418" name="Google Shape;418;p35"/>
          <p:cNvSpPr/>
          <p:nvPr/>
        </p:nvSpPr>
        <p:spPr>
          <a:xfrm>
            <a:off x="706918" y="4017084"/>
            <a:ext cx="7746969" cy="2096600"/>
          </a:xfrm>
          <a:prstGeom prst="rect">
            <a:avLst/>
          </a:prstGeom>
          <a:solidFill>
            <a:srgbClr val="B7CCE4"/>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Problèmes</a:t>
            </a:r>
            <a:r>
              <a:rPr b="1" lang="de-DE" sz="2200">
                <a:solidFill>
                  <a:schemeClr val="dk1"/>
                </a:solidFill>
                <a:latin typeface="Calibri"/>
                <a:ea typeface="Calibri"/>
                <a:cs typeface="Calibri"/>
                <a:sym typeface="Calibri"/>
              </a:rPr>
              <a:t>:</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Modifications permanentes des systèmes nerveux et hormonal, troubles du développement et du comportement, altération du développement cérébral, maturité sexuelle prématurée chez les filles, baisse de la fertilité chez les garçons.</a:t>
            </a:r>
            <a:endParaRPr/>
          </a:p>
        </p:txBody>
      </p:sp>
      <p:sp>
        <p:nvSpPr>
          <p:cNvPr id="419" name="Google Shape;419;p35"/>
          <p:cNvSpPr/>
          <p:nvPr/>
        </p:nvSpPr>
        <p:spPr>
          <a:xfrm>
            <a:off x="704700" y="1004650"/>
            <a:ext cx="10416300" cy="10335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Fonction:</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Élément de base pour la production de polycarbonates et de résines synthétiques</a:t>
            </a:r>
            <a:endParaRPr/>
          </a:p>
        </p:txBody>
      </p:sp>
      <p:sp>
        <p:nvSpPr>
          <p:cNvPr id="420" name="Google Shape;420;p35"/>
          <p:cNvSpPr/>
          <p:nvPr/>
        </p:nvSpPr>
        <p:spPr>
          <a:xfrm>
            <a:off x="700669" y="2167238"/>
            <a:ext cx="9721080" cy="1690335"/>
          </a:xfrm>
          <a:prstGeom prst="rect">
            <a:avLst/>
          </a:prstGeom>
          <a:solidFill>
            <a:srgbClr val="93B3D7"/>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Où ? </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Revêtement intérieur des boîtes de conserve</a:t>
            </a:r>
            <a:r>
              <a:rPr lang="de-DE" sz="2200">
                <a:solidFill>
                  <a:schemeClr val="dk1"/>
                </a:solidFill>
                <a:latin typeface="Calibri"/>
                <a:ea typeface="Calibri"/>
                <a:cs typeface="Calibri"/>
                <a:sym typeface="Calibri"/>
              </a:rPr>
              <a:t> (    ), </a:t>
            </a:r>
            <a:r>
              <a:rPr lang="de-DE" sz="2200">
                <a:solidFill>
                  <a:schemeClr val="dk1"/>
                </a:solidFill>
                <a:latin typeface="Calibri"/>
                <a:ea typeface="Calibri"/>
                <a:cs typeface="Calibri"/>
                <a:sym typeface="Calibri"/>
              </a:rPr>
              <a:t>les emballages en plastique en général</a:t>
            </a:r>
            <a:endParaRPr sz="2200">
              <a:solidFill>
                <a:schemeClr val="dk1"/>
              </a:solidFill>
              <a:latin typeface="Calibri"/>
              <a:ea typeface="Calibri"/>
              <a:cs typeface="Calibri"/>
              <a:sym typeface="Calibri"/>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Enduction de papier thermique, par exemple de tickets de caisse</a:t>
            </a:r>
            <a:r>
              <a:rPr b="1" lang="de-DE" sz="2200">
                <a:solidFill>
                  <a:schemeClr val="dk1"/>
                </a:solidFill>
                <a:latin typeface="Calibri"/>
                <a:ea typeface="Calibri"/>
                <a:cs typeface="Calibri"/>
                <a:sym typeface="Calibri"/>
              </a:rPr>
              <a:t> </a:t>
            </a:r>
            <a:r>
              <a:rPr lang="de-DE" sz="2200">
                <a:solidFill>
                  <a:schemeClr val="dk1"/>
                </a:solidFill>
                <a:latin typeface="Calibri"/>
                <a:ea typeface="Calibri"/>
                <a:cs typeface="Calibri"/>
                <a:sym typeface="Calibri"/>
              </a:rPr>
              <a:t>(    )</a:t>
            </a:r>
            <a:endParaRPr sz="2200">
              <a:solidFill>
                <a:schemeClr val="dk1"/>
              </a:solidFill>
              <a:latin typeface="Calibri"/>
              <a:ea typeface="Calibri"/>
              <a:cs typeface="Calibri"/>
              <a:sym typeface="Calibri"/>
            </a:endParaRPr>
          </a:p>
        </p:txBody>
      </p:sp>
      <p:pic>
        <p:nvPicPr>
          <p:cNvPr descr="Ein Bild, das drinnen enthält.&#10;&#10;Beschreibung automatisch generiert." id="421" name="Google Shape;421;p35"/>
          <p:cNvPicPr preferRelativeResize="0"/>
          <p:nvPr/>
        </p:nvPicPr>
        <p:blipFill rotWithShape="1">
          <a:blip r:embed="rId3">
            <a:alphaModFix/>
          </a:blip>
          <a:srcRect b="6944" l="7050" r="12794" t="12847"/>
          <a:stretch/>
        </p:blipFill>
        <p:spPr>
          <a:xfrm>
            <a:off x="8701453" y="4017084"/>
            <a:ext cx="2783629" cy="2096600"/>
          </a:xfrm>
          <a:prstGeom prst="rect">
            <a:avLst/>
          </a:prstGeom>
          <a:noFill/>
          <a:ln>
            <a:noFill/>
          </a:ln>
        </p:spPr>
      </p:pic>
      <p:pic>
        <p:nvPicPr>
          <p:cNvPr descr="Abzeichen mit einfarbiger Füllung" id="422" name="Google Shape;422;p35"/>
          <p:cNvPicPr preferRelativeResize="0"/>
          <p:nvPr/>
        </p:nvPicPr>
        <p:blipFill rotWithShape="1">
          <a:blip r:embed="rId4">
            <a:alphaModFix/>
          </a:blip>
          <a:srcRect b="0" l="0" r="0" t="0"/>
          <a:stretch/>
        </p:blipFill>
        <p:spPr>
          <a:xfrm>
            <a:off x="2071734" y="3071570"/>
            <a:ext cx="373603" cy="373603"/>
          </a:xfrm>
          <a:prstGeom prst="rect">
            <a:avLst/>
          </a:prstGeom>
          <a:noFill/>
          <a:ln>
            <a:noFill/>
          </a:ln>
        </p:spPr>
      </p:pic>
      <p:pic>
        <p:nvPicPr>
          <p:cNvPr descr="Abzeichen mit einfarbiger Füllung" id="423" name="Google Shape;423;p35"/>
          <p:cNvPicPr preferRelativeResize="0"/>
          <p:nvPr/>
        </p:nvPicPr>
        <p:blipFill rotWithShape="1">
          <a:blip r:embed="rId4">
            <a:alphaModFix/>
          </a:blip>
          <a:srcRect b="0" l="0" r="0" t="0"/>
          <a:stretch/>
        </p:blipFill>
        <p:spPr>
          <a:xfrm>
            <a:off x="8590946" y="3428991"/>
            <a:ext cx="373603" cy="373603"/>
          </a:xfrm>
          <a:prstGeom prst="rect">
            <a:avLst/>
          </a:prstGeom>
          <a:noFill/>
          <a:ln>
            <a:noFill/>
          </a:ln>
        </p:spPr>
      </p:pic>
      <p:pic>
        <p:nvPicPr>
          <p:cNvPr descr="Marke 3 mit einfarbiger Füllung" id="424" name="Google Shape;424;p35"/>
          <p:cNvPicPr preferRelativeResize="0"/>
          <p:nvPr/>
        </p:nvPicPr>
        <p:blipFill rotWithShape="1">
          <a:blip r:embed="rId5">
            <a:alphaModFix/>
          </a:blip>
          <a:srcRect b="0" l="0" r="0" t="0"/>
          <a:stretch/>
        </p:blipFill>
        <p:spPr>
          <a:xfrm>
            <a:off x="6309566" y="2697976"/>
            <a:ext cx="373604" cy="373604"/>
          </a:xfrm>
          <a:prstGeom prst="rect">
            <a:avLst/>
          </a:prstGeom>
          <a:noFill/>
          <a:ln>
            <a:noFill/>
          </a:ln>
        </p:spPr>
      </p:pic>
      <p:sp>
        <p:nvSpPr>
          <p:cNvPr id="425" name="Google Shape;425;p35"/>
          <p:cNvSpPr txBox="1"/>
          <p:nvPr/>
        </p:nvSpPr>
        <p:spPr>
          <a:xfrm>
            <a:off x="874779" y="6207293"/>
            <a:ext cx="6655981"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6">
                  <a:extLst>
                    <a:ext uri="{A12FA001-AC4F-418D-AE19-62706E023703}">
                      <ahyp:hlinkClr val="tx"/>
                    </a:ext>
                  </a:extLst>
                </a:hlinkClick>
              </a:rPr>
              <a:t>https://onlinelibrary.wiley.com/doi/abs/10.1111/jne.12730</a:t>
            </a:r>
            <a:r>
              <a:rPr lang="de-DE" sz="1000">
                <a:solidFill>
                  <a:schemeClr val="dk1"/>
                </a:solidFill>
                <a:latin typeface="Calibri"/>
                <a:ea typeface="Calibri"/>
                <a:cs typeface="Calibri"/>
                <a:sym typeface="Calibri"/>
              </a:rPr>
              <a:t> </a:t>
            </a:r>
            <a:endParaRPr/>
          </a:p>
          <a:p>
            <a:pPr indent="0" lvl="0" marL="0" marR="0" rtl="0" algn="l">
              <a:spcBef>
                <a:spcPts val="0"/>
              </a:spcBef>
              <a:spcAft>
                <a:spcPts val="0"/>
              </a:spcAft>
              <a:buNone/>
            </a:pPr>
            <a:r>
              <a:rPr lang="de-DE" sz="1000">
                <a:solidFill>
                  <a:schemeClr val="dk1"/>
                </a:solidFill>
                <a:latin typeface="Calibri"/>
                <a:ea typeface="Calibri"/>
                <a:cs typeface="Calibri"/>
                <a:sym typeface="Calibri"/>
              </a:rPr>
              <a:t>Reduced fertility - </a:t>
            </a:r>
            <a:r>
              <a:rPr lang="de-DE" sz="1000" u="sng">
                <a:solidFill>
                  <a:schemeClr val="dk1"/>
                </a:solidFill>
                <a:latin typeface="Calibri"/>
                <a:ea typeface="Calibri"/>
                <a:cs typeface="Calibri"/>
                <a:sym typeface="Calibri"/>
                <a:hlinkClick r:id="rId7">
                  <a:extLst>
                    <a:ext uri="{A12FA001-AC4F-418D-AE19-62706E023703}">
                      <ahyp:hlinkClr val="tx"/>
                    </a:ext>
                  </a:extLst>
                </a:hlinkClick>
              </a:rPr>
              <a:t>https://www.sciencedirect.com/science/article/abs/pii/S0890623810002509</a:t>
            </a:r>
            <a:r>
              <a:rPr lang="de-DE" sz="1000">
                <a:solidFill>
                  <a:schemeClr val="dk1"/>
                </a:solidFill>
                <a:latin typeface="Calibri"/>
                <a:ea typeface="Calibri"/>
                <a:cs typeface="Calibri"/>
                <a:sym typeface="Calibri"/>
              </a:rPr>
              <a:t> </a:t>
            </a:r>
            <a:endParaRPr/>
          </a:p>
          <a:p>
            <a:pPr indent="0" lvl="0" marL="0" marR="0" rtl="0" algn="l">
              <a:spcBef>
                <a:spcPts val="0"/>
              </a:spcBef>
              <a:spcAft>
                <a:spcPts val="0"/>
              </a:spcAft>
              <a:buNone/>
            </a:pPr>
            <a:r>
              <a:rPr lang="de-DE" sz="1000">
                <a:solidFill>
                  <a:schemeClr val="dk1"/>
                </a:solidFill>
                <a:latin typeface="Calibri"/>
                <a:ea typeface="Calibri"/>
                <a:cs typeface="Calibri"/>
                <a:sym typeface="Calibri"/>
              </a:rPr>
              <a:t>Early puberty - </a:t>
            </a:r>
            <a:r>
              <a:rPr lang="de-DE" sz="1000" u="sng">
                <a:solidFill>
                  <a:schemeClr val="dk1"/>
                </a:solidFill>
                <a:latin typeface="Calibri"/>
                <a:ea typeface="Calibri"/>
                <a:cs typeface="Calibri"/>
                <a:sym typeface="Calibri"/>
                <a:hlinkClick r:id="rId8">
                  <a:extLst>
                    <a:ext uri="{A12FA001-AC4F-418D-AE19-62706E023703}">
                      <ahyp:hlinkClr val="tx"/>
                    </a:ext>
                  </a:extLst>
                </a:hlinkClick>
              </a:rPr>
              <a:t>https://www.mdpi.com/1660-4601/14/9/1044</a:t>
            </a:r>
            <a:r>
              <a:rPr lang="de-DE" sz="1000">
                <a:solidFill>
                  <a:schemeClr val="dk1"/>
                </a:solidFill>
                <a:latin typeface="Calibri"/>
                <a:ea typeface="Calibri"/>
                <a:cs typeface="Calibri"/>
                <a:sym typeface="Calibri"/>
              </a:rPr>
              <a:t> </a:t>
            </a:r>
            <a:endParaRPr sz="10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6"/>
          <p:cNvSpPr txBox="1"/>
          <p:nvPr/>
        </p:nvSpPr>
        <p:spPr>
          <a:xfrm>
            <a:off x="609600" y="439446"/>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Plastifiants (phtalates)</a:t>
            </a:r>
            <a:endParaRPr b="1" sz="3000">
              <a:solidFill>
                <a:srgbClr val="595959"/>
              </a:solidFill>
              <a:latin typeface="Arial"/>
              <a:ea typeface="Arial"/>
              <a:cs typeface="Arial"/>
              <a:sym typeface="Arial"/>
            </a:endParaRPr>
          </a:p>
        </p:txBody>
      </p:sp>
      <p:sp>
        <p:nvSpPr>
          <p:cNvPr id="432" name="Google Shape;432;p36"/>
          <p:cNvSpPr/>
          <p:nvPr/>
        </p:nvSpPr>
        <p:spPr>
          <a:xfrm>
            <a:off x="682874" y="4293096"/>
            <a:ext cx="8289676" cy="1690335"/>
          </a:xfrm>
          <a:prstGeom prst="rect">
            <a:avLst/>
          </a:prstGeom>
          <a:solidFill>
            <a:srgbClr val="B7CCE4"/>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Problèmes:</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De nombreux plastifiants ont des effets hormonaux</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Peut endommager le système endocrinien et le foie, et nuire à la reproduction.</a:t>
            </a:r>
            <a:endParaRPr/>
          </a:p>
        </p:txBody>
      </p:sp>
      <p:sp>
        <p:nvSpPr>
          <p:cNvPr id="433" name="Google Shape;433;p36"/>
          <p:cNvSpPr/>
          <p:nvPr/>
        </p:nvSpPr>
        <p:spPr>
          <a:xfrm>
            <a:off x="695400" y="1160223"/>
            <a:ext cx="8277150" cy="877804"/>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Fonction :</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Rendre les matériaux (par exemple le plastique) souples et flexibles.</a:t>
            </a:r>
            <a:endParaRPr/>
          </a:p>
        </p:txBody>
      </p:sp>
      <p:sp>
        <p:nvSpPr>
          <p:cNvPr id="434" name="Google Shape;434;p36"/>
          <p:cNvSpPr/>
          <p:nvPr/>
        </p:nvSpPr>
        <p:spPr>
          <a:xfrm>
            <a:off x="695399" y="2310194"/>
            <a:ext cx="8277151" cy="1284069"/>
          </a:xfrm>
          <a:prstGeom prst="rect">
            <a:avLst/>
          </a:prstGeom>
          <a:solidFill>
            <a:srgbClr val="93B3D7"/>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de-DE" sz="2200">
                <a:solidFill>
                  <a:schemeClr val="dk1"/>
                </a:solidFill>
                <a:latin typeface="Calibri"/>
                <a:ea typeface="Calibri"/>
                <a:cs typeface="Calibri"/>
                <a:sym typeface="Calibri"/>
              </a:rPr>
              <a:t>Où </a:t>
            </a:r>
            <a:r>
              <a:rPr b="1" lang="de-DE" sz="2200">
                <a:solidFill>
                  <a:schemeClr val="dk1"/>
                </a:solidFill>
                <a:latin typeface="Calibri"/>
                <a:ea typeface="Calibri"/>
                <a:cs typeface="Calibri"/>
                <a:sym typeface="Calibri"/>
              </a:rPr>
              <a:t>? </a:t>
            </a:r>
            <a:endParaRPr/>
          </a:p>
          <a:p>
            <a:pPr indent="-342900" lvl="0" marL="342900" marR="0" rtl="0" algn="l">
              <a:lnSpc>
                <a:spcPct val="120000"/>
              </a:lnSpc>
              <a:spcBef>
                <a:spcPts val="0"/>
              </a:spcBef>
              <a:spcAft>
                <a:spcPts val="0"/>
              </a:spcAft>
              <a:buClr>
                <a:schemeClr val="dk1"/>
              </a:buClr>
              <a:buSzPts val="2200"/>
              <a:buFont typeface="Noto Sans Symbols"/>
              <a:buChar char="⮚"/>
            </a:pPr>
            <a:r>
              <a:rPr lang="de-DE" sz="2200">
                <a:solidFill>
                  <a:schemeClr val="dk1"/>
                </a:solidFill>
                <a:latin typeface="Calibri"/>
                <a:ea typeface="Calibri"/>
                <a:cs typeface="Calibri"/>
                <a:sym typeface="Calibri"/>
              </a:rPr>
              <a:t>Plastique souple</a:t>
            </a:r>
            <a:r>
              <a:rPr lang="de-DE" sz="2200">
                <a:solidFill>
                  <a:schemeClr val="dk1"/>
                </a:solidFill>
                <a:latin typeface="Calibri"/>
                <a:ea typeface="Calibri"/>
                <a:cs typeface="Calibri"/>
                <a:sym typeface="Calibri"/>
              </a:rPr>
              <a:t> (    )</a:t>
            </a:r>
            <a:endParaRPr/>
          </a:p>
        </p:txBody>
      </p:sp>
      <p:pic>
        <p:nvPicPr>
          <p:cNvPr descr="Abzeichen mit einfarbiger Füllung" id="435" name="Google Shape;435;p36"/>
          <p:cNvPicPr preferRelativeResize="0"/>
          <p:nvPr/>
        </p:nvPicPr>
        <p:blipFill rotWithShape="1">
          <a:blip r:embed="rId3">
            <a:alphaModFix/>
          </a:blip>
          <a:srcRect b="0" l="0" r="0" t="0"/>
          <a:stretch/>
        </p:blipFill>
        <p:spPr>
          <a:xfrm>
            <a:off x="3065201" y="2765446"/>
            <a:ext cx="373603" cy="373603"/>
          </a:xfrm>
          <a:prstGeom prst="rect">
            <a:avLst/>
          </a:prstGeom>
          <a:noFill/>
          <a:ln>
            <a:noFill/>
          </a:ln>
        </p:spPr>
      </p:pic>
      <p:pic>
        <p:nvPicPr>
          <p:cNvPr descr="Marke 4 mit einfarbiger Füllung" id="436" name="Google Shape;436;p36"/>
          <p:cNvPicPr preferRelativeResize="0"/>
          <p:nvPr/>
        </p:nvPicPr>
        <p:blipFill rotWithShape="1">
          <a:blip r:embed="rId4">
            <a:alphaModFix/>
          </a:blip>
          <a:srcRect b="0" l="0" r="0" t="0"/>
          <a:stretch/>
        </p:blipFill>
        <p:spPr>
          <a:xfrm>
            <a:off x="6202325" y="3178608"/>
            <a:ext cx="373603" cy="373603"/>
          </a:xfrm>
          <a:prstGeom prst="rect">
            <a:avLst/>
          </a:prstGeom>
          <a:noFill/>
          <a:ln>
            <a:noFill/>
          </a:ln>
        </p:spPr>
      </p:pic>
      <p:grpSp>
        <p:nvGrpSpPr>
          <p:cNvPr id="437" name="Google Shape;437;p36"/>
          <p:cNvGrpSpPr/>
          <p:nvPr/>
        </p:nvGrpSpPr>
        <p:grpSpPr>
          <a:xfrm>
            <a:off x="9268281" y="1677698"/>
            <a:ext cx="2687453" cy="3847356"/>
            <a:chOff x="9268281" y="1677698"/>
            <a:chExt cx="2687453" cy="3847356"/>
          </a:xfrm>
        </p:grpSpPr>
        <p:pic>
          <p:nvPicPr>
            <p:cNvPr descr="Ein Bild, das Person, Zwischenmahlzeit enthält.&#10;&#10;Automatisch generierte Beschreibung" id="438" name="Google Shape;438;p36"/>
            <p:cNvPicPr preferRelativeResize="0"/>
            <p:nvPr/>
          </p:nvPicPr>
          <p:blipFill rotWithShape="1">
            <a:blip r:embed="rId5">
              <a:alphaModFix/>
            </a:blip>
            <a:srcRect b="0" l="0" r="0" t="0"/>
            <a:stretch/>
          </p:blipFill>
          <p:spPr>
            <a:xfrm rot="-5400000">
              <a:off x="8627055" y="2318924"/>
              <a:ext cx="3847356" cy="2564904"/>
            </a:xfrm>
            <a:prstGeom prst="rect">
              <a:avLst/>
            </a:prstGeom>
            <a:noFill/>
            <a:ln>
              <a:noFill/>
            </a:ln>
          </p:spPr>
        </p:pic>
        <p:sp>
          <p:nvSpPr>
            <p:cNvPr id="439" name="Google Shape;439;p36"/>
            <p:cNvSpPr txBox="1"/>
            <p:nvPr/>
          </p:nvSpPr>
          <p:spPr>
            <a:xfrm>
              <a:off x="10803606" y="5227437"/>
              <a:ext cx="1152128"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chemeClr val="lt1"/>
                  </a:solidFill>
                  <a:latin typeface="Calibri"/>
                  <a:ea typeface="Calibri"/>
                  <a:cs typeface="Calibri"/>
                  <a:sym typeface="Calibri"/>
                </a:rPr>
                <a:t>© ronise daluz</a:t>
              </a:r>
              <a:endParaRPr sz="1100">
                <a:solidFill>
                  <a:schemeClr val="lt1"/>
                </a:solidFill>
                <a:latin typeface="Calibri"/>
                <a:ea typeface="Calibri"/>
                <a:cs typeface="Calibri"/>
                <a:sym typeface="Calibri"/>
              </a:endParaRPr>
            </a:p>
          </p:txBody>
        </p:sp>
      </p:grpSp>
      <p:sp>
        <p:nvSpPr>
          <p:cNvPr id="440" name="Google Shape;440;p36"/>
          <p:cNvSpPr txBox="1"/>
          <p:nvPr/>
        </p:nvSpPr>
        <p:spPr>
          <a:xfrm>
            <a:off x="695399" y="6018444"/>
            <a:ext cx="6655981"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Calibri"/>
                <a:ea typeface="Calibri"/>
                <a:cs typeface="Calibri"/>
                <a:sym typeface="Calibri"/>
              </a:rPr>
              <a:t>Source: </a:t>
            </a:r>
            <a:r>
              <a:rPr lang="de-DE" sz="1000" u="sng">
                <a:solidFill>
                  <a:schemeClr val="dk1"/>
                </a:solidFill>
                <a:latin typeface="Calibri"/>
                <a:ea typeface="Calibri"/>
                <a:cs typeface="Calibri"/>
                <a:sym typeface="Calibri"/>
                <a:hlinkClick r:id="rId6">
                  <a:extLst>
                    <a:ext uri="{A12FA001-AC4F-418D-AE19-62706E023703}">
                      <ahyp:hlinkClr val="tx"/>
                    </a:ext>
                  </a:extLst>
                </a:hlinkClick>
              </a:rPr>
              <a:t>https://www.verbraucherzentrale.de/wissen/lebensmittel/lebensmittelproduktion/schadstoffe-im-essen-von-der-verpackung-ins-lebensmittel-11944</a:t>
            </a:r>
            <a:r>
              <a:rPr lang="de-DE" sz="1000">
                <a:solidFill>
                  <a:schemeClr val="dk1"/>
                </a:solidFill>
                <a:latin typeface="Calibri"/>
                <a:ea typeface="Calibri"/>
                <a:cs typeface="Calibri"/>
                <a:sym typeface="Calibri"/>
              </a:rPr>
              <a: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3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95959"/>
              </a:buClr>
              <a:buSzPts val="3200"/>
              <a:buFont typeface="Arial"/>
              <a:buNone/>
            </a:pPr>
            <a:r>
              <a:rPr lang="de-DE"/>
              <a:t>Alternatives : Comment éviter l’éxposition aux perturbateurs endocriniens ?</a:t>
            </a:r>
            <a:endParaRPr/>
          </a:p>
        </p:txBody>
      </p:sp>
      <p:grpSp>
        <p:nvGrpSpPr>
          <p:cNvPr id="447" name="Google Shape;447;p38"/>
          <p:cNvGrpSpPr/>
          <p:nvPr/>
        </p:nvGrpSpPr>
        <p:grpSpPr>
          <a:xfrm>
            <a:off x="8964949" y="2163937"/>
            <a:ext cx="2448272" cy="1844009"/>
            <a:chOff x="-458301" y="5635401"/>
            <a:chExt cx="2448272" cy="1844009"/>
          </a:xfrm>
        </p:grpSpPr>
        <p:pic>
          <p:nvPicPr>
            <p:cNvPr id="448" name="Google Shape;448;p38"/>
            <p:cNvPicPr preferRelativeResize="0"/>
            <p:nvPr/>
          </p:nvPicPr>
          <p:blipFill rotWithShape="1">
            <a:blip r:embed="rId3">
              <a:alphaModFix/>
            </a:blip>
            <a:srcRect b="31864" l="31329" r="23628" t="9999"/>
            <a:stretch/>
          </p:blipFill>
          <p:spPr>
            <a:xfrm>
              <a:off x="-458301" y="5635401"/>
              <a:ext cx="2448272" cy="1844009"/>
            </a:xfrm>
            <a:prstGeom prst="ellipse">
              <a:avLst/>
            </a:prstGeom>
            <a:noFill/>
            <a:ln>
              <a:noFill/>
            </a:ln>
          </p:spPr>
        </p:pic>
        <p:sp>
          <p:nvSpPr>
            <p:cNvPr id="449" name="Google Shape;449;p38"/>
            <p:cNvSpPr txBox="1"/>
            <p:nvPr/>
          </p:nvSpPr>
          <p:spPr>
            <a:xfrm>
              <a:off x="224113" y="6287600"/>
              <a:ext cx="144016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000">
                  <a:solidFill>
                    <a:schemeClr val="dk1"/>
                  </a:solidFill>
                  <a:latin typeface="Arial"/>
                  <a:ea typeface="Arial"/>
                  <a:cs typeface="Arial"/>
                  <a:sym typeface="Arial"/>
                </a:rPr>
                <a:t>PVC-free</a:t>
              </a:r>
              <a:endParaRPr/>
            </a:p>
          </p:txBody>
        </p:sp>
      </p:grpSp>
      <p:pic>
        <p:nvPicPr>
          <p:cNvPr id="450" name="Google Shape;450;p38"/>
          <p:cNvPicPr preferRelativeResize="0"/>
          <p:nvPr/>
        </p:nvPicPr>
        <p:blipFill rotWithShape="1">
          <a:blip r:embed="rId4">
            <a:alphaModFix/>
          </a:blip>
          <a:srcRect b="48668" l="11622" r="8231" t="-68"/>
          <a:stretch/>
        </p:blipFill>
        <p:spPr>
          <a:xfrm>
            <a:off x="8876730" y="4452836"/>
            <a:ext cx="2536491" cy="1626722"/>
          </a:xfrm>
          <a:prstGeom prst="rect">
            <a:avLst/>
          </a:prstGeom>
          <a:noFill/>
          <a:ln>
            <a:noFill/>
          </a:ln>
        </p:spPr>
      </p:pic>
      <p:pic>
        <p:nvPicPr>
          <p:cNvPr descr="Charm Chicken" id="451" name="Google Shape;451;p38"/>
          <p:cNvPicPr preferRelativeResize="0"/>
          <p:nvPr/>
        </p:nvPicPr>
        <p:blipFill rotWithShape="1">
          <a:blip r:embed="rId5">
            <a:alphaModFix/>
          </a:blip>
          <a:srcRect b="0" l="0" r="0" t="0"/>
          <a:stretch/>
        </p:blipFill>
        <p:spPr>
          <a:xfrm flipH="1">
            <a:off x="8779075" y="0"/>
            <a:ext cx="2276708" cy="2276708"/>
          </a:xfrm>
          <a:prstGeom prst="rect">
            <a:avLst/>
          </a:prstGeom>
          <a:noFill/>
          <a:ln>
            <a:noFill/>
          </a:ln>
        </p:spPr>
      </p:pic>
      <p:sp>
        <p:nvSpPr>
          <p:cNvPr id="452" name="Google Shape;452;p38"/>
          <p:cNvSpPr/>
          <p:nvPr/>
        </p:nvSpPr>
        <p:spPr>
          <a:xfrm>
            <a:off x="529494" y="1596235"/>
            <a:ext cx="7629716" cy="4483323"/>
          </a:xfrm>
          <a:prstGeom prst="triangle">
            <a:avLst>
              <a:gd fmla="val 50000" name="adj"/>
            </a:avLst>
          </a:prstGeom>
          <a:gradFill>
            <a:gsLst>
              <a:gs pos="0">
                <a:srgbClr val="B5E430"/>
              </a:gs>
              <a:gs pos="50000">
                <a:srgbClr val="E4F4B8"/>
              </a:gs>
              <a:gs pos="100000">
                <a:srgbClr val="FBFF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3" name="Google Shape;453;p38"/>
          <p:cNvSpPr txBox="1"/>
          <p:nvPr/>
        </p:nvSpPr>
        <p:spPr>
          <a:xfrm>
            <a:off x="582813" y="2386239"/>
            <a:ext cx="7685400" cy="2678100"/>
          </a:xfrm>
          <a:prstGeom prst="rect">
            <a:avLst/>
          </a:prstGeom>
          <a:noFill/>
          <a:ln>
            <a:noFill/>
          </a:ln>
        </p:spPr>
        <p:txBody>
          <a:bodyPr anchorCtr="0" anchor="t" bIns="45700" lIns="91425" spcFirstLastPara="1" rIns="91425" wrap="square" tIns="45700">
            <a:spAutoFit/>
          </a:bodyPr>
          <a:lstStyle/>
          <a:p>
            <a:pPr indent="0" lvl="0" marL="0" marR="0" rtl="0" algn="ctr">
              <a:lnSpc>
                <a:spcPct val="145833"/>
              </a:lnSpc>
              <a:spcBef>
                <a:spcPts val="0"/>
              </a:spcBef>
              <a:spcAft>
                <a:spcPts val="0"/>
              </a:spcAft>
              <a:buNone/>
            </a:pPr>
            <a:r>
              <a:rPr lang="de-DE" sz="2400">
                <a:solidFill>
                  <a:schemeClr val="dk1"/>
                </a:solidFill>
                <a:latin typeface="Calibri"/>
                <a:ea typeface="Calibri"/>
                <a:cs typeface="Calibri"/>
                <a:sym typeface="Calibri"/>
              </a:rPr>
              <a:t>Acheter des produits alimentaires en vrac</a:t>
            </a:r>
            <a:endParaRPr sz="2400">
              <a:solidFill>
                <a:schemeClr val="dk1"/>
              </a:solidFill>
              <a:latin typeface="Calibri"/>
              <a:ea typeface="Calibri"/>
              <a:cs typeface="Calibri"/>
              <a:sym typeface="Calibri"/>
            </a:endParaRPr>
          </a:p>
          <a:p>
            <a:pPr indent="0" lvl="0" marL="0" marR="0" rtl="0" algn="ctr">
              <a:lnSpc>
                <a:spcPct val="145833"/>
              </a:lnSpc>
              <a:spcBef>
                <a:spcPts val="1800"/>
              </a:spcBef>
              <a:spcAft>
                <a:spcPts val="0"/>
              </a:spcAft>
              <a:buClr>
                <a:schemeClr val="dk1"/>
              </a:buClr>
              <a:buSzPts val="1100"/>
              <a:buFont typeface="Arial"/>
              <a:buNone/>
            </a:pPr>
            <a:r>
              <a:rPr b="1" lang="de-DE" sz="2400">
                <a:solidFill>
                  <a:schemeClr val="dk1"/>
                </a:solidFill>
                <a:latin typeface="Calibri"/>
                <a:ea typeface="Calibri"/>
                <a:cs typeface="Calibri"/>
                <a:sym typeface="Calibri"/>
              </a:rPr>
              <a:t>Verre, céramique, acier inoxydable et bois. </a:t>
            </a:r>
            <a:endParaRPr b="1" sz="2400">
              <a:solidFill>
                <a:schemeClr val="dk1"/>
              </a:solidFill>
              <a:latin typeface="Calibri"/>
              <a:ea typeface="Calibri"/>
              <a:cs typeface="Calibri"/>
              <a:sym typeface="Calibri"/>
            </a:endParaRPr>
          </a:p>
          <a:p>
            <a:pPr indent="0" lvl="0" marL="0" marR="0" rtl="0" algn="ctr">
              <a:lnSpc>
                <a:spcPct val="145833"/>
              </a:lnSpc>
              <a:spcBef>
                <a:spcPts val="1800"/>
              </a:spcBef>
              <a:spcAft>
                <a:spcPts val="0"/>
              </a:spcAft>
              <a:buSzPts val="1100"/>
              <a:buNone/>
            </a:pPr>
            <a:r>
              <a:rPr b="1" lang="de-DE" sz="2400">
                <a:solidFill>
                  <a:schemeClr val="dk1"/>
                </a:solidFill>
                <a:latin typeface="Calibri"/>
                <a:ea typeface="Calibri"/>
                <a:cs typeface="Calibri"/>
                <a:sym typeface="Calibri"/>
              </a:rPr>
              <a:t>Privilégier le bois non traité</a:t>
            </a:r>
            <a:endParaRPr/>
          </a:p>
          <a:p>
            <a:pPr indent="0" lvl="0" marL="0" marR="0" rtl="0" algn="ctr">
              <a:spcBef>
                <a:spcPts val="180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41"/>
          <p:cNvSpPr txBox="1"/>
          <p:nvPr/>
        </p:nvSpPr>
        <p:spPr>
          <a:xfrm>
            <a:off x="609600" y="439446"/>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Recommandations : Le plastique dans la cuisine</a:t>
            </a:r>
            <a:endParaRPr b="1" sz="3000">
              <a:solidFill>
                <a:srgbClr val="595959"/>
              </a:solidFill>
              <a:latin typeface="Arial"/>
              <a:ea typeface="Arial"/>
              <a:cs typeface="Arial"/>
              <a:sym typeface="Arial"/>
            </a:endParaRPr>
          </a:p>
        </p:txBody>
      </p:sp>
      <p:sp>
        <p:nvSpPr>
          <p:cNvPr id="460" name="Google Shape;460;p41"/>
          <p:cNvSpPr/>
          <p:nvPr/>
        </p:nvSpPr>
        <p:spPr>
          <a:xfrm>
            <a:off x="695400" y="1160225"/>
            <a:ext cx="7534200" cy="4716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À éviter !</a:t>
            </a:r>
            <a:endParaRPr/>
          </a:p>
        </p:txBody>
      </p:sp>
      <p:sp>
        <p:nvSpPr>
          <p:cNvPr id="461" name="Google Shape;461;p41"/>
          <p:cNvSpPr/>
          <p:nvPr/>
        </p:nvSpPr>
        <p:spPr>
          <a:xfrm>
            <a:off x="695400" y="1899950"/>
            <a:ext cx="7534200" cy="7461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Remplacez </a:t>
            </a:r>
            <a:r>
              <a:rPr lang="de-DE" sz="2200">
                <a:solidFill>
                  <a:schemeClr val="dk1"/>
                </a:solidFill>
                <a:latin typeface="Calibri"/>
                <a:ea typeface="Calibri"/>
                <a:cs typeface="Calibri"/>
                <a:sym typeface="Calibri"/>
              </a:rPr>
              <a:t>par du verre, du métal, des textiles, de l'acier inoxydable</a:t>
            </a:r>
            <a:endParaRPr/>
          </a:p>
        </p:txBody>
      </p:sp>
      <p:sp>
        <p:nvSpPr>
          <p:cNvPr id="462" name="Google Shape;462;p41"/>
          <p:cNvSpPr/>
          <p:nvPr/>
        </p:nvSpPr>
        <p:spPr>
          <a:xfrm>
            <a:off x="695400" y="2914175"/>
            <a:ext cx="7534200" cy="7974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Ne remplissez pas la boîte avec des aliments chauds, gras et/ou acides !</a:t>
            </a:r>
            <a:endParaRPr sz="2200">
              <a:solidFill>
                <a:schemeClr val="dk1"/>
              </a:solidFill>
              <a:latin typeface="Calibri"/>
              <a:ea typeface="Calibri"/>
              <a:cs typeface="Calibri"/>
              <a:sym typeface="Calibri"/>
            </a:endParaRPr>
          </a:p>
        </p:txBody>
      </p:sp>
      <p:sp>
        <p:nvSpPr>
          <p:cNvPr id="463" name="Google Shape;463;p41"/>
          <p:cNvSpPr/>
          <p:nvPr/>
        </p:nvSpPr>
        <p:spPr>
          <a:xfrm>
            <a:off x="695400" y="3952063"/>
            <a:ext cx="7534200" cy="471600"/>
          </a:xfrm>
          <a:prstGeom prst="rect">
            <a:avLst/>
          </a:prstGeom>
          <a:solidFill>
            <a:srgbClr val="DAE5F1"/>
          </a:solidFill>
          <a:ln cap="flat" cmpd="sng" w="2857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lnSpc>
                <a:spcPct val="120000"/>
              </a:lnSpc>
              <a:spcBef>
                <a:spcPts val="0"/>
              </a:spcBef>
              <a:spcAft>
                <a:spcPts val="0"/>
              </a:spcAft>
              <a:buClr>
                <a:schemeClr val="dk1"/>
              </a:buClr>
              <a:buSzPts val="2200"/>
              <a:buFont typeface="Noto Sans Symbols"/>
              <a:buChar char="⮚"/>
            </a:pPr>
            <a:r>
              <a:rPr b="1" lang="de-DE" sz="2200">
                <a:solidFill>
                  <a:schemeClr val="dk1"/>
                </a:solidFill>
                <a:latin typeface="Calibri"/>
                <a:ea typeface="Calibri"/>
                <a:cs typeface="Calibri"/>
                <a:sym typeface="Calibri"/>
              </a:rPr>
              <a:t>Respectez les codes de recyclage !</a:t>
            </a:r>
            <a:endParaRPr sz="2200">
              <a:solidFill>
                <a:schemeClr val="dk1"/>
              </a:solidFill>
              <a:latin typeface="Calibri"/>
              <a:ea typeface="Calibri"/>
              <a:cs typeface="Calibri"/>
              <a:sym typeface="Calibri"/>
            </a:endParaRPr>
          </a:p>
        </p:txBody>
      </p:sp>
      <p:pic>
        <p:nvPicPr>
          <p:cNvPr descr="Ein Bild, das Essen, Tisch, Tasse, Schüssel enthält.&#10;&#10;Automatisch generierte Beschreibung" id="464" name="Google Shape;464;p41"/>
          <p:cNvPicPr preferRelativeResize="0"/>
          <p:nvPr/>
        </p:nvPicPr>
        <p:blipFill rotWithShape="1">
          <a:blip r:embed="rId3">
            <a:alphaModFix/>
          </a:blip>
          <a:srcRect b="13552" l="13600" r="26199" t="19550"/>
          <a:stretch/>
        </p:blipFill>
        <p:spPr>
          <a:xfrm>
            <a:off x="3435908" y="4989938"/>
            <a:ext cx="1793241" cy="1328505"/>
          </a:xfrm>
          <a:prstGeom prst="rect">
            <a:avLst/>
          </a:prstGeom>
          <a:noFill/>
          <a:ln>
            <a:noFill/>
          </a:ln>
        </p:spPr>
      </p:pic>
      <p:pic>
        <p:nvPicPr>
          <p:cNvPr id="465" name="Google Shape;465;p41"/>
          <p:cNvPicPr preferRelativeResize="0"/>
          <p:nvPr/>
        </p:nvPicPr>
        <p:blipFill rotWithShape="1">
          <a:blip r:embed="rId4">
            <a:alphaModFix/>
          </a:blip>
          <a:srcRect b="27999" l="29000" r="19333" t="9999"/>
          <a:stretch/>
        </p:blipFill>
        <p:spPr>
          <a:xfrm>
            <a:off x="5657889" y="4961455"/>
            <a:ext cx="1793241" cy="1457100"/>
          </a:xfrm>
          <a:prstGeom prst="rect">
            <a:avLst/>
          </a:prstGeom>
          <a:noFill/>
          <a:ln>
            <a:noFill/>
          </a:ln>
        </p:spPr>
      </p:pic>
      <p:sp>
        <p:nvSpPr>
          <p:cNvPr id="466" name="Google Shape;466;p41"/>
          <p:cNvSpPr txBox="1"/>
          <p:nvPr/>
        </p:nvSpPr>
        <p:spPr>
          <a:xfrm>
            <a:off x="5950588" y="5451924"/>
            <a:ext cx="144016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2000">
              <a:solidFill>
                <a:schemeClr val="dk1"/>
              </a:solidFill>
              <a:latin typeface="Arial"/>
              <a:ea typeface="Arial"/>
              <a:cs typeface="Arial"/>
              <a:sym typeface="Arial"/>
            </a:endParaRPr>
          </a:p>
        </p:txBody>
      </p:sp>
      <p:pic>
        <p:nvPicPr>
          <p:cNvPr id="467" name="Google Shape;467;p41"/>
          <p:cNvPicPr preferRelativeResize="0"/>
          <p:nvPr/>
        </p:nvPicPr>
        <p:blipFill rotWithShape="1">
          <a:blip r:embed="rId5">
            <a:alphaModFix/>
          </a:blip>
          <a:srcRect b="0" l="0" r="0" t="0"/>
          <a:stretch/>
        </p:blipFill>
        <p:spPr>
          <a:xfrm>
            <a:off x="3369216" y="6057460"/>
            <a:ext cx="877900" cy="323116"/>
          </a:xfrm>
          <a:prstGeom prst="rect">
            <a:avLst/>
          </a:prstGeom>
          <a:noFill/>
          <a:ln>
            <a:noFill/>
          </a:ln>
        </p:spPr>
      </p:pic>
      <p:pic>
        <p:nvPicPr>
          <p:cNvPr id="468" name="Google Shape;468;p41"/>
          <p:cNvPicPr preferRelativeResize="0"/>
          <p:nvPr/>
        </p:nvPicPr>
        <p:blipFill rotWithShape="1">
          <a:blip r:embed="rId6">
            <a:alphaModFix/>
          </a:blip>
          <a:srcRect b="5806" l="0" r="0" t="6170"/>
          <a:stretch/>
        </p:blipFill>
        <p:spPr>
          <a:xfrm>
            <a:off x="752942" y="4989938"/>
            <a:ext cx="2175462" cy="1328504"/>
          </a:xfrm>
          <a:prstGeom prst="rect">
            <a:avLst/>
          </a:prstGeom>
          <a:noFill/>
          <a:ln>
            <a:noFill/>
          </a:ln>
        </p:spPr>
      </p:pic>
      <p:sp>
        <p:nvSpPr>
          <p:cNvPr id="469" name="Google Shape;469;p41"/>
          <p:cNvSpPr txBox="1"/>
          <p:nvPr/>
        </p:nvSpPr>
        <p:spPr>
          <a:xfrm>
            <a:off x="1817982" y="6041443"/>
            <a:ext cx="139419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lt1"/>
                </a:solidFill>
                <a:latin typeface="Calibri"/>
                <a:ea typeface="Calibri"/>
                <a:cs typeface="Calibri"/>
                <a:sym typeface="Calibri"/>
              </a:rPr>
              <a:t>© ToddTrumble</a:t>
            </a:r>
            <a:endParaRPr sz="1200">
              <a:solidFill>
                <a:schemeClr val="lt1"/>
              </a:solidFill>
              <a:latin typeface="Calibri"/>
              <a:ea typeface="Calibri"/>
              <a:cs typeface="Calibri"/>
              <a:sym typeface="Calibri"/>
            </a:endParaRPr>
          </a:p>
        </p:txBody>
      </p:sp>
      <p:pic>
        <p:nvPicPr>
          <p:cNvPr descr="Ein Bild, das Tasse, Getränk, Glas, voll enthält.&#10;&#10;Automatisch generierte Beschreibung" id="470" name="Google Shape;470;p41"/>
          <p:cNvPicPr preferRelativeResize="0"/>
          <p:nvPr/>
        </p:nvPicPr>
        <p:blipFill rotWithShape="1">
          <a:blip r:embed="rId7">
            <a:alphaModFix/>
          </a:blip>
          <a:srcRect b="0" l="0" r="0" t="0"/>
          <a:stretch/>
        </p:blipFill>
        <p:spPr>
          <a:xfrm>
            <a:off x="8381079" y="1429256"/>
            <a:ext cx="3810921" cy="3010769"/>
          </a:xfrm>
          <a:prstGeom prst="rect">
            <a:avLst/>
          </a:prstGeom>
          <a:noFill/>
          <a:ln>
            <a:noFill/>
          </a:ln>
        </p:spPr>
      </p:pic>
      <p:sp>
        <p:nvSpPr>
          <p:cNvPr id="471" name="Google Shape;471;p41"/>
          <p:cNvSpPr txBox="1"/>
          <p:nvPr/>
        </p:nvSpPr>
        <p:spPr>
          <a:xfrm>
            <a:off x="8381079" y="4082588"/>
            <a:ext cx="139419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lt1"/>
                </a:solidFill>
                <a:latin typeface="Calibri"/>
                <a:ea typeface="Calibri"/>
                <a:cs typeface="Calibri"/>
                <a:sym typeface="Calibri"/>
              </a:rPr>
              <a:t>© Jasmin Sessler</a:t>
            </a:r>
            <a:endParaRPr sz="1200">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43"/>
          <p:cNvSpPr txBox="1"/>
          <p:nvPr/>
        </p:nvSpPr>
        <p:spPr>
          <a:xfrm>
            <a:off x="609600" y="439446"/>
            <a:ext cx="10297144"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000">
                <a:solidFill>
                  <a:srgbClr val="595959"/>
                </a:solidFill>
              </a:rPr>
              <a:t>Les messages les plus importants à retenir</a:t>
            </a:r>
            <a:endParaRPr b="1" sz="3000">
              <a:solidFill>
                <a:srgbClr val="595959"/>
              </a:solidFill>
              <a:latin typeface="Arial"/>
              <a:ea typeface="Arial"/>
              <a:cs typeface="Arial"/>
              <a:sym typeface="Arial"/>
            </a:endParaRPr>
          </a:p>
        </p:txBody>
      </p:sp>
      <p:sp>
        <p:nvSpPr>
          <p:cNvPr id="478" name="Google Shape;478;p43"/>
          <p:cNvSpPr txBox="1"/>
          <p:nvPr/>
        </p:nvSpPr>
        <p:spPr>
          <a:xfrm>
            <a:off x="730101" y="1466514"/>
            <a:ext cx="10056000" cy="4094400"/>
          </a:xfrm>
          <a:prstGeom prst="rect">
            <a:avLst/>
          </a:prstGeom>
          <a:noFill/>
          <a:ln cap="flat" cmpd="sng" w="28575">
            <a:solidFill>
              <a:srgbClr val="E36C09"/>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Les substances chimiques dangereuses sont des polluants qui peuvent avoir des effets graves sur notre environnement et notre santé</a:t>
            </a:r>
            <a:endParaRPr/>
          </a:p>
          <a:p>
            <a:pPr indent="-285750" lvl="0" marL="28575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Il existe une réglementation sur les produits chimiques au sein de l'UE : </a:t>
            </a:r>
            <a:r>
              <a:rPr b="1" lang="de-DE" sz="2000">
                <a:solidFill>
                  <a:schemeClr val="dk1"/>
                </a:solidFill>
                <a:latin typeface="Calibri"/>
                <a:ea typeface="Calibri"/>
                <a:cs typeface="Calibri"/>
                <a:sym typeface="Calibri"/>
              </a:rPr>
              <a:t>REACH</a:t>
            </a:r>
            <a:endParaRPr b="1"/>
          </a:p>
          <a:p>
            <a:pPr indent="-285750" lvl="0" marL="28575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Les propriétés des </a:t>
            </a:r>
            <a:r>
              <a:rPr b="1" lang="de-DE" sz="2000">
                <a:solidFill>
                  <a:schemeClr val="dk1"/>
                </a:solidFill>
                <a:latin typeface="Calibri"/>
                <a:ea typeface="Calibri"/>
                <a:cs typeface="Calibri"/>
                <a:sym typeface="Calibri"/>
              </a:rPr>
              <a:t>"substances extrêmement préoccupantes"</a:t>
            </a:r>
            <a:r>
              <a:rPr lang="de-DE" sz="2000">
                <a:solidFill>
                  <a:schemeClr val="dk1"/>
                </a:solidFill>
                <a:latin typeface="Calibri"/>
                <a:ea typeface="Calibri"/>
                <a:cs typeface="Calibri"/>
                <a:sym typeface="Calibri"/>
              </a:rPr>
              <a:t> sont les suivantes : Mutagène, cancérigène, persistant, perturbateur endocrinien.</a:t>
            </a:r>
            <a:endParaRPr/>
          </a:p>
          <a:p>
            <a:pPr indent="-285750" lvl="0" marL="285750" marR="0" rtl="0" algn="l">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Perturbateurs endocriniens = affectent particulièrement les femmes enceintes et les organismes en développement</a:t>
            </a:r>
            <a:endParaRPr/>
          </a:p>
          <a:p>
            <a:pPr indent="-285750" lvl="0" marL="28575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Certaines propriétés peuvent favoriser la migration de substances (par exemple la chaleur, l'acide, etc.).</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Font typeface="Noto Sans Symbols"/>
              <a:buChar char="✔"/>
            </a:pPr>
            <a:r>
              <a:rPr lang="de-DE" sz="2000">
                <a:solidFill>
                  <a:schemeClr val="dk1"/>
                </a:solidFill>
                <a:latin typeface="Calibri"/>
                <a:ea typeface="Calibri"/>
                <a:cs typeface="Calibri"/>
                <a:sym typeface="Calibri"/>
              </a:rPr>
              <a:t>Ne laissez pas d'aliments chauds, gras ou acides entrer en contact avec le plastique - dans des cas exceptionnels, réduisez le contact à une durée aussi courte que possible.</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Font typeface="Noto Sans Symbols"/>
              <a:buChar char="✔"/>
            </a:pPr>
            <a:r>
              <a:rPr b="1" lang="de-DE" sz="2000">
                <a:solidFill>
                  <a:schemeClr val="dk1"/>
                </a:solidFill>
                <a:latin typeface="Calibri"/>
                <a:ea typeface="Calibri"/>
                <a:cs typeface="Calibri"/>
                <a:sym typeface="Calibri"/>
              </a:rPr>
              <a:t>N'utilisez que des ustensiles portant le symbole de la fourchette en verre pour les denrées alimentaires.</a:t>
            </a:r>
            <a:endParaRPr/>
          </a:p>
        </p:txBody>
      </p:sp>
      <p:pic>
        <p:nvPicPr>
          <p:cNvPr descr="Notizen Machen Huhn" id="479" name="Google Shape;479;p43"/>
          <p:cNvPicPr preferRelativeResize="0"/>
          <p:nvPr/>
        </p:nvPicPr>
        <p:blipFill rotWithShape="1">
          <a:blip r:embed="rId3">
            <a:alphaModFix/>
          </a:blip>
          <a:srcRect b="0" l="0" r="0" t="0"/>
          <a:stretch/>
        </p:blipFill>
        <p:spPr>
          <a:xfrm>
            <a:off x="9752894" y="4439871"/>
            <a:ext cx="2066693" cy="206669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48"/>
          <p:cNvSpPr txBox="1"/>
          <p:nvPr>
            <p:ph type="ctrTitle"/>
          </p:nvPr>
        </p:nvSpPr>
        <p:spPr>
          <a:xfrm>
            <a:off x="1055440" y="901874"/>
            <a:ext cx="10363200" cy="259228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de-DE">
                <a:latin typeface="Calibri"/>
                <a:ea typeface="Calibri"/>
                <a:cs typeface="Calibri"/>
                <a:sym typeface="Calibri"/>
              </a:rPr>
              <a:t>A la prochaine fois et restez en bonne santé !</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de-DE">
                <a:latin typeface="Calibri"/>
                <a:ea typeface="Calibri"/>
                <a:cs typeface="Calibri"/>
                <a:sym typeface="Calibri"/>
              </a:rPr>
              <a:t>Votre équipe BEF</a:t>
            </a:r>
            <a:endParaRPr>
              <a:latin typeface="Calibri"/>
              <a:ea typeface="Calibri"/>
              <a:cs typeface="Calibri"/>
              <a:sym typeface="Calibri"/>
            </a:endParaRPr>
          </a:p>
          <a:p>
            <a:pPr indent="0" lvl="0" marL="0" rtl="0" algn="l">
              <a:spcBef>
                <a:spcPts val="0"/>
              </a:spcBef>
              <a:spcAft>
                <a:spcPts val="0"/>
              </a:spcAft>
              <a:buClr>
                <a:schemeClr val="lt1"/>
              </a:buClr>
              <a:buSzPts val="3200"/>
              <a:buFont typeface="Calibri"/>
              <a:buNone/>
            </a:pPr>
            <a:r>
              <a:t/>
            </a:r>
            <a:endParaRPr>
              <a:latin typeface="Calibri"/>
              <a:ea typeface="Calibri"/>
              <a:cs typeface="Calibri"/>
              <a:sym typeface="Calibri"/>
            </a:endParaRPr>
          </a:p>
        </p:txBody>
      </p:sp>
      <p:sp>
        <p:nvSpPr>
          <p:cNvPr id="486" name="Google Shape;486;p48"/>
          <p:cNvSpPr txBox="1"/>
          <p:nvPr/>
        </p:nvSpPr>
        <p:spPr>
          <a:xfrm>
            <a:off x="2999656" y="4371506"/>
            <a:ext cx="6670612" cy="307777"/>
          </a:xfrm>
          <a:prstGeom prst="rect">
            <a:avLst/>
          </a:prstGeom>
          <a:noFill/>
          <a:ln cap="flat" cmpd="sng" w="25400">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de-DE" sz="1400">
                <a:solidFill>
                  <a:schemeClr val="lt1"/>
                </a:solidFill>
                <a:latin typeface="Calibri"/>
                <a:ea typeface="Calibri"/>
                <a:cs typeface="Calibri"/>
                <a:sym typeface="Calibri"/>
              </a:rPr>
              <a:t>www.giftfreie-stadt.de/chemikalienbotschafterinnen @: </a:t>
            </a:r>
            <a:r>
              <a:rPr b="1" lang="de-DE" sz="1400">
                <a:solidFill>
                  <a:schemeClr val="lt1"/>
                </a:solidFill>
                <a:latin typeface="Calibri"/>
                <a:ea typeface="Calibri"/>
                <a:cs typeface="Calibri"/>
                <a:sym typeface="Calibri"/>
              </a:rPr>
              <a:t>ChemieBotschafter@bef-de.org</a:t>
            </a:r>
            <a:endParaRPr b="1" sz="1400">
              <a:solidFill>
                <a:schemeClr val="lt1"/>
              </a:solidFill>
              <a:latin typeface="Calibri"/>
              <a:ea typeface="Calibri"/>
              <a:cs typeface="Calibri"/>
              <a:sym typeface="Calibri"/>
            </a:endParaRPr>
          </a:p>
        </p:txBody>
      </p:sp>
      <p:sp>
        <p:nvSpPr>
          <p:cNvPr id="487" name="Google Shape;487;p48"/>
          <p:cNvSpPr txBox="1"/>
          <p:nvPr/>
        </p:nvSpPr>
        <p:spPr>
          <a:xfrm>
            <a:off x="322830" y="5314978"/>
            <a:ext cx="205175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Arial"/>
                <a:ea typeface="Arial"/>
                <a:cs typeface="Arial"/>
                <a:sym typeface="Arial"/>
              </a:rPr>
              <a:t>Sponsored by:</a:t>
            </a:r>
            <a:endParaRPr sz="1000">
              <a:solidFill>
                <a:schemeClr val="dk1"/>
              </a:solidFill>
              <a:latin typeface="Arial"/>
              <a:ea typeface="Arial"/>
              <a:cs typeface="Arial"/>
              <a:sym typeface="Arial"/>
            </a:endParaRPr>
          </a:p>
        </p:txBody>
      </p:sp>
      <p:grpSp>
        <p:nvGrpSpPr>
          <p:cNvPr id="488" name="Google Shape;488;p48"/>
          <p:cNvGrpSpPr/>
          <p:nvPr/>
        </p:nvGrpSpPr>
        <p:grpSpPr>
          <a:xfrm>
            <a:off x="322830" y="5502309"/>
            <a:ext cx="7832967" cy="1305285"/>
            <a:chOff x="322830" y="5502309"/>
            <a:chExt cx="7832967" cy="1305285"/>
          </a:xfrm>
        </p:grpSpPr>
        <p:pic>
          <p:nvPicPr>
            <p:cNvPr id="489" name="Google Shape;489;p48"/>
            <p:cNvPicPr preferRelativeResize="0"/>
            <p:nvPr/>
          </p:nvPicPr>
          <p:blipFill rotWithShape="1">
            <a:blip r:embed="rId3">
              <a:alphaModFix/>
            </a:blip>
            <a:srcRect b="0" l="0" r="0" t="0"/>
            <a:stretch/>
          </p:blipFill>
          <p:spPr>
            <a:xfrm>
              <a:off x="322830" y="5502309"/>
              <a:ext cx="5246695" cy="1117954"/>
            </a:xfrm>
            <a:prstGeom prst="rect">
              <a:avLst/>
            </a:prstGeom>
            <a:noFill/>
            <a:ln>
              <a:noFill/>
            </a:ln>
          </p:spPr>
        </p:pic>
        <p:sp>
          <p:nvSpPr>
            <p:cNvPr id="490" name="Google Shape;490;p48"/>
            <p:cNvSpPr txBox="1"/>
            <p:nvPr/>
          </p:nvSpPr>
          <p:spPr>
            <a:xfrm>
              <a:off x="349989" y="6561373"/>
              <a:ext cx="7805808"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Arial"/>
                  <a:ea typeface="Arial"/>
                  <a:cs typeface="Arial"/>
                  <a:sym typeface="Arial"/>
                </a:rPr>
                <a:t> The responsibility for the content of this publication lies with the authors.</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1_Larissa">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nutzerdefiniertes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2020-06-03T12:20:12Z</dcterms:created>
  <dc:creator>carla irrgang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0x0101005AADDDBC97824A408962263629975533</vt:lpwstr>
  </property>
  <property fmtid="{D5CDD505-2E9C-101B-9397-08002B2CF9AE}" pid="3" name="MediaServiceImageTags">
    <vt:lpwstr/>
  </property>
</Properties>
</file>