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6858000" cy="9144000"/>
  <p:embeddedFontLst>
    <p:embeddedFont>
      <p:font typeface="Quattrocento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9" roundtripDataSignature="AMtx7mjn6iA7oOpgALQikBCK/sAG1ziQ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QuattrocentoSans-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QuattrocentoSans-italic.fntdata"/><Relationship Id="rId14" Type="http://schemas.openxmlformats.org/officeDocument/2006/relationships/slide" Target="slides/slide9.xml"/><Relationship Id="rId36" Type="http://schemas.openxmlformats.org/officeDocument/2006/relationships/font" Target="fonts/QuattrocentoSans-bold.fntdata"/><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font" Target="fonts/Quattrocento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sundheitlicheaufklaerung.de/teflon-wie-gefaehrlich-ist-die-antihaftbeschichtung/" TargetMode="External"/><Relationship Id="rId3" Type="http://schemas.openxmlformats.org/officeDocument/2006/relationships/hyperlink" Target="https://www.energieleben.at/teflon-gift-in-der-pfanne/" TargetMode="External"/><Relationship Id="rId4" Type="http://schemas.openxmlformats.org/officeDocument/2006/relationships/hyperlink" Target="https://pfannenhelden.de/teflonpfannen/" TargetMode="External"/><Relationship Id="rId5" Type="http://schemas.openxmlformats.org/officeDocument/2006/relationships/hyperlink" Target="https://pfannenhelden.de/teflonbeschichtung-giftig/" TargetMode="External"/><Relationship Id="rId6" Type="http://schemas.openxmlformats.org/officeDocument/2006/relationships/hyperlink" Target="https://www.verbraucherzentrale.nrw/wissen/projekt-schadstoffberatung/schadstoffberatung-kuechenutensilien-lebensmittelverpackungen/pfanne-mit-beschichtung-gesundheitsschaedlich-50076" TargetMode="External"/><Relationship Id="rId7" Type="http://schemas.openxmlformats.org/officeDocument/2006/relationships/hyperlink" Target="https://www.zentrum-der-gesundheit.de/bibliothek/umwelt/schaedliche-faktoren/teflon-i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sz="1200"/>
              <a:t>Alena</a:t>
            </a:r>
            <a:endParaRPr/>
          </a:p>
        </p:txBody>
      </p:sp>
      <p:sp>
        <p:nvSpPr>
          <p:cNvPr id="90" name="Google Shape;9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a:p>
            <a:pPr indent="0" lvl="0" marL="0" rtl="0" algn="l">
              <a:spcBef>
                <a:spcPts val="0"/>
              </a:spcBef>
              <a:spcAft>
                <a:spcPts val="0"/>
              </a:spcAft>
              <a:buNone/>
            </a:pPr>
            <a:r>
              <a:t/>
            </a:r>
            <a:endParaRPr/>
          </a:p>
        </p:txBody>
      </p:sp>
      <p:sp>
        <p:nvSpPr>
          <p:cNvPr id="117" name="Google Shape;11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143" name="Google Shape;14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153" name="Google Shape;15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a:p>
            <a:pPr indent="0" lvl="0" marL="0" rtl="0" algn="l">
              <a:spcBef>
                <a:spcPts val="0"/>
              </a:spcBef>
              <a:spcAft>
                <a:spcPts val="0"/>
              </a:spcAft>
              <a:buNone/>
            </a:pPr>
            <a:r>
              <a:rPr lang="de-DE"/>
              <a:t>Images of advertising from Bioplastics company </a:t>
            </a:r>
            <a:endParaRPr/>
          </a:p>
        </p:txBody>
      </p:sp>
      <p:sp>
        <p:nvSpPr>
          <p:cNvPr id="176" name="Google Shape;17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Quattrocento Sans"/>
              <a:buNone/>
            </a:pPr>
            <a:r>
              <a:rPr lang="de-DE" sz="1800">
                <a:latin typeface="Quattrocento Sans"/>
                <a:ea typeface="Quattrocento Sans"/>
                <a:cs typeface="Quattrocento Sans"/>
                <a:sym typeface="Quattrocento Sans"/>
              </a:rPr>
              <a:t>https://biooekonomie.de/nachrichten/bioplastik-pro-und-contra</a:t>
            </a:r>
            <a:endParaRPr sz="1800">
              <a:latin typeface="Arial"/>
              <a:ea typeface="Arial"/>
              <a:cs typeface="Arial"/>
              <a:sym typeface="Arial"/>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800"/>
              <a:buFont typeface="Quattrocento Sans"/>
              <a:buNone/>
            </a:pPr>
            <a:r>
              <a:rPr lang="de-DE" sz="1800">
                <a:latin typeface="Quattrocento Sans"/>
                <a:ea typeface="Quattrocento Sans"/>
                <a:cs typeface="Quattrocento Sans"/>
                <a:sym typeface="Quattrocento Sans"/>
              </a:rPr>
              <a:t>https://www.netzwerk-bioplastik.de/aktuell/news/datum/2017/07/14/kunststoffe-aus-kaffeesatz-und-stroh/</a:t>
            </a:r>
            <a:endParaRPr sz="1800">
              <a:latin typeface="Arial"/>
              <a:ea typeface="Arial"/>
              <a:cs typeface="Arial"/>
              <a:sym typeface="Arial"/>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800"/>
              <a:buFont typeface="Quattrocento Sans"/>
              <a:buNone/>
            </a:pPr>
            <a:r>
              <a:rPr lang="de-DE" sz="1800">
                <a:latin typeface="Quattrocento Sans"/>
                <a:ea typeface="Quattrocento Sans"/>
                <a:cs typeface="Quattrocento Sans"/>
                <a:sym typeface="Quattrocento Sans"/>
              </a:rPr>
              <a:t>https://www.ifbb-hannover.de/de/forschungsprojekt/kave-bioverbundwerkstoff.html</a:t>
            </a:r>
            <a:endParaRPr sz="1800">
              <a:latin typeface="Arial"/>
              <a:ea typeface="Arial"/>
              <a:cs typeface="Arial"/>
              <a:sym typeface="Arial"/>
            </a:endParaRPr>
          </a:p>
          <a:p>
            <a:pPr indent="0" lvl="0" marL="0" rtl="0" algn="l">
              <a:spcBef>
                <a:spcPts val="0"/>
              </a:spcBef>
              <a:spcAft>
                <a:spcPts val="0"/>
              </a:spcAft>
              <a:buNone/>
            </a:pPr>
            <a:r>
              <a:t/>
            </a:r>
            <a:endParaRPr/>
          </a:p>
        </p:txBody>
      </p:sp>
      <p:sp>
        <p:nvSpPr>
          <p:cNvPr id="193" name="Google Shape;19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243" name="Google Shape;24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lnSpc>
                <a:spcPct val="107000"/>
              </a:lnSpc>
              <a:spcBef>
                <a:spcPts val="0"/>
              </a:spcBef>
              <a:spcAft>
                <a:spcPts val="0"/>
              </a:spcAft>
              <a:buClr>
                <a:schemeClr val="dk1"/>
              </a:buClr>
              <a:buSzPts val="1200"/>
              <a:buFont typeface="Noto Sans Symbols"/>
              <a:buChar char="∙"/>
            </a:pPr>
            <a:r>
              <a:rPr lang="de-DE"/>
              <a:t>Further sources: </a:t>
            </a:r>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2">
                  <a:extLst>
                    <a:ext uri="{A12FA001-AC4F-418D-AE19-62706E023703}">
                      <ahyp:hlinkClr val="tx"/>
                    </a:ext>
                  </a:extLst>
                </a:hlinkClick>
              </a:rPr>
              <a:t>https://www.gesundheitlicheaufklaerung.de/teflon-wie-gefaehrlich-ist-die-antihaftbeschichtung/</a:t>
            </a:r>
            <a:endParaRPr sz="1800">
              <a:latin typeface="Calibri"/>
              <a:ea typeface="Calibri"/>
              <a:cs typeface="Calibri"/>
              <a:sym typeface="Calibri"/>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3">
                  <a:extLst>
                    <a:ext uri="{A12FA001-AC4F-418D-AE19-62706E023703}">
                      <ahyp:hlinkClr val="tx"/>
                    </a:ext>
                  </a:extLst>
                </a:hlinkClick>
              </a:rPr>
              <a:t>https://www.energieleben.at/teflon-gift-in-der-pfanne/</a:t>
            </a:r>
            <a:endParaRPr sz="1800">
              <a:latin typeface="Calibri"/>
              <a:ea typeface="Calibri"/>
              <a:cs typeface="Calibri"/>
              <a:sym typeface="Calibri"/>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4">
                  <a:extLst>
                    <a:ext uri="{A12FA001-AC4F-418D-AE19-62706E023703}">
                      <ahyp:hlinkClr val="tx"/>
                    </a:ext>
                  </a:extLst>
                </a:hlinkClick>
              </a:rPr>
              <a:t>https://pfannenhelden.de/teflonpfannen/</a:t>
            </a:r>
            <a:endParaRPr sz="1800">
              <a:latin typeface="Calibri"/>
              <a:ea typeface="Calibri"/>
              <a:cs typeface="Calibri"/>
              <a:sym typeface="Calibri"/>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5">
                  <a:extLst>
                    <a:ext uri="{A12FA001-AC4F-418D-AE19-62706E023703}">
                      <ahyp:hlinkClr val="tx"/>
                    </a:ext>
                  </a:extLst>
                </a:hlinkClick>
              </a:rPr>
              <a:t>https://pfannenhelden.de/teflonbeschichtung-giftig/</a:t>
            </a:r>
            <a:endParaRPr sz="1800">
              <a:latin typeface="Calibri"/>
              <a:ea typeface="Calibri"/>
              <a:cs typeface="Calibri"/>
              <a:sym typeface="Calibri"/>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6">
                  <a:extLst>
                    <a:ext uri="{A12FA001-AC4F-418D-AE19-62706E023703}">
                      <ahyp:hlinkClr val="tx"/>
                    </a:ext>
                  </a:extLst>
                </a:hlinkClick>
              </a:rPr>
              <a:t>https://www.verbraucherzentrale.nrw/wissen/projekt-schadstoffberatung/schadstoffberatung-kuechenutensilien-lebensmittelverpackungen/pfanne-mit-beschichtung-gesundheitsschaedlich-50076</a:t>
            </a:r>
            <a:endParaRPr sz="1800">
              <a:latin typeface="Calibri"/>
              <a:ea typeface="Calibri"/>
              <a:cs typeface="Calibri"/>
              <a:sym typeface="Calibri"/>
            </a:endParaRPr>
          </a:p>
          <a:p>
            <a:pPr indent="-342900" lvl="0" marL="342900" rtl="0" algn="l">
              <a:lnSpc>
                <a:spcPct val="107000"/>
              </a:lnSpc>
              <a:spcBef>
                <a:spcPts val="0"/>
              </a:spcBef>
              <a:spcAft>
                <a:spcPts val="0"/>
              </a:spcAft>
              <a:buClr>
                <a:srgbClr val="0563C1"/>
              </a:buClr>
              <a:buSzPts val="1800"/>
              <a:buFont typeface="Noto Sans Symbols"/>
              <a:buChar char="∙"/>
            </a:pPr>
            <a:r>
              <a:rPr lang="de-DE" sz="1800" u="sng">
                <a:solidFill>
                  <a:srgbClr val="0563C1"/>
                </a:solidFill>
                <a:latin typeface="Calibri"/>
                <a:ea typeface="Calibri"/>
                <a:cs typeface="Calibri"/>
                <a:sym typeface="Calibri"/>
                <a:hlinkClick r:id="rId7">
                  <a:extLst>
                    <a:ext uri="{A12FA001-AC4F-418D-AE19-62706E023703}">
                      <ahyp:hlinkClr val="tx"/>
                    </a:ext>
                  </a:extLst>
                </a:hlinkClick>
              </a:rPr>
              <a:t>https://www.zentrum-der-gesundheit.de/bibliothek/umwelt/schaedliche-faktoren/teflon-ia</a:t>
            </a:r>
            <a:endParaRPr sz="1800">
              <a:latin typeface="Calibri"/>
              <a:ea typeface="Calibri"/>
              <a:cs typeface="Calibri"/>
              <a:sym typeface="Calibri"/>
            </a:endParaRPr>
          </a:p>
          <a:p>
            <a:pPr indent="0" lvl="0" marL="0" rtl="0" algn="l">
              <a:spcBef>
                <a:spcPts val="800"/>
              </a:spcBef>
              <a:spcAft>
                <a:spcPts val="0"/>
              </a:spcAft>
              <a:buNone/>
            </a:pPr>
            <a:r>
              <a:t/>
            </a:r>
            <a:endParaRPr/>
          </a:p>
        </p:txBody>
      </p:sp>
      <p:sp>
        <p:nvSpPr>
          <p:cNvPr id="267" name="Google Shape;26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Calibri"/>
              <a:buNone/>
            </a:pPr>
            <a:r>
              <a:rPr lang="de-DE">
                <a:solidFill>
                  <a:srgbClr val="FF0000"/>
                </a:solidFill>
              </a:rPr>
              <a:t>Mention our joint alternatives list </a:t>
            </a:r>
            <a:endParaRPr/>
          </a:p>
          <a:p>
            <a:pPr indent="0" lvl="0" marL="0" rtl="0" algn="l">
              <a:spcBef>
                <a:spcPts val="0"/>
              </a:spcBef>
              <a:spcAft>
                <a:spcPts val="0"/>
              </a:spcAft>
              <a:buNone/>
            </a:pPr>
            <a:r>
              <a:t/>
            </a:r>
            <a:endParaRPr/>
          </a:p>
        </p:txBody>
      </p:sp>
      <p:sp>
        <p:nvSpPr>
          <p:cNvPr id="316" name="Google Shape;31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Alena</a:t>
            </a:r>
            <a:endParaRPr/>
          </a:p>
        </p:txBody>
      </p:sp>
      <p:sp>
        <p:nvSpPr>
          <p:cNvPr id="342" name="Google Shape;342;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a:t>Alena</a:t>
            </a:r>
            <a:br>
              <a:rPr lang="de-DE"/>
            </a:br>
            <a:r>
              <a:rPr lang="de-DE"/>
              <a:t>https://jamboard.google.com/d/16OFcrvnhP3p85FpkK1U0MzxiKgW_3SZ-UY3e7HixJPY/edit?usp=sharing </a:t>
            </a:r>
            <a:endParaRPr/>
          </a:p>
        </p:txBody>
      </p:sp>
      <p:sp>
        <p:nvSpPr>
          <p:cNvPr id="353" name="Google Shape;353;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a:t>Alena</a:t>
            </a:r>
            <a:endParaRPr/>
          </a:p>
        </p:txBody>
      </p:sp>
      <p:sp>
        <p:nvSpPr>
          <p:cNvPr id="361" name="Google Shape;361;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44"/>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el und Inhalt">
  <p:cSld name="6_Titel und Inhalt">
    <p:bg>
      <p:bgPr>
        <a:blipFill>
          <a:blip r:embed="rId2">
            <a:alphaModFix/>
          </a:blip>
          <a:stretch>
            <a:fillRect/>
          </a:stretch>
        </a:blipFill>
      </p:bgPr>
    </p:bg>
    <p:spTree>
      <p:nvGrpSpPr>
        <p:cNvPr id="19" name="Shape 19"/>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4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6"/>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47"/>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7"/>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7"/>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4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8"/>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1" name="Google Shape;31;p48"/>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8"/>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49"/>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49"/>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5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5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5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5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5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3"/>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54"/>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3" name="Google Shape;53;p54"/>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 name="Google Shape;54;p54"/>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5" name="Google Shape;55;p54"/>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6" name="Google Shape;56;p5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5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5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5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5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57"/>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57"/>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1" name="Google Shape;71;p57"/>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2" name="Google Shape;72;p5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7"/>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57"/>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75" name="Shape 75"/>
        <p:cNvGrpSpPr/>
        <p:nvPr/>
      </p:nvGrpSpPr>
      <p:grpSpPr>
        <a:xfrm>
          <a:off x="0" y="0"/>
          <a:ext cx="0" cy="0"/>
          <a:chOff x="0" y="0"/>
          <a:chExt cx="0" cy="0"/>
        </a:xfrm>
      </p:grpSpPr>
      <p:sp>
        <p:nvSpPr>
          <p:cNvPr id="76" name="Google Shape;76;p58"/>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58"/>
          <p:cNvSpPr/>
          <p:nvPr>
            <p:ph idx="2" type="pic"/>
          </p:nvPr>
        </p:nvSpPr>
        <p:spPr>
          <a:xfrm>
            <a:off x="2389717" y="612775"/>
            <a:ext cx="7315200" cy="4114800"/>
          </a:xfrm>
          <a:prstGeom prst="rect">
            <a:avLst/>
          </a:prstGeom>
          <a:noFill/>
          <a:ln>
            <a:noFill/>
          </a:ln>
        </p:spPr>
      </p:sp>
      <p:sp>
        <p:nvSpPr>
          <p:cNvPr id="78" name="Google Shape;78;p58"/>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9" name="Google Shape;79;p5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58"/>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58"/>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3"/>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3"/>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14" name="Google Shape;14;p43"/>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15" name="Google Shape;15;p43"/>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050"/>
              <a:buFont typeface="Calibri"/>
              <a:buNone/>
            </a:pPr>
            <a:r>
              <a:rPr b="0" i="0" lang="de-DE" sz="1050" u="none" cap="none" strike="noStrike">
                <a:solidFill>
                  <a:srgbClr val="7F7F7F"/>
                </a:solidFill>
                <a:latin typeface="Calibri"/>
                <a:ea typeface="Calibri"/>
                <a:cs typeface="Calibri"/>
                <a:sym typeface="Calibri"/>
              </a:rPr>
              <a:t>www.giftfreie-stadt.de * ChemieBotschafter@bef-de.org</a:t>
            </a:r>
            <a:endParaRPr b="0" i="0" sz="1050" u="none" cap="none" strike="noStrike">
              <a:solidFill>
                <a:srgbClr val="7F7F7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0"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20.jpg"/><Relationship Id="rId9" Type="http://schemas.openxmlformats.org/officeDocument/2006/relationships/image" Target="../media/image23.jpg"/><Relationship Id="rId5" Type="http://schemas.openxmlformats.org/officeDocument/2006/relationships/image" Target="../media/image11.jpg"/><Relationship Id="rId6" Type="http://schemas.openxmlformats.org/officeDocument/2006/relationships/image" Target="../media/image28.jpg"/><Relationship Id="rId7" Type="http://schemas.openxmlformats.org/officeDocument/2006/relationships/image" Target="../media/image10.jp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jpg"/><Relationship Id="rId4" Type="http://schemas.openxmlformats.org/officeDocument/2006/relationships/hyperlink" Target="https://www.verbraucherzentrale.de/wissen/lebensmittel/lebensmittelproduktion/schadstoffe-im-essen-von-der-verpackung-ins-lebensmittel-1194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verbraucherzentrale.de/wissen/lebensmittel/lebensmittelproduktion/schadstoffe-im-essen-von-der-verpackung-ins-lebensmittel-11944" TargetMode="External"/><Relationship Id="rId4" Type="http://schemas.openxmlformats.org/officeDocument/2006/relationships/hyperlink" Target="https://www.wwf.de/fileadmin/fm-wwf/Publikationen-PDF/WWF/WWF-Studie-Mineraloel-2017.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hyperlink" Target="https://www.verbraucherzentrale.de/wissen/lebensmittel/lebensmittelproduktion/aluminium-760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hyperlink" Target="https://www.umsicht.fraunhofer.de/de/ueber-fraunhofer-umsicht/nachhaltigkeit/nationale-informationsstelle-nachhaltige-kunststoffe/polymere-kunststoff/biokunststoffe.html" TargetMode="External"/><Relationship Id="rId5" Type="http://schemas.openxmlformats.org/officeDocument/2006/relationships/hyperlink" Target="https://environment.ec.europa.eu/topics/plastics/biobased-biodegradable-and-compostable-plastics_e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hyperlink" Target="https://www.verbraucherzentrale.de/wissen/umwelt-haushalt/produkte/vorsicht-schadstoffe-in-kunststoffgeschirr-mit-bambusbeimischung-2057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2.jpg"/><Relationship Id="rId4" Type="http://schemas.openxmlformats.org/officeDocument/2006/relationships/hyperlink" Target="https://www.umweltbundesamt.de/biobasierte-biologisch-abbaubare-kunststoffe#31-durfen-produkte-und-verpackungen-aus-biologisch-abbaubaren-kunststoffen-in-der-bioabfallsammlung-entsorgt-werde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umweltbundesamt.de/pfc-planet" TargetMode="External"/><Relationship Id="rId4" Type="http://schemas.openxmlformats.org/officeDocument/2006/relationships/image" Target="../media/image4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hyperlink" Target="https://www.bfr.bund.de/de/fragen_und_antworten_zu_per__und_polyfluorierten_alkylsubstanzen__pfas_-242936.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banpfasmanifesto.org/d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hyperlink" Target="https://pubmed.ncbi.nlm.nih.gov/8272977/"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9.png"/><Relationship Id="rId5" Type="http://schemas.openxmlformats.org/officeDocument/2006/relationships/hyperlink" Target="https://www.env-health.org/wp-content/uploads/2021/05/FINAL_pfas_fcm_study_web.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4.png"/><Relationship Id="rId5" Type="http://schemas.openxmlformats.org/officeDocument/2006/relationships/image" Target="../media/image38.png"/><Relationship Id="rId6" Type="http://schemas.openxmlformats.org/officeDocument/2006/relationships/hyperlink" Target="https://www.umweltbundesamt.de/sites/default/files/medien/2546/publikationen/uba_sp_pfas_web_0.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hyperlink" Target="https://www.umweltbundesamt.de/presse/pressemitteilungen/kinder-jugendliche-haben-zu-viel-pfas-im-blu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4.jp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1.jpg"/><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www.umsicht.fraunhofer.de/de/ueber-fraunhofer-umsicht/nachhaltigkeit/nationale-informationsstelle-nachhaltige-kunststoffe/polymere-kunststoff/biokunststoffe.html#1" TargetMode="External"/><Relationship Id="rId4" Type="http://schemas.openxmlformats.org/officeDocument/2006/relationships/hyperlink" Target="https://www.netzwerk-bioplastik.de/aktuell/news/datum/2017/07/14/kunststoffe-aus-kaffeesatz-und-stroh/" TargetMode="External"/><Relationship Id="rId5" Type="http://schemas.openxmlformats.org/officeDocument/2006/relationships/hyperlink" Target="https://www.lorangerie.ch/wp-content/uploads/2012/03/oekobilanz_bechersysteme.pdf" TargetMode="External"/><Relationship Id="rId6" Type="http://schemas.openxmlformats.org/officeDocument/2006/relationships/hyperlink" Target="https://www.umweltbundesamt.de/sites/default/files/medien/publikation/long/3834.pdf" TargetMode="External"/><Relationship Id="rId7" Type="http://schemas.openxmlformats.org/officeDocument/2006/relationships/hyperlink" Target="https://www.vzbv.de/pressemitteilungen/illegales-und-potenziell-gesundheitsschaedliches-bambusgeschirr-im-umlauf" TargetMode="External"/><Relationship Id="rId8" Type="http://schemas.openxmlformats.org/officeDocument/2006/relationships/hyperlink" Target="https://www.bfr.bund.de/de/fragen_und_antworten_zu_per__und_polyfluorierten_alkylsubstanzen__pfas_-242936.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
          <p:cNvSpPr txBox="1"/>
          <p:nvPr>
            <p:ph type="title"/>
          </p:nvPr>
        </p:nvSpPr>
        <p:spPr>
          <a:xfrm>
            <a:off x="1981200" y="1814680"/>
            <a:ext cx="54864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4375"/>
              <a:buFont typeface="Arial"/>
              <a:buNone/>
            </a:pPr>
            <a:r>
              <a:rPr lang="de-DE"/>
              <a:t>Session 2 - Cuisine Partie 2</a:t>
            </a:r>
            <a:endParaRPr/>
          </a:p>
          <a:p>
            <a:pPr indent="0" lvl="0" marL="0" rtl="0" algn="l">
              <a:spcBef>
                <a:spcPts val="0"/>
              </a:spcBef>
              <a:spcAft>
                <a:spcPts val="0"/>
              </a:spcAft>
              <a:buClr>
                <a:schemeClr val="dk1"/>
              </a:buClr>
              <a:buSzPct val="34375"/>
              <a:buFont typeface="Arial"/>
              <a:buNone/>
            </a:pPr>
            <a:r>
              <a:t/>
            </a:r>
            <a:endParaRPr/>
          </a:p>
          <a:p>
            <a:pPr indent="0" lvl="0" marL="0" rtl="0" algn="l">
              <a:spcBef>
                <a:spcPts val="0"/>
              </a:spcBef>
              <a:spcAft>
                <a:spcPts val="0"/>
              </a:spcAft>
              <a:buClr>
                <a:srgbClr val="595959"/>
              </a:buClr>
              <a:buSzPct val="100000"/>
              <a:buFont typeface="Arial"/>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descr="Ein Bild, das Essen, Tisch, Tasse, Schüssel enthält.&#10;&#10;Automatisch generierte Beschreibung" id="92" name="Google Shape;92;p3"/>
          <p:cNvPicPr preferRelativeResize="0"/>
          <p:nvPr/>
        </p:nvPicPr>
        <p:blipFill rotWithShape="1">
          <a:blip r:embed="rId3">
            <a:alphaModFix/>
          </a:blip>
          <a:srcRect b="0" l="0" r="0" t="0"/>
          <a:stretch/>
        </p:blipFill>
        <p:spPr>
          <a:xfrm>
            <a:off x="4863048" y="1865908"/>
            <a:ext cx="1963281" cy="1343018"/>
          </a:xfrm>
          <a:prstGeom prst="rect">
            <a:avLst/>
          </a:prstGeom>
          <a:noFill/>
          <a:ln>
            <a:noFill/>
          </a:ln>
        </p:spPr>
      </p:pic>
      <p:pic>
        <p:nvPicPr>
          <p:cNvPr descr="Ein Bild, das Tisch enthält.&#10;&#10;Automatisch generierte Beschreibung" id="93" name="Google Shape;93;p3"/>
          <p:cNvPicPr preferRelativeResize="0"/>
          <p:nvPr/>
        </p:nvPicPr>
        <p:blipFill rotWithShape="1">
          <a:blip r:embed="rId4">
            <a:alphaModFix/>
          </a:blip>
          <a:srcRect b="0" l="0" r="0" t="0"/>
          <a:stretch/>
        </p:blipFill>
        <p:spPr>
          <a:xfrm>
            <a:off x="2711168" y="1865907"/>
            <a:ext cx="2049633" cy="1343018"/>
          </a:xfrm>
          <a:prstGeom prst="rect">
            <a:avLst/>
          </a:prstGeom>
          <a:noFill/>
          <a:ln>
            <a:noFill/>
          </a:ln>
        </p:spPr>
      </p:pic>
      <p:pic>
        <p:nvPicPr>
          <p:cNvPr descr="Ein Bild, das Essen, Pizza, Tisch, sitzend enthält.&#10;&#10;Automatisch generierte Beschreibung" id="94" name="Google Shape;94;p3"/>
          <p:cNvPicPr preferRelativeResize="0"/>
          <p:nvPr/>
        </p:nvPicPr>
        <p:blipFill rotWithShape="1">
          <a:blip r:embed="rId5">
            <a:alphaModFix/>
          </a:blip>
          <a:srcRect b="0" l="1664" r="7418" t="57106"/>
          <a:stretch/>
        </p:blipFill>
        <p:spPr>
          <a:xfrm>
            <a:off x="6976364" y="3358055"/>
            <a:ext cx="2102586" cy="1324676"/>
          </a:xfrm>
          <a:prstGeom prst="rect">
            <a:avLst/>
          </a:prstGeom>
          <a:noFill/>
          <a:ln>
            <a:noFill/>
          </a:ln>
        </p:spPr>
      </p:pic>
      <p:pic>
        <p:nvPicPr>
          <p:cNvPr descr="Ein Bild, das drinnen, sitzend, Fenster, Tisch enthält.&#10;&#10;Automatisch generierte Beschreibung" id="95" name="Google Shape;95;p3"/>
          <p:cNvPicPr preferRelativeResize="0"/>
          <p:nvPr/>
        </p:nvPicPr>
        <p:blipFill rotWithShape="1">
          <a:blip r:embed="rId6">
            <a:alphaModFix/>
          </a:blip>
          <a:srcRect b="0" l="0" r="0" t="0"/>
          <a:stretch/>
        </p:blipFill>
        <p:spPr>
          <a:xfrm>
            <a:off x="2711168" y="3371052"/>
            <a:ext cx="4122092" cy="2698305"/>
          </a:xfrm>
          <a:prstGeom prst="rect">
            <a:avLst/>
          </a:prstGeom>
          <a:noFill/>
          <a:ln>
            <a:noFill/>
          </a:ln>
        </p:spPr>
      </p:pic>
      <p:pic>
        <p:nvPicPr>
          <p:cNvPr descr="Ein Bild, das Person, Tisch, haltend, Essen enthält.&#10;&#10;Automatisch generierte Beschreibung" id="96" name="Google Shape;96;p3"/>
          <p:cNvPicPr preferRelativeResize="0"/>
          <p:nvPr/>
        </p:nvPicPr>
        <p:blipFill rotWithShape="1">
          <a:blip r:embed="rId7">
            <a:alphaModFix/>
          </a:blip>
          <a:srcRect b="0" l="0" r="12796" t="21769"/>
          <a:stretch/>
        </p:blipFill>
        <p:spPr>
          <a:xfrm>
            <a:off x="6976364" y="4808483"/>
            <a:ext cx="2112456" cy="1251215"/>
          </a:xfrm>
          <a:prstGeom prst="rect">
            <a:avLst/>
          </a:prstGeom>
          <a:noFill/>
          <a:ln>
            <a:noFill/>
          </a:ln>
        </p:spPr>
      </p:pic>
      <p:sp>
        <p:nvSpPr>
          <p:cNvPr id="97" name="Google Shape;97;p3"/>
          <p:cNvSpPr txBox="1"/>
          <p:nvPr/>
        </p:nvSpPr>
        <p:spPr>
          <a:xfrm>
            <a:off x="1571860" y="1832130"/>
            <a:ext cx="107032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de-DE" sz="2400">
                <a:solidFill>
                  <a:schemeClr val="dk1"/>
                </a:solidFill>
                <a:highlight>
                  <a:srgbClr val="B7E1F5"/>
                </a:highlight>
                <a:latin typeface="Calibri"/>
                <a:ea typeface="Calibri"/>
                <a:cs typeface="Calibri"/>
                <a:sym typeface="Calibri"/>
              </a:rPr>
              <a:t>PFAS</a:t>
            </a:r>
            <a:endParaRPr b="1" sz="2400">
              <a:solidFill>
                <a:schemeClr val="dk1"/>
              </a:solidFill>
              <a:highlight>
                <a:srgbClr val="B7E1F5"/>
              </a:highlight>
              <a:latin typeface="Calibri"/>
              <a:ea typeface="Calibri"/>
              <a:cs typeface="Calibri"/>
              <a:sym typeface="Calibri"/>
            </a:endParaRPr>
          </a:p>
        </p:txBody>
      </p:sp>
      <p:sp>
        <p:nvSpPr>
          <p:cNvPr id="98" name="Google Shape;98;p3"/>
          <p:cNvSpPr txBox="1"/>
          <p:nvPr/>
        </p:nvSpPr>
        <p:spPr>
          <a:xfrm>
            <a:off x="9191246" y="4769513"/>
            <a:ext cx="20163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highlight>
                  <a:srgbClr val="B7E1F5"/>
                </a:highlight>
                <a:latin typeface="Calibri"/>
                <a:ea typeface="Calibri"/>
                <a:cs typeface="Calibri"/>
                <a:sym typeface="Calibri"/>
              </a:rPr>
              <a:t>Aluminium</a:t>
            </a:r>
            <a:endParaRPr/>
          </a:p>
        </p:txBody>
      </p:sp>
      <p:sp>
        <p:nvSpPr>
          <p:cNvPr id="99" name="Google Shape;99;p3"/>
          <p:cNvSpPr txBox="1"/>
          <p:nvPr/>
        </p:nvSpPr>
        <p:spPr>
          <a:xfrm>
            <a:off x="4668229" y="1361688"/>
            <a:ext cx="244540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Bisphenol A, F, S</a:t>
            </a:r>
            <a:endParaRPr/>
          </a:p>
        </p:txBody>
      </p:sp>
      <p:sp>
        <p:nvSpPr>
          <p:cNvPr id="100" name="Google Shape;100;p3"/>
          <p:cNvSpPr txBox="1"/>
          <p:nvPr/>
        </p:nvSpPr>
        <p:spPr>
          <a:xfrm>
            <a:off x="9151213" y="3314051"/>
            <a:ext cx="2016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highlight>
                  <a:srgbClr val="B7E1F5"/>
                </a:highlight>
                <a:latin typeface="Calibri"/>
                <a:ea typeface="Calibri"/>
                <a:cs typeface="Calibri"/>
                <a:sym typeface="Calibri"/>
              </a:rPr>
              <a:t>Huile minérale</a:t>
            </a:r>
            <a:endParaRPr/>
          </a:p>
        </p:txBody>
      </p:sp>
      <p:sp>
        <p:nvSpPr>
          <p:cNvPr id="101" name="Google Shape;101;p3"/>
          <p:cNvSpPr txBox="1"/>
          <p:nvPr/>
        </p:nvSpPr>
        <p:spPr>
          <a:xfrm>
            <a:off x="623392" y="3366854"/>
            <a:ext cx="2016300" cy="12006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Clr>
                <a:schemeClr val="dk1"/>
              </a:buClr>
              <a:buSzPts val="1100"/>
              <a:buFont typeface="Arial"/>
              <a:buNone/>
            </a:pPr>
            <a:r>
              <a:rPr b="1" lang="de-DE" sz="2400">
                <a:solidFill>
                  <a:schemeClr val="dk1"/>
                </a:solidFill>
                <a:latin typeface="Calibri"/>
                <a:ea typeface="Calibri"/>
                <a:cs typeface="Calibri"/>
                <a:sym typeface="Calibri"/>
              </a:rPr>
              <a:t>Plastifiants </a:t>
            </a:r>
            <a:endParaRPr b="1" sz="2400">
              <a:solidFill>
                <a:schemeClr val="dk1"/>
              </a:solidFill>
              <a:latin typeface="Calibri"/>
              <a:ea typeface="Calibri"/>
              <a:cs typeface="Calibri"/>
              <a:sym typeface="Calibri"/>
            </a:endParaRPr>
          </a:p>
          <a:p>
            <a:pPr indent="0" lvl="0" marL="0" marR="0" rtl="0" algn="r">
              <a:spcBef>
                <a:spcPts val="0"/>
              </a:spcBef>
              <a:spcAft>
                <a:spcPts val="0"/>
              </a:spcAft>
              <a:buClr>
                <a:schemeClr val="dk1"/>
              </a:buClr>
              <a:buSzPts val="1100"/>
              <a:buFont typeface="Arial"/>
              <a:buNone/>
            </a:pPr>
            <a:r>
              <a:rPr b="1" lang="de-DE" sz="2400">
                <a:solidFill>
                  <a:schemeClr val="dk1"/>
                </a:solidFill>
                <a:latin typeface="Calibri"/>
                <a:ea typeface="Calibri"/>
                <a:cs typeface="Calibri"/>
                <a:sym typeface="Calibri"/>
              </a:rPr>
              <a:t>Adhésifs</a:t>
            </a:r>
            <a:endParaRPr b="1" sz="2400">
              <a:solidFill>
                <a:schemeClr val="dk1"/>
              </a:solidFill>
              <a:latin typeface="Calibri"/>
              <a:ea typeface="Calibri"/>
              <a:cs typeface="Calibri"/>
              <a:sym typeface="Calibri"/>
            </a:endParaRPr>
          </a:p>
          <a:p>
            <a:pPr indent="0" lvl="0" marL="0" marR="0" rtl="0" algn="r">
              <a:spcBef>
                <a:spcPts val="0"/>
              </a:spcBef>
              <a:spcAft>
                <a:spcPts val="0"/>
              </a:spcAft>
              <a:buNone/>
            </a:pPr>
            <a:r>
              <a:t/>
            </a:r>
            <a:endParaRPr b="1" sz="2400">
              <a:solidFill>
                <a:schemeClr val="dk1"/>
              </a:solidFill>
              <a:latin typeface="Calibri"/>
              <a:ea typeface="Calibri"/>
              <a:cs typeface="Calibri"/>
              <a:sym typeface="Calibri"/>
            </a:endParaRPr>
          </a:p>
        </p:txBody>
      </p:sp>
      <p:sp>
        <p:nvSpPr>
          <p:cNvPr id="102" name="Google Shape;102;p3"/>
          <p:cNvSpPr txBox="1"/>
          <p:nvPr/>
        </p:nvSpPr>
        <p:spPr>
          <a:xfrm>
            <a:off x="9232642" y="1794181"/>
            <a:ext cx="2016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highlight>
                  <a:srgbClr val="B7E1F5"/>
                </a:highlight>
                <a:latin typeface="Calibri"/>
                <a:ea typeface="Calibri"/>
                <a:cs typeface="Calibri"/>
                <a:sym typeface="Calibri"/>
              </a:rPr>
              <a:t>mélamine-formaldéhyde</a:t>
            </a:r>
            <a:endParaRPr/>
          </a:p>
        </p:txBody>
      </p:sp>
      <p:sp>
        <p:nvSpPr>
          <p:cNvPr id="103" name="Google Shape;103;p3"/>
          <p:cNvSpPr txBox="1"/>
          <p:nvPr/>
        </p:nvSpPr>
        <p:spPr>
          <a:xfrm>
            <a:off x="609600" y="439446"/>
            <a:ext cx="108870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Substances dangereuses dans les matériaux en contact avec les aliments</a:t>
            </a:r>
            <a:endParaRPr b="1" sz="3000">
              <a:solidFill>
                <a:srgbClr val="595959"/>
              </a:solidFill>
              <a:latin typeface="Arial"/>
              <a:ea typeface="Arial"/>
              <a:cs typeface="Arial"/>
              <a:sym typeface="Arial"/>
            </a:endParaRPr>
          </a:p>
        </p:txBody>
      </p:sp>
      <p:sp>
        <p:nvSpPr>
          <p:cNvPr id="104" name="Google Shape;104;p3"/>
          <p:cNvSpPr txBox="1"/>
          <p:nvPr/>
        </p:nvSpPr>
        <p:spPr>
          <a:xfrm>
            <a:off x="3657148" y="2951197"/>
            <a:ext cx="115212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 Icons8 Team</a:t>
            </a:r>
            <a:endParaRPr/>
          </a:p>
        </p:txBody>
      </p:sp>
      <p:sp>
        <p:nvSpPr>
          <p:cNvPr id="105" name="Google Shape;105;p3"/>
          <p:cNvSpPr txBox="1"/>
          <p:nvPr/>
        </p:nvSpPr>
        <p:spPr>
          <a:xfrm>
            <a:off x="5992252" y="2928664"/>
            <a:ext cx="103258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highlight>
                  <a:srgbClr val="C0C0C0"/>
                </a:highlight>
                <a:latin typeface="Calibri"/>
                <a:ea typeface="Calibri"/>
                <a:cs typeface="Calibri"/>
                <a:sym typeface="Calibri"/>
              </a:rPr>
              <a:t>© webandi</a:t>
            </a:r>
            <a:endParaRPr sz="1200">
              <a:solidFill>
                <a:schemeClr val="lt1"/>
              </a:solidFill>
              <a:highlight>
                <a:srgbClr val="C0C0C0"/>
              </a:highlight>
              <a:latin typeface="Calibri"/>
              <a:ea typeface="Calibri"/>
              <a:cs typeface="Calibri"/>
              <a:sym typeface="Calibri"/>
            </a:endParaRPr>
          </a:p>
        </p:txBody>
      </p:sp>
      <p:pic>
        <p:nvPicPr>
          <p:cNvPr id="106" name="Google Shape;106;p3"/>
          <p:cNvPicPr preferRelativeResize="0"/>
          <p:nvPr/>
        </p:nvPicPr>
        <p:blipFill rotWithShape="1">
          <a:blip r:embed="rId8">
            <a:alphaModFix/>
          </a:blip>
          <a:srcRect b="0" l="0" r="0" t="0"/>
          <a:stretch/>
        </p:blipFill>
        <p:spPr>
          <a:xfrm>
            <a:off x="6987580" y="3358055"/>
            <a:ext cx="2091370" cy="1327721"/>
          </a:xfrm>
          <a:prstGeom prst="rect">
            <a:avLst/>
          </a:prstGeom>
          <a:noFill/>
          <a:ln>
            <a:noFill/>
          </a:ln>
        </p:spPr>
      </p:pic>
      <p:sp>
        <p:nvSpPr>
          <p:cNvPr id="107" name="Google Shape;107;p3"/>
          <p:cNvSpPr txBox="1"/>
          <p:nvPr/>
        </p:nvSpPr>
        <p:spPr>
          <a:xfrm>
            <a:off x="7818810" y="4462540"/>
            <a:ext cx="13324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 Alexandra Gorn</a:t>
            </a:r>
            <a:endParaRPr/>
          </a:p>
        </p:txBody>
      </p:sp>
      <p:grpSp>
        <p:nvGrpSpPr>
          <p:cNvPr id="108" name="Google Shape;108;p3"/>
          <p:cNvGrpSpPr/>
          <p:nvPr/>
        </p:nvGrpSpPr>
        <p:grpSpPr>
          <a:xfrm>
            <a:off x="6976364" y="1839394"/>
            <a:ext cx="2417041" cy="1426195"/>
            <a:chOff x="6976364" y="1839394"/>
            <a:chExt cx="2417041" cy="1426195"/>
          </a:xfrm>
        </p:grpSpPr>
        <p:pic>
          <p:nvPicPr>
            <p:cNvPr descr="Ein Bild, das draußen, sitzend, Tasse, Tisch enthält.&#10;&#10;Automatisch generierte Beschreibung" id="109" name="Google Shape;109;p3"/>
            <p:cNvPicPr preferRelativeResize="0"/>
            <p:nvPr/>
          </p:nvPicPr>
          <p:blipFill rotWithShape="1">
            <a:blip r:embed="rId9">
              <a:alphaModFix/>
            </a:blip>
            <a:srcRect b="0" l="0" r="0" t="0"/>
            <a:stretch/>
          </p:blipFill>
          <p:spPr>
            <a:xfrm>
              <a:off x="6976364" y="1839394"/>
              <a:ext cx="2112456" cy="1408303"/>
            </a:xfrm>
            <a:prstGeom prst="rect">
              <a:avLst/>
            </a:prstGeom>
            <a:noFill/>
            <a:ln>
              <a:noFill/>
            </a:ln>
          </p:spPr>
        </p:pic>
        <p:pic>
          <p:nvPicPr>
            <p:cNvPr id="110" name="Google Shape;110;p3"/>
            <p:cNvPicPr preferRelativeResize="0"/>
            <p:nvPr/>
          </p:nvPicPr>
          <p:blipFill rotWithShape="1">
            <a:blip r:embed="rId10">
              <a:alphaModFix/>
            </a:blip>
            <a:srcRect b="0" l="0" r="0" t="0"/>
            <a:stretch/>
          </p:blipFill>
          <p:spPr>
            <a:xfrm>
              <a:off x="6983295" y="1841479"/>
              <a:ext cx="2111683" cy="1407789"/>
            </a:xfrm>
            <a:prstGeom prst="rect">
              <a:avLst/>
            </a:prstGeom>
            <a:noFill/>
            <a:ln>
              <a:noFill/>
            </a:ln>
          </p:spPr>
        </p:pic>
        <p:sp>
          <p:nvSpPr>
            <p:cNvPr id="111" name="Google Shape;111;p3"/>
            <p:cNvSpPr txBox="1"/>
            <p:nvPr/>
          </p:nvSpPr>
          <p:spPr>
            <a:xfrm>
              <a:off x="7911163" y="2988590"/>
              <a:ext cx="148224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latin typeface="Calibri"/>
                  <a:ea typeface="Calibri"/>
                  <a:cs typeface="Calibri"/>
                  <a:sym typeface="Calibri"/>
                </a:rPr>
                <a:t>© Ed Leszczynskl</a:t>
              </a:r>
              <a:endParaRPr sz="1200">
                <a:solidFill>
                  <a:schemeClr val="lt1"/>
                </a:solidFill>
                <a:latin typeface="Calibri"/>
                <a:ea typeface="Calibri"/>
                <a:cs typeface="Calibri"/>
                <a:sym typeface="Calibri"/>
              </a:endParaRPr>
            </a:p>
          </p:txBody>
        </p:sp>
      </p:grpSp>
      <p:sp>
        <p:nvSpPr>
          <p:cNvPr id="112" name="Google Shape;112;p3"/>
          <p:cNvSpPr txBox="1"/>
          <p:nvPr/>
        </p:nvSpPr>
        <p:spPr>
          <a:xfrm>
            <a:off x="6250265" y="5792358"/>
            <a:ext cx="115212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 BEF</a:t>
            </a:r>
            <a:endParaRPr/>
          </a:p>
        </p:txBody>
      </p:sp>
      <p:sp>
        <p:nvSpPr>
          <p:cNvPr id="113" name="Google Shape;113;p3"/>
          <p:cNvSpPr txBox="1"/>
          <p:nvPr/>
        </p:nvSpPr>
        <p:spPr>
          <a:xfrm flipH="1">
            <a:off x="7642211" y="5755579"/>
            <a:ext cx="289321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200" u="none" cap="none" strike="noStrike">
                <a:solidFill>
                  <a:schemeClr val="lt1"/>
                </a:solidFill>
                <a:latin typeface="Calibri"/>
                <a:ea typeface="Calibri"/>
                <a:cs typeface="Calibri"/>
                <a:sym typeface="Calibri"/>
              </a:rPr>
              <a:t>© Meghan Schiereck</a:t>
            </a:r>
            <a:endParaRPr sz="12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idx="4294967295" type="title"/>
          </p:nvPr>
        </p:nvSpPr>
        <p:spPr>
          <a:xfrm>
            <a:off x="780936" y="274638"/>
            <a:ext cx="10191863"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Le classement</a:t>
            </a:r>
            <a:endParaRPr/>
          </a:p>
        </p:txBody>
      </p:sp>
      <p:pic>
        <p:nvPicPr>
          <p:cNvPr descr="Marke 4 mit einfarbiger Füllung" id="120" name="Google Shape;120;p4"/>
          <p:cNvPicPr preferRelativeResize="0"/>
          <p:nvPr/>
        </p:nvPicPr>
        <p:blipFill rotWithShape="1">
          <a:blip r:embed="rId3">
            <a:alphaModFix/>
          </a:blip>
          <a:srcRect b="0" l="0" r="0" t="0"/>
          <a:stretch/>
        </p:blipFill>
        <p:spPr>
          <a:xfrm>
            <a:off x="7329809" y="2789984"/>
            <a:ext cx="1012619" cy="1012619"/>
          </a:xfrm>
          <a:prstGeom prst="rect">
            <a:avLst/>
          </a:prstGeom>
          <a:noFill/>
          <a:ln>
            <a:noFill/>
          </a:ln>
        </p:spPr>
      </p:pic>
      <p:pic>
        <p:nvPicPr>
          <p:cNvPr descr="Marke 3 mit einfarbiger Füllung" id="121" name="Google Shape;121;p4"/>
          <p:cNvPicPr preferRelativeResize="0"/>
          <p:nvPr/>
        </p:nvPicPr>
        <p:blipFill rotWithShape="1">
          <a:blip r:embed="rId4">
            <a:alphaModFix/>
          </a:blip>
          <a:srcRect b="0" l="0" r="0" t="0"/>
          <a:stretch/>
        </p:blipFill>
        <p:spPr>
          <a:xfrm>
            <a:off x="6168964" y="2789984"/>
            <a:ext cx="1012619" cy="1012619"/>
          </a:xfrm>
          <a:prstGeom prst="rect">
            <a:avLst/>
          </a:prstGeom>
          <a:noFill/>
          <a:ln>
            <a:noFill/>
          </a:ln>
        </p:spPr>
      </p:pic>
      <p:pic>
        <p:nvPicPr>
          <p:cNvPr descr="Abzeichen mit einfarbiger Füllung" id="122" name="Google Shape;122;p4"/>
          <p:cNvPicPr preferRelativeResize="0"/>
          <p:nvPr/>
        </p:nvPicPr>
        <p:blipFill rotWithShape="1">
          <a:blip r:embed="rId5">
            <a:alphaModFix/>
          </a:blip>
          <a:srcRect b="0" l="0" r="0" t="0"/>
          <a:stretch/>
        </p:blipFill>
        <p:spPr>
          <a:xfrm>
            <a:off x="4893482" y="2789983"/>
            <a:ext cx="1012620" cy="1012620"/>
          </a:xfrm>
          <a:prstGeom prst="rect">
            <a:avLst/>
          </a:prstGeom>
          <a:noFill/>
          <a:ln>
            <a:noFill/>
          </a:ln>
        </p:spPr>
      </p:pic>
      <p:pic>
        <p:nvPicPr>
          <p:cNvPr descr="Marke 1 mit einfarbiger Füllung" id="123" name="Google Shape;123;p4"/>
          <p:cNvPicPr preferRelativeResize="0"/>
          <p:nvPr/>
        </p:nvPicPr>
        <p:blipFill rotWithShape="1">
          <a:blip r:embed="rId6">
            <a:alphaModFix/>
          </a:blip>
          <a:srcRect b="0" l="0" r="0" t="0"/>
          <a:stretch/>
        </p:blipFill>
        <p:spPr>
          <a:xfrm>
            <a:off x="3581706" y="2789983"/>
            <a:ext cx="1012620" cy="1012620"/>
          </a:xfrm>
          <a:prstGeom prst="rect">
            <a:avLst/>
          </a:prstGeom>
          <a:noFill/>
          <a:ln>
            <a:noFill/>
          </a:ln>
        </p:spPr>
      </p:pic>
      <p:pic>
        <p:nvPicPr>
          <p:cNvPr descr="Marke 4 mit einfarbiger Füllung" id="124" name="Google Shape;124;p4"/>
          <p:cNvPicPr preferRelativeResize="0"/>
          <p:nvPr/>
        </p:nvPicPr>
        <p:blipFill rotWithShape="1">
          <a:blip r:embed="rId3">
            <a:alphaModFix/>
          </a:blip>
          <a:srcRect b="0" l="0" r="0" t="0"/>
          <a:stretch/>
        </p:blipFill>
        <p:spPr>
          <a:xfrm>
            <a:off x="7329809" y="2789984"/>
            <a:ext cx="1012619" cy="1012619"/>
          </a:xfrm>
          <a:prstGeom prst="rect">
            <a:avLst/>
          </a:prstGeom>
          <a:noFill/>
          <a:ln>
            <a:noFill/>
          </a:ln>
        </p:spPr>
      </p:pic>
      <p:pic>
        <p:nvPicPr>
          <p:cNvPr descr="Marke 3 mit einfarbiger Füllung" id="125" name="Google Shape;125;p4"/>
          <p:cNvPicPr preferRelativeResize="0"/>
          <p:nvPr/>
        </p:nvPicPr>
        <p:blipFill rotWithShape="1">
          <a:blip r:embed="rId4">
            <a:alphaModFix/>
          </a:blip>
          <a:srcRect b="0" l="0" r="0" t="0"/>
          <a:stretch/>
        </p:blipFill>
        <p:spPr>
          <a:xfrm>
            <a:off x="6168964" y="2789984"/>
            <a:ext cx="1012619" cy="1012619"/>
          </a:xfrm>
          <a:prstGeom prst="rect">
            <a:avLst/>
          </a:prstGeom>
          <a:noFill/>
          <a:ln>
            <a:noFill/>
          </a:ln>
        </p:spPr>
      </p:pic>
      <p:pic>
        <p:nvPicPr>
          <p:cNvPr descr="Abzeichen mit einfarbiger Füllung" id="126" name="Google Shape;126;p4"/>
          <p:cNvPicPr preferRelativeResize="0"/>
          <p:nvPr/>
        </p:nvPicPr>
        <p:blipFill rotWithShape="1">
          <a:blip r:embed="rId5">
            <a:alphaModFix/>
          </a:blip>
          <a:srcRect b="0" l="0" r="0" t="0"/>
          <a:stretch/>
        </p:blipFill>
        <p:spPr>
          <a:xfrm>
            <a:off x="4893482" y="2789983"/>
            <a:ext cx="1012620" cy="1012620"/>
          </a:xfrm>
          <a:prstGeom prst="rect">
            <a:avLst/>
          </a:prstGeom>
          <a:noFill/>
          <a:ln>
            <a:noFill/>
          </a:ln>
        </p:spPr>
      </p:pic>
      <p:pic>
        <p:nvPicPr>
          <p:cNvPr descr="Marke 1 mit einfarbiger Füllung" id="127" name="Google Shape;127;p4"/>
          <p:cNvPicPr preferRelativeResize="0"/>
          <p:nvPr/>
        </p:nvPicPr>
        <p:blipFill rotWithShape="1">
          <a:blip r:embed="rId6">
            <a:alphaModFix/>
          </a:blip>
          <a:srcRect b="0" l="0" r="0" t="0"/>
          <a:stretch/>
        </p:blipFill>
        <p:spPr>
          <a:xfrm>
            <a:off x="3581706" y="2789983"/>
            <a:ext cx="1012620" cy="1012620"/>
          </a:xfrm>
          <a:prstGeom prst="rect">
            <a:avLst/>
          </a:prstGeom>
          <a:noFill/>
          <a:ln>
            <a:noFill/>
          </a:ln>
        </p:spPr>
      </p:pic>
      <p:sp>
        <p:nvSpPr>
          <p:cNvPr id="128" name="Google Shape;128;p4"/>
          <p:cNvSpPr txBox="1"/>
          <p:nvPr/>
        </p:nvSpPr>
        <p:spPr>
          <a:xfrm>
            <a:off x="2910084" y="4081232"/>
            <a:ext cx="6808200" cy="132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1 = mettre en œuvre/appliquer obligatoirement ; 2 = mettre en œuvre/appliquer ; 3 = peut être mis en œuvre/appliqué ; 4 = peut, mais ne doit pas nécessairement être mis en œuvre/appliqué</a:t>
            </a:r>
            <a:endParaRPr sz="20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5"/>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Révision : Migration des substances</a:t>
            </a:r>
            <a:endParaRPr b="1" sz="3000">
              <a:solidFill>
                <a:srgbClr val="595959"/>
              </a:solidFill>
              <a:latin typeface="Arial"/>
              <a:ea typeface="Arial"/>
              <a:cs typeface="Arial"/>
              <a:sym typeface="Arial"/>
            </a:endParaRPr>
          </a:p>
        </p:txBody>
      </p:sp>
      <p:sp>
        <p:nvSpPr>
          <p:cNvPr id="135" name="Google Shape;135;p5"/>
          <p:cNvSpPr/>
          <p:nvPr/>
        </p:nvSpPr>
        <p:spPr>
          <a:xfrm>
            <a:off x="695400" y="1160226"/>
            <a:ext cx="9721200" cy="13383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Migration</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Les ingrédients contenus dans l'emballage "migrent" dans l'aliment, en fonction de.. </a:t>
            </a:r>
            <a:endParaRPr/>
          </a:p>
        </p:txBody>
      </p:sp>
      <p:sp>
        <p:nvSpPr>
          <p:cNvPr id="136" name="Google Shape;136;p5"/>
          <p:cNvSpPr/>
          <p:nvPr/>
        </p:nvSpPr>
        <p:spPr>
          <a:xfrm>
            <a:off x="695400" y="2498584"/>
            <a:ext cx="9721080" cy="2502865"/>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du type de substance</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la durée de stockage de l'aliment dans l'emballage</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la température de stockage de l'aliment dans l'emballage</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la teneur en graisses et en acides du produit alimentaire emballé</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la taille de la surface de contact entre l'aliment et l'emballage</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Rayonnement UV sur l'emballage</a:t>
            </a:r>
            <a:endParaRPr sz="2200">
              <a:solidFill>
                <a:schemeClr val="dk1"/>
              </a:solidFill>
              <a:latin typeface="Calibri"/>
              <a:ea typeface="Calibri"/>
              <a:cs typeface="Calibri"/>
              <a:sym typeface="Calibri"/>
            </a:endParaRPr>
          </a:p>
        </p:txBody>
      </p:sp>
      <p:sp>
        <p:nvSpPr>
          <p:cNvPr id="137" name="Google Shape;137;p5"/>
          <p:cNvSpPr/>
          <p:nvPr/>
        </p:nvSpPr>
        <p:spPr>
          <a:xfrm>
            <a:off x="695400" y="5462007"/>
            <a:ext cx="9721080"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Des limites de migration sont définies par la loi pour certaines substances, mais pas pour toutes.</a:t>
            </a:r>
            <a:endParaRPr/>
          </a:p>
        </p:txBody>
      </p:sp>
      <p:pic>
        <p:nvPicPr>
          <p:cNvPr descr="Ein Bild, das drinnen, sitzend, Fenster, Tisch enthält.&#10;&#10;Automatisch generierte Beschreibung" id="138" name="Google Shape;138;p5"/>
          <p:cNvPicPr preferRelativeResize="0"/>
          <p:nvPr/>
        </p:nvPicPr>
        <p:blipFill rotWithShape="1">
          <a:blip r:embed="rId3">
            <a:alphaModFix/>
          </a:blip>
          <a:srcRect b="0" l="0" r="0" t="0"/>
          <a:stretch/>
        </p:blipFill>
        <p:spPr>
          <a:xfrm>
            <a:off x="8680784" y="2173608"/>
            <a:ext cx="2815816" cy="1843223"/>
          </a:xfrm>
          <a:prstGeom prst="ellipse">
            <a:avLst/>
          </a:prstGeom>
          <a:noFill/>
          <a:ln cap="rnd" cmpd="sng" w="9525">
            <a:solidFill>
              <a:schemeClr val="dk1"/>
            </a:solidFill>
            <a:prstDash val="solid"/>
            <a:round/>
            <a:headEnd len="sm" w="sm" type="none"/>
            <a:tailEnd len="sm" w="sm" type="none"/>
          </a:ln>
        </p:spPr>
      </p:pic>
      <p:sp>
        <p:nvSpPr>
          <p:cNvPr id="139" name="Google Shape;139;p5"/>
          <p:cNvSpPr txBox="1"/>
          <p:nvPr/>
        </p:nvSpPr>
        <p:spPr>
          <a:xfrm>
            <a:off x="493295" y="6364119"/>
            <a:ext cx="603985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https://www.verbraucherzentrale.de/wissen/lebensmittel/lebensmittelproduktion/schadstoffe-im-essen-von-der-verpackung-ins-lebensmittel-11944</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6"/>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L'huile minérale</a:t>
            </a:r>
            <a:endParaRPr b="1" sz="3000">
              <a:solidFill>
                <a:srgbClr val="595959"/>
              </a:solidFill>
              <a:latin typeface="Arial"/>
              <a:ea typeface="Arial"/>
              <a:cs typeface="Arial"/>
              <a:sym typeface="Arial"/>
            </a:endParaRPr>
          </a:p>
        </p:txBody>
      </p:sp>
      <p:sp>
        <p:nvSpPr>
          <p:cNvPr id="146" name="Google Shape;146;p6"/>
          <p:cNvSpPr/>
          <p:nvPr/>
        </p:nvSpPr>
        <p:spPr>
          <a:xfrm>
            <a:off x="691158" y="3940681"/>
            <a:ext cx="9721080" cy="1284069"/>
          </a:xfrm>
          <a:prstGeom prst="rect">
            <a:avLst/>
          </a:prstGeom>
          <a:solidFill>
            <a:srgbClr val="B7CCE4"/>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la préoccupation</a:t>
            </a:r>
            <a:r>
              <a:rPr b="1" lang="de-DE" sz="2200">
                <a:solidFill>
                  <a:schemeClr val="dk1"/>
                </a:solidFill>
                <a:latin typeface="Calibri"/>
                <a:ea typeface="Calibri"/>
                <a:cs typeface="Calibri"/>
                <a:sym typeface="Calibri"/>
              </a:rPr>
              <a:t>:</a:t>
            </a:r>
            <a:endParaRPr/>
          </a:p>
          <a:p>
            <a:pPr indent="0" lvl="0" marL="0" marR="0" rtl="0" algn="l">
              <a:lnSpc>
                <a:spcPct val="120000"/>
              </a:lnSpc>
              <a:spcBef>
                <a:spcPts val="0"/>
              </a:spcBef>
              <a:spcAft>
                <a:spcPts val="0"/>
              </a:spcAft>
              <a:buClr>
                <a:schemeClr val="dk1"/>
              </a:buClr>
              <a:buSzPts val="1100"/>
              <a:buFont typeface="Arial"/>
              <a:buNone/>
            </a:pPr>
            <a:r>
              <a:rPr lang="de-DE" sz="2200">
                <a:solidFill>
                  <a:schemeClr val="dk1"/>
                </a:solidFill>
                <a:latin typeface="Calibri"/>
                <a:ea typeface="Calibri"/>
                <a:cs typeface="Calibri"/>
                <a:sym typeface="Calibri"/>
              </a:rPr>
              <a:t>Susceptibles d'être atteints : inflammations du foie, des ganglions lymphatiques </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Clr>
                <a:schemeClr val="dk1"/>
              </a:buClr>
              <a:buSzPts val="1100"/>
              <a:buFont typeface="Arial"/>
              <a:buNone/>
            </a:pPr>
            <a:r>
              <a:rPr lang="de-DE" sz="2200">
                <a:solidFill>
                  <a:schemeClr val="dk1"/>
                </a:solidFill>
                <a:latin typeface="Calibri"/>
                <a:ea typeface="Calibri"/>
                <a:cs typeface="Calibri"/>
                <a:sym typeface="Calibri"/>
              </a:rPr>
              <a:t>      et des valves cardiaques</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p:txBody>
      </p:sp>
      <p:sp>
        <p:nvSpPr>
          <p:cNvPr id="147" name="Google Shape;147;p6"/>
          <p:cNvSpPr/>
          <p:nvPr/>
        </p:nvSpPr>
        <p:spPr>
          <a:xfrm>
            <a:off x="695400" y="1160223"/>
            <a:ext cx="9721080" cy="1284069"/>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La fonction</a:t>
            </a:r>
            <a:r>
              <a:rPr b="1" lang="de-DE" sz="2200">
                <a:solidFill>
                  <a:schemeClr val="dk1"/>
                </a:solidFill>
                <a:latin typeface="Calibri"/>
                <a:ea typeface="Calibri"/>
                <a:cs typeface="Calibri"/>
                <a:sym typeface="Calibri"/>
              </a:rPr>
              <a:t>:</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Les encres d'imprimerie ou les lubrifiants/l'huile hydraulique qui pénètrent dans l'aliment lors de la récolte ou de la transformation/du transport</a:t>
            </a:r>
            <a:endParaRPr/>
          </a:p>
        </p:txBody>
      </p:sp>
      <p:sp>
        <p:nvSpPr>
          <p:cNvPr id="148" name="Google Shape;148;p6"/>
          <p:cNvSpPr/>
          <p:nvPr/>
        </p:nvSpPr>
        <p:spPr>
          <a:xfrm>
            <a:off x="703684" y="2730318"/>
            <a:ext cx="9721080" cy="877804"/>
          </a:xfrm>
          <a:prstGeom prst="rect">
            <a:avLst/>
          </a:prstGeom>
          <a:solidFill>
            <a:srgbClr val="93B3D7"/>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Où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Carton, papier </a:t>
            </a:r>
            <a:endParaRPr/>
          </a:p>
        </p:txBody>
      </p:sp>
      <p:sp>
        <p:nvSpPr>
          <p:cNvPr id="149" name="Google Shape;149;p6"/>
          <p:cNvSpPr txBox="1"/>
          <p:nvPr/>
        </p:nvSpPr>
        <p:spPr>
          <a:xfrm>
            <a:off x="703684" y="5654842"/>
            <a:ext cx="667167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3">
                  <a:extLst>
                    <a:ext uri="{A12FA001-AC4F-418D-AE19-62706E023703}">
                      <ahyp:hlinkClr val="tx"/>
                    </a:ext>
                  </a:extLst>
                </a:hlinkClick>
              </a:rPr>
              <a:t>https://www.verbraucherzentrale.de/wissen/lebensmittel/lebensmittelproduktion/schadstoffe-im-essen-von-der-verpackung-ins-lebensmittel-11944</a:t>
            </a:r>
            <a:r>
              <a:rPr lang="de-DE" sz="1000">
                <a:solidFill>
                  <a:schemeClr val="dk1"/>
                </a:solidFill>
                <a:latin typeface="Calibri"/>
                <a:ea typeface="Calibri"/>
                <a:cs typeface="Calibri"/>
                <a:sym typeface="Calibri"/>
              </a:rPr>
              <a:t> </a:t>
            </a:r>
            <a:br>
              <a:rPr lang="de-DE" sz="1000">
                <a:solidFill>
                  <a:schemeClr val="dk1"/>
                </a:solidFill>
                <a:latin typeface="Calibri"/>
                <a:ea typeface="Calibri"/>
                <a:cs typeface="Calibri"/>
                <a:sym typeface="Calibri"/>
              </a:rPr>
            </a:b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https://www.wwf.de/fileadmin/fm-wwf/Publikationen-PDF/WWF/WWF-Studie-Mineraloel-2017.pdf</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7"/>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Carton &amp; papier</a:t>
            </a:r>
            <a:endParaRPr b="1" sz="3000">
              <a:solidFill>
                <a:srgbClr val="595959"/>
              </a:solidFill>
              <a:latin typeface="Arial"/>
              <a:ea typeface="Arial"/>
              <a:cs typeface="Arial"/>
              <a:sym typeface="Arial"/>
            </a:endParaRPr>
          </a:p>
        </p:txBody>
      </p:sp>
      <p:sp>
        <p:nvSpPr>
          <p:cNvPr id="156" name="Google Shape;156;p7"/>
          <p:cNvSpPr/>
          <p:nvPr/>
        </p:nvSpPr>
        <p:spPr>
          <a:xfrm>
            <a:off x="695399" y="1160223"/>
            <a:ext cx="9726255" cy="471539"/>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À éviter !</a:t>
            </a:r>
            <a:endParaRPr/>
          </a:p>
        </p:txBody>
      </p:sp>
      <p:sp>
        <p:nvSpPr>
          <p:cNvPr id="157" name="Google Shape;157;p7"/>
          <p:cNvSpPr/>
          <p:nvPr/>
        </p:nvSpPr>
        <p:spPr>
          <a:xfrm>
            <a:off x="695400" y="1899957"/>
            <a:ext cx="7200800"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Transférez les aliments emballés dans du carton/papier dans du verre, de la céramique ou de l'acier inoxydable.</a:t>
            </a:r>
            <a:endParaRPr sz="2200">
              <a:solidFill>
                <a:schemeClr val="dk1"/>
              </a:solidFill>
              <a:latin typeface="Calibri"/>
              <a:ea typeface="Calibri"/>
              <a:cs typeface="Calibri"/>
              <a:sym typeface="Calibri"/>
            </a:endParaRPr>
          </a:p>
        </p:txBody>
      </p:sp>
      <p:sp>
        <p:nvSpPr>
          <p:cNvPr id="158" name="Google Shape;158;p7"/>
          <p:cNvSpPr/>
          <p:nvPr/>
        </p:nvSpPr>
        <p:spPr>
          <a:xfrm>
            <a:off x="705575" y="3143948"/>
            <a:ext cx="7190700" cy="12534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Aliments congelés : pratiquement aucune migration à basse température ; transférez les aliments avant de les décongeler.</a:t>
            </a:r>
            <a:endParaRPr sz="2200">
              <a:solidFill>
                <a:schemeClr val="dk1"/>
              </a:solidFill>
              <a:latin typeface="Calibri"/>
              <a:ea typeface="Calibri"/>
              <a:cs typeface="Calibri"/>
              <a:sym typeface="Calibri"/>
            </a:endParaRPr>
          </a:p>
        </p:txBody>
      </p:sp>
      <p:sp>
        <p:nvSpPr>
          <p:cNvPr id="159" name="Google Shape;159;p7"/>
          <p:cNvSpPr/>
          <p:nvPr/>
        </p:nvSpPr>
        <p:spPr>
          <a:xfrm>
            <a:off x="705577" y="4455362"/>
            <a:ext cx="5802596"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Pas de vaisselle jetable </a:t>
            </a:r>
            <a:endParaRPr sz="2200">
              <a:solidFill>
                <a:schemeClr val="dk1"/>
              </a:solidFill>
              <a:latin typeface="Calibri"/>
              <a:ea typeface="Calibri"/>
              <a:cs typeface="Calibri"/>
              <a:sym typeface="Calibri"/>
            </a:endParaRPr>
          </a:p>
        </p:txBody>
      </p:sp>
      <p:pic>
        <p:nvPicPr>
          <p:cNvPr descr="Marke 3 mit einfarbiger Füllung" id="160" name="Google Shape;160;p7"/>
          <p:cNvPicPr preferRelativeResize="0"/>
          <p:nvPr/>
        </p:nvPicPr>
        <p:blipFill rotWithShape="1">
          <a:blip r:embed="rId3">
            <a:alphaModFix/>
          </a:blip>
          <a:srcRect b="0" l="0" r="0" t="0"/>
          <a:stretch/>
        </p:blipFill>
        <p:spPr>
          <a:xfrm>
            <a:off x="5251862" y="4397382"/>
            <a:ext cx="1012619" cy="10126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8"/>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L'aluminium</a:t>
            </a:r>
            <a:endParaRPr b="1" sz="3000">
              <a:solidFill>
                <a:srgbClr val="595959"/>
              </a:solidFill>
              <a:latin typeface="Arial"/>
              <a:ea typeface="Arial"/>
              <a:cs typeface="Arial"/>
              <a:sym typeface="Arial"/>
            </a:endParaRPr>
          </a:p>
        </p:txBody>
      </p:sp>
      <p:sp>
        <p:nvSpPr>
          <p:cNvPr id="167" name="Google Shape;167;p8"/>
          <p:cNvSpPr/>
          <p:nvPr/>
        </p:nvSpPr>
        <p:spPr>
          <a:xfrm>
            <a:off x="695400" y="1160223"/>
            <a:ext cx="9721080" cy="471539"/>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À éviter ! Surtout avec les aliments acides et gras</a:t>
            </a:r>
            <a:r>
              <a:rPr lang="de-DE" sz="2200">
                <a:solidFill>
                  <a:schemeClr val="dk1"/>
                </a:solidFill>
                <a:latin typeface="Calibri"/>
                <a:ea typeface="Calibri"/>
                <a:cs typeface="Calibri"/>
                <a:sym typeface="Calibri"/>
              </a:rPr>
              <a:t> </a:t>
            </a:r>
            <a:endParaRPr/>
          </a:p>
        </p:txBody>
      </p:sp>
      <p:sp>
        <p:nvSpPr>
          <p:cNvPr id="168" name="Google Shape;168;p8"/>
          <p:cNvSpPr/>
          <p:nvPr/>
        </p:nvSpPr>
        <p:spPr>
          <a:xfrm>
            <a:off x="695400" y="1899946"/>
            <a:ext cx="9721200" cy="8091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Remplacez par exemple par un tissu en cire d'abeille, de l'acier inoxydable, du verre....</a:t>
            </a:r>
            <a:endParaRPr/>
          </a:p>
        </p:txBody>
      </p:sp>
      <p:sp>
        <p:nvSpPr>
          <p:cNvPr id="169" name="Google Shape;169;p8"/>
          <p:cNvSpPr/>
          <p:nvPr/>
        </p:nvSpPr>
        <p:spPr>
          <a:xfrm>
            <a:off x="695399" y="2860953"/>
            <a:ext cx="9721200" cy="8778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Les effets possibles sur la santé : Dommages aux os, au foie, aux reins et au système nerveux</a:t>
            </a:r>
            <a:endParaRPr/>
          </a:p>
        </p:txBody>
      </p:sp>
      <p:sp>
        <p:nvSpPr>
          <p:cNvPr id="170" name="Google Shape;170;p8"/>
          <p:cNvSpPr/>
          <p:nvPr/>
        </p:nvSpPr>
        <p:spPr>
          <a:xfrm>
            <a:off x="8444725" y="4732000"/>
            <a:ext cx="3030876" cy="1259422"/>
          </a:xfrm>
          <a:custGeom>
            <a:rect b="b" l="l" r="r" t="t"/>
            <a:pathLst>
              <a:path extrusionOk="0" h="1015663" w="3030876">
                <a:moveTo>
                  <a:pt x="0" y="0"/>
                </a:moveTo>
                <a:cubicBezTo>
                  <a:pt x="139614" y="-4293"/>
                  <a:pt x="353179" y="17007"/>
                  <a:pt x="636484" y="0"/>
                </a:cubicBezTo>
                <a:cubicBezTo>
                  <a:pt x="919789" y="-17007"/>
                  <a:pt x="1006928" y="8313"/>
                  <a:pt x="1303277" y="0"/>
                </a:cubicBezTo>
                <a:cubicBezTo>
                  <a:pt x="1599626" y="-8313"/>
                  <a:pt x="1618454" y="-15604"/>
                  <a:pt x="1909452" y="0"/>
                </a:cubicBezTo>
                <a:cubicBezTo>
                  <a:pt x="2200451" y="15604"/>
                  <a:pt x="2238308" y="23388"/>
                  <a:pt x="2455010" y="0"/>
                </a:cubicBezTo>
                <a:cubicBezTo>
                  <a:pt x="2671712" y="-23388"/>
                  <a:pt x="2914992" y="10896"/>
                  <a:pt x="3030876" y="0"/>
                </a:cubicBezTo>
                <a:cubicBezTo>
                  <a:pt x="3046595" y="239066"/>
                  <a:pt x="3009344" y="381296"/>
                  <a:pt x="3030876" y="507832"/>
                </a:cubicBezTo>
                <a:cubicBezTo>
                  <a:pt x="3052408" y="634368"/>
                  <a:pt x="3020070" y="867587"/>
                  <a:pt x="3030876" y="1015663"/>
                </a:cubicBezTo>
                <a:cubicBezTo>
                  <a:pt x="2765598" y="1041001"/>
                  <a:pt x="2701521" y="1042461"/>
                  <a:pt x="2485318" y="1015663"/>
                </a:cubicBezTo>
                <a:cubicBezTo>
                  <a:pt x="2269115" y="988865"/>
                  <a:pt x="1999580" y="1033683"/>
                  <a:pt x="1848834" y="1015663"/>
                </a:cubicBezTo>
                <a:cubicBezTo>
                  <a:pt x="1698088" y="997643"/>
                  <a:pt x="1568785" y="1006024"/>
                  <a:pt x="1303277" y="1015663"/>
                </a:cubicBezTo>
                <a:cubicBezTo>
                  <a:pt x="1037769" y="1025302"/>
                  <a:pt x="773447" y="1029282"/>
                  <a:pt x="636484" y="1015663"/>
                </a:cubicBezTo>
                <a:cubicBezTo>
                  <a:pt x="499521" y="1002044"/>
                  <a:pt x="135814" y="1032500"/>
                  <a:pt x="0" y="1015663"/>
                </a:cubicBezTo>
                <a:cubicBezTo>
                  <a:pt x="-17834" y="813629"/>
                  <a:pt x="-17284" y="717493"/>
                  <a:pt x="0" y="538301"/>
                </a:cubicBezTo>
                <a:cubicBezTo>
                  <a:pt x="17284" y="359109"/>
                  <a:pt x="3112" y="253569"/>
                  <a:pt x="0" y="0"/>
                </a:cubicBezTo>
                <a:close/>
              </a:path>
            </a:pathLst>
          </a:cu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Consommation maximale tolérable/semaine = 1mg d'aluminium/kg de poids corporel</a:t>
            </a:r>
            <a:endParaRPr/>
          </a:p>
        </p:txBody>
      </p:sp>
      <p:pic>
        <p:nvPicPr>
          <p:cNvPr descr="Abzeichen mit einfarbiger Füllung" id="171" name="Google Shape;171;p8"/>
          <p:cNvPicPr preferRelativeResize="0"/>
          <p:nvPr/>
        </p:nvPicPr>
        <p:blipFill rotWithShape="1">
          <a:blip r:embed="rId3">
            <a:alphaModFix/>
          </a:blip>
          <a:srcRect b="0" l="0" r="0" t="0"/>
          <a:stretch/>
        </p:blipFill>
        <p:spPr>
          <a:xfrm>
            <a:off x="8170881" y="855068"/>
            <a:ext cx="1012620" cy="1012620"/>
          </a:xfrm>
          <a:prstGeom prst="rect">
            <a:avLst/>
          </a:prstGeom>
          <a:noFill/>
          <a:ln>
            <a:noFill/>
          </a:ln>
        </p:spPr>
      </p:pic>
      <p:sp>
        <p:nvSpPr>
          <p:cNvPr id="172" name="Google Shape;172;p8"/>
          <p:cNvSpPr txBox="1"/>
          <p:nvPr/>
        </p:nvSpPr>
        <p:spPr>
          <a:xfrm>
            <a:off x="360947" y="5991727"/>
            <a:ext cx="650908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https://www.verbraucherzentrale.de/wissen/lebensmittel/lebensmittelproduktion/aluminium-7609</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9"/>
          <p:cNvSpPr txBox="1"/>
          <p:nvPr>
            <p:ph type="title"/>
          </p:nvPr>
        </p:nvSpPr>
        <p:spPr>
          <a:xfrm>
            <a:off x="914400" y="4725144"/>
            <a:ext cx="10363200" cy="136207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1"/>
              </a:buClr>
              <a:buSzPts val="4000"/>
              <a:buFont typeface="Arial"/>
              <a:buNone/>
            </a:pPr>
            <a:r>
              <a:rPr lang="de-DE">
                <a:highlight>
                  <a:srgbClr val="F4A618"/>
                </a:highlight>
              </a:rPr>
              <a:t>LES BIOPLASTIQUES RÉSOUDRONT-ILS LA CRISE DU PLASTIQUE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Que signifie le terme "bioplastique" ? </a:t>
            </a:r>
            <a:endParaRPr/>
          </a:p>
        </p:txBody>
      </p:sp>
      <p:sp>
        <p:nvSpPr>
          <p:cNvPr id="185" name="Google Shape;185;p10"/>
          <p:cNvSpPr txBox="1"/>
          <p:nvPr>
            <p:ph idx="2" type="body"/>
          </p:nvPr>
        </p:nvSpPr>
        <p:spPr>
          <a:xfrm>
            <a:off x="6096000" y="2585962"/>
            <a:ext cx="5226992" cy="2197144"/>
          </a:xfrm>
          <a:prstGeom prst="rect">
            <a:avLst/>
          </a:prstGeom>
          <a:noFill/>
          <a:ln cap="flat" cmpd="sng" w="28575">
            <a:solidFill>
              <a:srgbClr val="31859B"/>
            </a:solidFill>
            <a:prstDash val="solid"/>
            <a:round/>
            <a:headEnd len="sm" w="sm" type="none"/>
            <a:tailEnd len="sm" w="sm" type="none"/>
          </a:ln>
        </p:spPr>
        <p:txBody>
          <a:bodyPr anchorCtr="0" anchor="t" bIns="45700" lIns="91425" spcFirstLastPara="1" rIns="91425" wrap="square" tIns="45700">
            <a:normAutofit fontScale="40000" lnSpcReduction="20000"/>
          </a:bodyPr>
          <a:lstStyle/>
          <a:p>
            <a:pPr indent="0" lvl="0" marL="0" rtl="0" algn="l">
              <a:spcBef>
                <a:spcPts val="480"/>
              </a:spcBef>
              <a:spcAft>
                <a:spcPts val="0"/>
              </a:spcAft>
              <a:buNone/>
            </a:pPr>
            <a:r>
              <a:rPr lang="de-DE" sz="6221"/>
              <a:t>Bioplastiques </a:t>
            </a:r>
            <a:endParaRPr sz="6221"/>
          </a:p>
          <a:p>
            <a:pPr indent="-291364" lvl="1" marL="742950" rtl="0" algn="l">
              <a:spcBef>
                <a:spcPts val="480"/>
              </a:spcBef>
              <a:spcAft>
                <a:spcPts val="0"/>
              </a:spcAft>
              <a:buSzPct val="100000"/>
              <a:buChar char="–"/>
            </a:pPr>
            <a:r>
              <a:rPr lang="de-DE" sz="6221"/>
              <a:t>N'est pas nécessairement compostable </a:t>
            </a:r>
            <a:endParaRPr sz="6221"/>
          </a:p>
          <a:p>
            <a:pPr indent="-291364" lvl="1" marL="742950" rtl="0" algn="l">
              <a:spcBef>
                <a:spcPts val="480"/>
              </a:spcBef>
              <a:spcAft>
                <a:spcPts val="0"/>
              </a:spcAft>
              <a:buSzPct val="100000"/>
              <a:buChar char="–"/>
            </a:pPr>
            <a:r>
              <a:rPr lang="de-DE" sz="6221"/>
              <a:t>Matériau provenant de sources renouvelables</a:t>
            </a:r>
            <a:endParaRPr sz="6221"/>
          </a:p>
          <a:p>
            <a:pPr indent="0" lvl="0" marL="0" rtl="0" algn="l">
              <a:spcBef>
                <a:spcPts val="480"/>
              </a:spcBef>
              <a:spcAft>
                <a:spcPts val="0"/>
              </a:spcAft>
              <a:buNone/>
            </a:pPr>
            <a:r>
              <a:t/>
            </a:r>
            <a:endParaRPr sz="2800"/>
          </a:p>
          <a:p>
            <a:pPr indent="-165100" lvl="0" marL="342900" rtl="0" algn="l">
              <a:spcBef>
                <a:spcPts val="560"/>
              </a:spcBef>
              <a:spcAft>
                <a:spcPts val="0"/>
              </a:spcAft>
              <a:buClr>
                <a:srgbClr val="595959"/>
              </a:buClr>
              <a:buSzPct val="100000"/>
              <a:buNone/>
            </a:pPr>
            <a:r>
              <a:t/>
            </a:r>
            <a:endParaRPr/>
          </a:p>
        </p:txBody>
      </p:sp>
      <p:pic>
        <p:nvPicPr>
          <p:cNvPr descr="Ein Bild, das Zeichnung enthält.&#10;&#10;Automatisch generierte Beschreibung" id="186" name="Google Shape;186;p10"/>
          <p:cNvPicPr preferRelativeResize="0"/>
          <p:nvPr/>
        </p:nvPicPr>
        <p:blipFill rotWithShape="1">
          <a:blip r:embed="rId3">
            <a:alphaModFix/>
          </a:blip>
          <a:srcRect b="0" l="0" r="0" t="0"/>
          <a:stretch/>
        </p:blipFill>
        <p:spPr>
          <a:xfrm>
            <a:off x="10920536" y="119878"/>
            <a:ext cx="1085087" cy="1085087"/>
          </a:xfrm>
          <a:prstGeom prst="rect">
            <a:avLst/>
          </a:prstGeom>
          <a:noFill/>
          <a:ln>
            <a:noFill/>
          </a:ln>
        </p:spPr>
      </p:pic>
      <p:sp>
        <p:nvSpPr>
          <p:cNvPr id="187" name="Google Shape;187;p10"/>
          <p:cNvSpPr txBox="1"/>
          <p:nvPr/>
        </p:nvSpPr>
        <p:spPr>
          <a:xfrm>
            <a:off x="609600" y="1411464"/>
            <a:ext cx="10310936" cy="812303"/>
          </a:xfrm>
          <a:prstGeom prst="rect">
            <a:avLst/>
          </a:prstGeom>
          <a:noFill/>
          <a:ln>
            <a:noFill/>
          </a:ln>
        </p:spPr>
        <p:txBody>
          <a:bodyPr anchorCtr="0" anchor="ctr" bIns="45700" lIns="91425" spcFirstLastPara="1" rIns="91425" wrap="square" tIns="45700">
            <a:normAutofit/>
          </a:bodyPr>
          <a:lstStyle/>
          <a:p>
            <a:pPr indent="-342900" lvl="0" marL="342900" marR="0" rtl="0" algn="l">
              <a:spcBef>
                <a:spcPts val="0"/>
              </a:spcBef>
              <a:spcAft>
                <a:spcPts val="0"/>
              </a:spcAft>
              <a:buClr>
                <a:srgbClr val="595959"/>
              </a:buClr>
              <a:buSzPts val="2800"/>
              <a:buFont typeface="Arial"/>
              <a:buChar char="•"/>
            </a:pPr>
            <a:r>
              <a:rPr lang="de-DE" sz="2800">
                <a:solidFill>
                  <a:srgbClr val="595959"/>
                </a:solidFill>
              </a:rPr>
              <a:t>Utilisé familièrement pour différents types de plastiques. </a:t>
            </a:r>
            <a:endParaRPr/>
          </a:p>
        </p:txBody>
      </p:sp>
      <p:sp>
        <p:nvSpPr>
          <p:cNvPr id="188" name="Google Shape;188;p10"/>
          <p:cNvSpPr/>
          <p:nvPr/>
        </p:nvSpPr>
        <p:spPr>
          <a:xfrm>
            <a:off x="609600" y="2582675"/>
            <a:ext cx="5126360" cy="2477280"/>
          </a:xfrm>
          <a:custGeom>
            <a:rect b="b" l="l" r="r" t="t"/>
            <a:pathLst>
              <a:path extrusionOk="0" fill="none" h="2197144" w="5126360">
                <a:moveTo>
                  <a:pt x="0" y="0"/>
                </a:moveTo>
                <a:cubicBezTo>
                  <a:pt x="211067" y="4731"/>
                  <a:pt x="318333" y="-8224"/>
                  <a:pt x="487004" y="0"/>
                </a:cubicBezTo>
                <a:cubicBezTo>
                  <a:pt x="655675" y="8224"/>
                  <a:pt x="833889" y="12493"/>
                  <a:pt x="1076536" y="0"/>
                </a:cubicBezTo>
                <a:cubicBezTo>
                  <a:pt x="1319183" y="-12493"/>
                  <a:pt x="1544148" y="23361"/>
                  <a:pt x="1717331" y="0"/>
                </a:cubicBezTo>
                <a:cubicBezTo>
                  <a:pt x="1890515" y="-23361"/>
                  <a:pt x="2186727" y="-27853"/>
                  <a:pt x="2460653" y="0"/>
                </a:cubicBezTo>
                <a:cubicBezTo>
                  <a:pt x="2734579" y="27853"/>
                  <a:pt x="2931862" y="-22981"/>
                  <a:pt x="3101448" y="0"/>
                </a:cubicBezTo>
                <a:cubicBezTo>
                  <a:pt x="3271035" y="22981"/>
                  <a:pt x="3475404" y="16573"/>
                  <a:pt x="3742243" y="0"/>
                </a:cubicBezTo>
                <a:cubicBezTo>
                  <a:pt x="4009082" y="-16573"/>
                  <a:pt x="4116794" y="613"/>
                  <a:pt x="4383038" y="0"/>
                </a:cubicBezTo>
                <a:cubicBezTo>
                  <a:pt x="4649282" y="-613"/>
                  <a:pt x="4929960" y="25214"/>
                  <a:pt x="5126360" y="0"/>
                </a:cubicBezTo>
                <a:cubicBezTo>
                  <a:pt x="5112361" y="119920"/>
                  <a:pt x="5115958" y="267405"/>
                  <a:pt x="5126360" y="527315"/>
                </a:cubicBezTo>
                <a:cubicBezTo>
                  <a:pt x="5136762" y="787226"/>
                  <a:pt x="5128823" y="909423"/>
                  <a:pt x="5126360" y="1120543"/>
                </a:cubicBezTo>
                <a:cubicBezTo>
                  <a:pt x="5123897" y="1331663"/>
                  <a:pt x="5129146" y="1593348"/>
                  <a:pt x="5126360" y="1713772"/>
                </a:cubicBezTo>
                <a:cubicBezTo>
                  <a:pt x="5123574" y="1834196"/>
                  <a:pt x="5126307" y="2068012"/>
                  <a:pt x="5126360" y="2197144"/>
                </a:cubicBezTo>
                <a:cubicBezTo>
                  <a:pt x="4984690" y="2187654"/>
                  <a:pt x="4767233" y="2197939"/>
                  <a:pt x="4485565" y="2197144"/>
                </a:cubicBezTo>
                <a:cubicBezTo>
                  <a:pt x="4203898" y="2196349"/>
                  <a:pt x="4064872" y="2170375"/>
                  <a:pt x="3896034" y="2197144"/>
                </a:cubicBezTo>
                <a:cubicBezTo>
                  <a:pt x="3727196" y="2223913"/>
                  <a:pt x="3396017" y="2179578"/>
                  <a:pt x="3203975" y="2197144"/>
                </a:cubicBezTo>
                <a:cubicBezTo>
                  <a:pt x="3011933" y="2214710"/>
                  <a:pt x="2742320" y="2175872"/>
                  <a:pt x="2511916" y="2197144"/>
                </a:cubicBezTo>
                <a:cubicBezTo>
                  <a:pt x="2281512" y="2218416"/>
                  <a:pt x="2165281" y="2216792"/>
                  <a:pt x="1973649" y="2197144"/>
                </a:cubicBezTo>
                <a:cubicBezTo>
                  <a:pt x="1782017" y="2177496"/>
                  <a:pt x="1580535" y="2180486"/>
                  <a:pt x="1435381" y="2197144"/>
                </a:cubicBezTo>
                <a:cubicBezTo>
                  <a:pt x="1290227" y="2213802"/>
                  <a:pt x="1014723" y="2172884"/>
                  <a:pt x="845849" y="2197144"/>
                </a:cubicBezTo>
                <a:cubicBezTo>
                  <a:pt x="676975" y="2221404"/>
                  <a:pt x="380328" y="2205190"/>
                  <a:pt x="0" y="2197144"/>
                </a:cubicBezTo>
                <a:cubicBezTo>
                  <a:pt x="5290" y="2012428"/>
                  <a:pt x="-9524" y="1840486"/>
                  <a:pt x="0" y="1603915"/>
                </a:cubicBezTo>
                <a:cubicBezTo>
                  <a:pt x="9524" y="1367344"/>
                  <a:pt x="-8707" y="1216386"/>
                  <a:pt x="0" y="1098572"/>
                </a:cubicBezTo>
                <a:cubicBezTo>
                  <a:pt x="8707" y="980758"/>
                  <a:pt x="3470" y="754984"/>
                  <a:pt x="0" y="571257"/>
                </a:cubicBezTo>
                <a:cubicBezTo>
                  <a:pt x="-3470" y="387530"/>
                  <a:pt x="1955" y="274436"/>
                  <a:pt x="0" y="0"/>
                </a:cubicBezTo>
                <a:close/>
              </a:path>
              <a:path extrusionOk="0" h="2197144" w="5126360">
                <a:moveTo>
                  <a:pt x="0" y="0"/>
                </a:moveTo>
                <a:cubicBezTo>
                  <a:pt x="158682" y="7478"/>
                  <a:pt x="297424" y="-13675"/>
                  <a:pt x="589531" y="0"/>
                </a:cubicBezTo>
                <a:cubicBezTo>
                  <a:pt x="881638" y="13675"/>
                  <a:pt x="969316" y="-18263"/>
                  <a:pt x="1230326" y="0"/>
                </a:cubicBezTo>
                <a:cubicBezTo>
                  <a:pt x="1491336" y="18263"/>
                  <a:pt x="1631417" y="-6121"/>
                  <a:pt x="1871121" y="0"/>
                </a:cubicBezTo>
                <a:cubicBezTo>
                  <a:pt x="2110826" y="6121"/>
                  <a:pt x="2230816" y="-17147"/>
                  <a:pt x="2358126" y="0"/>
                </a:cubicBezTo>
                <a:cubicBezTo>
                  <a:pt x="2485436" y="17147"/>
                  <a:pt x="2876118" y="10416"/>
                  <a:pt x="3050184" y="0"/>
                </a:cubicBezTo>
                <a:cubicBezTo>
                  <a:pt x="3224250" y="-10416"/>
                  <a:pt x="3450039" y="25586"/>
                  <a:pt x="3793506" y="0"/>
                </a:cubicBezTo>
                <a:cubicBezTo>
                  <a:pt x="4136973" y="-25586"/>
                  <a:pt x="4281513" y="948"/>
                  <a:pt x="4536829" y="0"/>
                </a:cubicBezTo>
                <a:cubicBezTo>
                  <a:pt x="4792145" y="-948"/>
                  <a:pt x="4865070" y="-25667"/>
                  <a:pt x="5126360" y="0"/>
                </a:cubicBezTo>
                <a:cubicBezTo>
                  <a:pt x="5108095" y="125927"/>
                  <a:pt x="5137685" y="325989"/>
                  <a:pt x="5126360" y="571257"/>
                </a:cubicBezTo>
                <a:cubicBezTo>
                  <a:pt x="5115035" y="816525"/>
                  <a:pt x="5111606" y="935777"/>
                  <a:pt x="5126360" y="1164486"/>
                </a:cubicBezTo>
                <a:cubicBezTo>
                  <a:pt x="5141114" y="1393195"/>
                  <a:pt x="5163137" y="1913118"/>
                  <a:pt x="5126360" y="2197144"/>
                </a:cubicBezTo>
                <a:cubicBezTo>
                  <a:pt x="4895912" y="2216236"/>
                  <a:pt x="4749533" y="2176020"/>
                  <a:pt x="4588092" y="2197144"/>
                </a:cubicBezTo>
                <a:cubicBezTo>
                  <a:pt x="4426651" y="2218268"/>
                  <a:pt x="4211980" y="2197726"/>
                  <a:pt x="4101088" y="2197144"/>
                </a:cubicBezTo>
                <a:cubicBezTo>
                  <a:pt x="3990196" y="2196562"/>
                  <a:pt x="3589620" y="2219670"/>
                  <a:pt x="3460293" y="2197144"/>
                </a:cubicBezTo>
                <a:cubicBezTo>
                  <a:pt x="3330967" y="2174618"/>
                  <a:pt x="2923852" y="2221046"/>
                  <a:pt x="2768234" y="2197144"/>
                </a:cubicBezTo>
                <a:cubicBezTo>
                  <a:pt x="2612616" y="2173242"/>
                  <a:pt x="2497161" y="2196860"/>
                  <a:pt x="2281230" y="2197144"/>
                </a:cubicBezTo>
                <a:cubicBezTo>
                  <a:pt x="2065299" y="2197428"/>
                  <a:pt x="1915203" y="2195899"/>
                  <a:pt x="1794226" y="2197144"/>
                </a:cubicBezTo>
                <a:cubicBezTo>
                  <a:pt x="1673249" y="2198389"/>
                  <a:pt x="1317362" y="2186028"/>
                  <a:pt x="1153431" y="2197144"/>
                </a:cubicBezTo>
                <a:cubicBezTo>
                  <a:pt x="989501" y="2208260"/>
                  <a:pt x="414586" y="2142920"/>
                  <a:pt x="0" y="2197144"/>
                </a:cubicBezTo>
                <a:cubicBezTo>
                  <a:pt x="-24065" y="1926099"/>
                  <a:pt x="-26421" y="1895090"/>
                  <a:pt x="0" y="1625887"/>
                </a:cubicBezTo>
                <a:cubicBezTo>
                  <a:pt x="26421" y="1356684"/>
                  <a:pt x="-17210" y="1301915"/>
                  <a:pt x="0" y="1142515"/>
                </a:cubicBezTo>
                <a:cubicBezTo>
                  <a:pt x="17210" y="983115"/>
                  <a:pt x="-12873" y="790469"/>
                  <a:pt x="0" y="659143"/>
                </a:cubicBezTo>
                <a:cubicBezTo>
                  <a:pt x="12873" y="527817"/>
                  <a:pt x="-28411" y="295698"/>
                  <a:pt x="0" y="0"/>
                </a:cubicBezTo>
                <a:close/>
              </a:path>
            </a:pathLst>
          </a:custGeom>
          <a:noFill/>
          <a:ln cap="flat" cmpd="sng" w="28575">
            <a:solidFill>
              <a:srgbClr val="996633"/>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spcBef>
                <a:spcPts val="480"/>
              </a:spcBef>
              <a:spcAft>
                <a:spcPts val="0"/>
              </a:spcAft>
              <a:buNone/>
            </a:pPr>
            <a:r>
              <a:rPr lang="de-DE" sz="2800">
                <a:solidFill>
                  <a:srgbClr val="595959"/>
                </a:solidFill>
              </a:rPr>
              <a:t>Plastiques compostables </a:t>
            </a:r>
            <a:endParaRPr sz="2800">
              <a:solidFill>
                <a:srgbClr val="595959"/>
              </a:solidFill>
            </a:endParaRPr>
          </a:p>
          <a:p>
            <a:pPr indent="-285750" lvl="1" marL="742950" marR="0" rtl="0" algn="l">
              <a:spcBef>
                <a:spcPts val="480"/>
              </a:spcBef>
              <a:spcAft>
                <a:spcPts val="0"/>
              </a:spcAft>
              <a:buClr>
                <a:srgbClr val="595959"/>
              </a:buClr>
              <a:buSzPts val="2400"/>
              <a:buChar char="–"/>
            </a:pPr>
            <a:r>
              <a:rPr lang="de-DE" sz="2800">
                <a:solidFill>
                  <a:srgbClr val="595959"/>
                </a:solidFill>
              </a:rPr>
              <a:t>Est compostable sous certaines conditions</a:t>
            </a:r>
            <a:endParaRPr sz="2800">
              <a:solidFill>
                <a:srgbClr val="595959"/>
              </a:solidFill>
            </a:endParaRPr>
          </a:p>
          <a:p>
            <a:pPr indent="-285750" lvl="1" marL="742950" marR="0" rtl="0" algn="l">
              <a:spcBef>
                <a:spcPts val="480"/>
              </a:spcBef>
              <a:spcAft>
                <a:spcPts val="0"/>
              </a:spcAft>
              <a:buClr>
                <a:srgbClr val="595959"/>
              </a:buClr>
              <a:buSzPts val="2400"/>
              <a:buChar char="–"/>
            </a:pPr>
            <a:r>
              <a:rPr lang="de-DE" sz="2800">
                <a:solidFill>
                  <a:srgbClr val="595959"/>
                </a:solidFill>
              </a:rPr>
              <a:t>Provenant de sources fossiles/renouvelables</a:t>
            </a:r>
            <a:endParaRPr sz="2800">
              <a:solidFill>
                <a:srgbClr val="595959"/>
              </a:solidFill>
            </a:endParaRPr>
          </a:p>
          <a:p>
            <a:pPr indent="0" lvl="0" marL="0" marR="0" rtl="0" algn="l">
              <a:spcBef>
                <a:spcPts val="480"/>
              </a:spcBef>
              <a:spcAft>
                <a:spcPts val="0"/>
              </a:spcAft>
              <a:buNone/>
            </a:pPr>
            <a:r>
              <a:t/>
            </a:r>
            <a:endParaRPr sz="2800">
              <a:solidFill>
                <a:srgbClr val="595959"/>
              </a:solidFill>
            </a:endParaRPr>
          </a:p>
        </p:txBody>
      </p:sp>
      <p:sp>
        <p:nvSpPr>
          <p:cNvPr id="189" name="Google Shape;189;p10"/>
          <p:cNvSpPr txBox="1"/>
          <p:nvPr/>
        </p:nvSpPr>
        <p:spPr>
          <a:xfrm>
            <a:off x="246853" y="5347977"/>
            <a:ext cx="1043306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Source: </a:t>
            </a:r>
            <a:r>
              <a:rPr lang="de-DE" sz="1800" u="sng">
                <a:solidFill>
                  <a:schemeClr val="dk1"/>
                </a:solidFill>
                <a:latin typeface="Calibri"/>
                <a:ea typeface="Calibri"/>
                <a:cs typeface="Calibri"/>
                <a:sym typeface="Calibri"/>
                <a:hlinkClick r:id="rId4">
                  <a:extLst>
                    <a:ext uri="{A12FA001-AC4F-418D-AE19-62706E023703}">
                      <ahyp:hlinkClr val="tx"/>
                    </a:ext>
                  </a:extLst>
                </a:hlinkClick>
              </a:rPr>
              <a:t>https://www.umsicht.fraunhofer.de/de/ueber-fraunhofer-umsicht/nachhaltigkeit/nationale-informationsstelle-nachhaltige-kunststoffe/polymere-kunststoff/biokunststoffe.html</a:t>
            </a:r>
            <a:r>
              <a:rPr lang="de-DE"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1800">
                <a:solidFill>
                  <a:schemeClr val="dk1"/>
                </a:solidFill>
                <a:latin typeface="Calibri"/>
                <a:ea typeface="Calibri"/>
                <a:cs typeface="Calibri"/>
                <a:sym typeface="Calibri"/>
              </a:rPr>
              <a:t>Regulation in the EU - </a:t>
            </a:r>
            <a:r>
              <a:rPr lang="de-DE" sz="1800" u="sng">
                <a:solidFill>
                  <a:schemeClr val="dk1"/>
                </a:solidFill>
                <a:latin typeface="Calibri"/>
                <a:ea typeface="Calibri"/>
                <a:cs typeface="Calibri"/>
                <a:sym typeface="Calibri"/>
                <a:hlinkClick r:id="rId5">
                  <a:extLst>
                    <a:ext uri="{A12FA001-AC4F-418D-AE19-62706E023703}">
                      <ahyp:hlinkClr val="tx"/>
                    </a:ext>
                  </a:extLst>
                </a:hlinkClick>
              </a:rPr>
              <a:t>https://environment.ec.europa.eu/topics/plastics/biobased-biodegradable-and-compostable-plastics_en</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1"/>
          <p:cNvSpPr txBox="1"/>
          <p:nvPr>
            <p:ph type="title"/>
          </p:nvPr>
        </p:nvSpPr>
        <p:spPr>
          <a:xfrm>
            <a:off x="609600" y="339651"/>
            <a:ext cx="4118248" cy="850106"/>
          </a:xfrm>
          <a:prstGeom prst="rect">
            <a:avLst/>
          </a:prstGeom>
          <a:noFill/>
          <a:ln cap="flat" cmpd="sng" w="28575">
            <a:solidFill>
              <a:srgbClr val="31859B"/>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Les bioplastiques</a:t>
            </a:r>
            <a:endParaRPr/>
          </a:p>
        </p:txBody>
      </p:sp>
      <p:sp>
        <p:nvSpPr>
          <p:cNvPr id="196" name="Google Shape;196;p1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595959"/>
              </a:buClr>
              <a:buSzPts val="2400"/>
              <a:buNone/>
            </a:pPr>
            <a:r>
              <a:rPr lang="de-DE"/>
              <a:t>Production</a:t>
            </a:r>
            <a:endParaRPr/>
          </a:p>
          <a:p>
            <a:pPr indent="-285750" lvl="1" marL="742950" rtl="0" algn="l">
              <a:spcBef>
                <a:spcPts val="1000"/>
              </a:spcBef>
              <a:spcAft>
                <a:spcPts val="0"/>
              </a:spcAft>
              <a:buClr>
                <a:srgbClr val="76923C"/>
              </a:buClr>
              <a:buSzPts val="2000"/>
              <a:buChar char="–"/>
            </a:pPr>
            <a:r>
              <a:rPr lang="de-DE">
                <a:solidFill>
                  <a:srgbClr val="76923C"/>
                </a:solidFill>
              </a:rPr>
              <a:t>Basé sur des matières premières renouvelables </a:t>
            </a:r>
            <a:endParaRPr>
              <a:solidFill>
                <a:srgbClr val="76923C"/>
              </a:solidFill>
            </a:endParaRPr>
          </a:p>
          <a:p>
            <a:pPr indent="-285750" lvl="1" marL="742950" rtl="0" algn="l">
              <a:spcBef>
                <a:spcPts val="1000"/>
              </a:spcBef>
              <a:spcAft>
                <a:spcPts val="0"/>
              </a:spcAft>
              <a:buClr>
                <a:srgbClr val="C00000"/>
              </a:buClr>
              <a:buSzPts val="2000"/>
              <a:buChar char="–"/>
            </a:pPr>
            <a:r>
              <a:rPr lang="de-DE">
                <a:solidFill>
                  <a:srgbClr val="C00000"/>
                </a:solidFill>
              </a:rPr>
              <a:t>Consommation de terres : concurrence avec la production alimentaire</a:t>
            </a:r>
            <a:endParaRPr>
              <a:solidFill>
                <a:srgbClr val="C00000"/>
              </a:solidFill>
            </a:endParaRPr>
          </a:p>
          <a:p>
            <a:pPr indent="-285750" lvl="1" marL="742950" rtl="0" algn="l">
              <a:spcBef>
                <a:spcPts val="1000"/>
              </a:spcBef>
              <a:spcAft>
                <a:spcPts val="0"/>
              </a:spcAft>
              <a:buClr>
                <a:srgbClr val="76923C"/>
              </a:buClr>
              <a:buSzPts val="2000"/>
              <a:buChar char="–"/>
            </a:pPr>
            <a:r>
              <a:rPr lang="de-DE">
                <a:solidFill>
                  <a:srgbClr val="76923C"/>
                </a:solidFill>
              </a:rPr>
              <a:t>Exception : plastique à base de déchets végétaux</a:t>
            </a:r>
            <a:endParaRPr>
              <a:solidFill>
                <a:srgbClr val="76923C"/>
              </a:solidFill>
            </a:endParaRPr>
          </a:p>
          <a:p>
            <a:pPr indent="0" lvl="0" marL="0" rtl="0" algn="l">
              <a:spcBef>
                <a:spcPts val="1080"/>
              </a:spcBef>
              <a:spcAft>
                <a:spcPts val="0"/>
              </a:spcAft>
              <a:buClr>
                <a:srgbClr val="595959"/>
              </a:buClr>
              <a:buSzPts val="2400"/>
              <a:buNone/>
            </a:pPr>
            <a:r>
              <a:rPr lang="de-DE"/>
              <a:t>Utilisation du produit</a:t>
            </a:r>
            <a:endParaRPr/>
          </a:p>
          <a:p>
            <a:pPr indent="-285750" lvl="1" marL="742950" rtl="0" algn="l">
              <a:spcBef>
                <a:spcPts val="1000"/>
              </a:spcBef>
              <a:spcAft>
                <a:spcPts val="0"/>
              </a:spcAft>
              <a:buClr>
                <a:srgbClr val="C00000"/>
              </a:buClr>
              <a:buSzPts val="2000"/>
              <a:buFont typeface="Noto Sans Symbols"/>
              <a:buChar char="−"/>
            </a:pPr>
            <a:r>
              <a:rPr lang="de-DE">
                <a:solidFill>
                  <a:srgbClr val="C00000"/>
                </a:solidFill>
              </a:rPr>
              <a:t>Additifs : stabilisants, plastifiants, etc. (en fonction des ingrédients)</a:t>
            </a:r>
            <a:endParaRPr>
              <a:solidFill>
                <a:srgbClr val="C00000"/>
              </a:solidFill>
            </a:endParaRPr>
          </a:p>
          <a:p>
            <a:pPr indent="0" lvl="0" marL="0" rtl="0" algn="l">
              <a:spcBef>
                <a:spcPts val="1080"/>
              </a:spcBef>
              <a:spcAft>
                <a:spcPts val="0"/>
              </a:spcAft>
              <a:buClr>
                <a:srgbClr val="595959"/>
              </a:buClr>
              <a:buSzPts val="2400"/>
              <a:buNone/>
            </a:pPr>
            <a:r>
              <a:rPr lang="de-DE"/>
              <a:t>Élimination</a:t>
            </a:r>
            <a:endParaRPr/>
          </a:p>
          <a:p>
            <a:pPr indent="-285750" lvl="1" marL="742950" rtl="0" algn="l">
              <a:spcBef>
                <a:spcPts val="1000"/>
              </a:spcBef>
              <a:spcAft>
                <a:spcPts val="0"/>
              </a:spcAft>
              <a:buClr>
                <a:srgbClr val="C00000"/>
              </a:buClr>
              <a:buSzPts val="2000"/>
              <a:buChar char="–"/>
            </a:pPr>
            <a:r>
              <a:rPr lang="de-DE">
                <a:solidFill>
                  <a:srgbClr val="C00000"/>
                </a:solidFill>
              </a:rPr>
              <a:t>Même problème que le plastique conventionnel, parfois pire (en fonction des ingrédients et de la compostabilité)</a:t>
            </a:r>
            <a:r>
              <a:rPr lang="de-DE">
                <a:solidFill>
                  <a:schemeClr val="accent6"/>
                </a:solidFill>
              </a:rPr>
              <a:t> </a:t>
            </a:r>
            <a:endParaRPr/>
          </a:p>
          <a:p>
            <a:pPr indent="-190500" lvl="0" marL="342900" rtl="0" algn="l">
              <a:spcBef>
                <a:spcPts val="1080"/>
              </a:spcBef>
              <a:spcAft>
                <a:spcPts val="0"/>
              </a:spcAft>
              <a:buClr>
                <a:srgbClr val="595959"/>
              </a:buClr>
              <a:buSzPts val="2400"/>
              <a:buNone/>
            </a:pPr>
            <a:r>
              <a:t/>
            </a:r>
            <a:endParaRPr/>
          </a:p>
          <a:p>
            <a:pPr indent="-190500" lvl="0" marL="342900" rtl="0" algn="l">
              <a:spcBef>
                <a:spcPts val="480"/>
              </a:spcBef>
              <a:spcAft>
                <a:spcPts val="0"/>
              </a:spcAft>
              <a:buClr>
                <a:srgbClr val="595959"/>
              </a:buClr>
              <a:buSzPts val="24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2"/>
          <p:cNvSpPr/>
          <p:nvPr/>
        </p:nvSpPr>
        <p:spPr>
          <a:xfrm>
            <a:off x="684850" y="1390123"/>
            <a:ext cx="9721200" cy="15756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Composé de farine de bambou, de colle et de charges telles que la résine de mélamine et l'amidon de maïs.</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La mélamine peut émettre du formaldéhyde cancérigène à partir d'une température d'environ 70 °C.</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Calibri"/>
              <a:buChar char="⮚"/>
            </a:pPr>
            <a:r>
              <a:t/>
            </a:r>
            <a:endParaRPr sz="2200">
              <a:solidFill>
                <a:schemeClr val="dk1"/>
              </a:solidFill>
              <a:latin typeface="Calibri"/>
              <a:ea typeface="Calibri"/>
              <a:cs typeface="Calibri"/>
              <a:sym typeface="Calibri"/>
            </a:endParaRPr>
          </a:p>
        </p:txBody>
      </p:sp>
      <p:sp>
        <p:nvSpPr>
          <p:cNvPr id="203" name="Google Shape;203;p12"/>
          <p:cNvSpPr/>
          <p:nvPr/>
        </p:nvSpPr>
        <p:spPr>
          <a:xfrm>
            <a:off x="684847" y="3274542"/>
            <a:ext cx="9721200" cy="4716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À éviter ! Surtout avec les bébés et les enfants !</a:t>
            </a:r>
            <a:endParaRPr/>
          </a:p>
        </p:txBody>
      </p:sp>
      <p:sp>
        <p:nvSpPr>
          <p:cNvPr id="204" name="Google Shape;204;p12"/>
          <p:cNvSpPr/>
          <p:nvPr/>
        </p:nvSpPr>
        <p:spPr>
          <a:xfrm>
            <a:off x="700224" y="4346425"/>
            <a:ext cx="9705900" cy="4716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Option recommandée : le verre, la céramique et l'acier inoxydable</a:t>
            </a:r>
            <a:endParaRPr sz="2200">
              <a:solidFill>
                <a:schemeClr val="dk1"/>
              </a:solidFill>
              <a:latin typeface="Calibri"/>
              <a:ea typeface="Calibri"/>
              <a:cs typeface="Calibri"/>
              <a:sym typeface="Calibri"/>
            </a:endParaRPr>
          </a:p>
        </p:txBody>
      </p:sp>
      <p:sp>
        <p:nvSpPr>
          <p:cNvPr id="205" name="Google Shape;205;p1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Vaisselle en bambou</a:t>
            </a:r>
            <a:endParaRPr/>
          </a:p>
        </p:txBody>
      </p:sp>
      <p:pic>
        <p:nvPicPr>
          <p:cNvPr descr="Marke 1 mit einfarbiger Füllung" id="206" name="Google Shape;206;p12"/>
          <p:cNvPicPr preferRelativeResize="0"/>
          <p:nvPr/>
        </p:nvPicPr>
        <p:blipFill rotWithShape="1">
          <a:blip r:embed="rId3">
            <a:alphaModFix/>
          </a:blip>
          <a:srcRect b="0" l="0" r="0" t="0"/>
          <a:stretch/>
        </p:blipFill>
        <p:spPr>
          <a:xfrm>
            <a:off x="4549044" y="326076"/>
            <a:ext cx="1012620" cy="1012620"/>
          </a:xfrm>
          <a:prstGeom prst="rect">
            <a:avLst/>
          </a:prstGeom>
          <a:noFill/>
          <a:ln>
            <a:noFill/>
          </a:ln>
        </p:spPr>
      </p:pic>
      <p:sp>
        <p:nvSpPr>
          <p:cNvPr id="207" name="Google Shape;207;p12"/>
          <p:cNvSpPr txBox="1"/>
          <p:nvPr/>
        </p:nvSpPr>
        <p:spPr>
          <a:xfrm>
            <a:off x="5186135" y="2517624"/>
            <a:ext cx="1828800" cy="182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2"/>
          <p:cNvSpPr txBox="1"/>
          <p:nvPr/>
        </p:nvSpPr>
        <p:spPr>
          <a:xfrm>
            <a:off x="450048" y="5042505"/>
            <a:ext cx="589612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Source: </a:t>
            </a:r>
            <a:r>
              <a:rPr lang="de-DE" sz="1800" u="sng">
                <a:solidFill>
                  <a:schemeClr val="dk1"/>
                </a:solidFill>
                <a:latin typeface="Calibri"/>
                <a:ea typeface="Calibri"/>
                <a:cs typeface="Calibri"/>
                <a:sym typeface="Calibri"/>
                <a:hlinkClick r:id="rId4">
                  <a:extLst>
                    <a:ext uri="{A12FA001-AC4F-418D-AE19-62706E023703}">
                      <ahyp:hlinkClr val="tx"/>
                    </a:ext>
                  </a:extLst>
                </a:hlinkClick>
              </a:rPr>
              <a:t>https://www.verbraucherzentrale.de/wissen/umwelt-haushalt/produkte/vorsicht-schadstoffe-in-kunststoffgeschirr-mit-bambusbeimischung-20573</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480"/>
              </a:spcBef>
              <a:spcAft>
                <a:spcPts val="0"/>
              </a:spcAft>
              <a:buClr>
                <a:schemeClr val="dk1"/>
              </a:buClr>
              <a:buSzPts val="1100"/>
              <a:buFont typeface="Arial"/>
              <a:buNone/>
            </a:pPr>
            <a:r>
              <a:rPr b="0" lang="de-DE" sz="2800"/>
              <a:t>Plastiques compostables</a:t>
            </a:r>
            <a:endParaRPr/>
          </a:p>
        </p:txBody>
      </p:sp>
      <p:grpSp>
        <p:nvGrpSpPr>
          <p:cNvPr id="214" name="Google Shape;214;p13"/>
          <p:cNvGrpSpPr/>
          <p:nvPr/>
        </p:nvGrpSpPr>
        <p:grpSpPr>
          <a:xfrm>
            <a:off x="609602" y="2412370"/>
            <a:ext cx="10815098" cy="3711156"/>
            <a:chOff x="2" y="725850"/>
            <a:chExt cx="10815098" cy="3711156"/>
          </a:xfrm>
        </p:grpSpPr>
        <p:sp>
          <p:nvSpPr>
            <p:cNvPr id="215" name="Google Shape;215;p13"/>
            <p:cNvSpPr/>
            <p:nvPr/>
          </p:nvSpPr>
          <p:spPr>
            <a:xfrm>
              <a:off x="2" y="725850"/>
              <a:ext cx="5053685" cy="1139784"/>
            </a:xfrm>
            <a:prstGeom prst="rect">
              <a:avLst/>
            </a:prstGeom>
            <a:solidFill>
              <a:srgbClr val="BF504D"/>
            </a:solidFill>
            <a:ln cap="flat" cmpd="sng" w="25400">
              <a:solidFill>
                <a:srgbClr val="BF50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3"/>
            <p:cNvSpPr txBox="1"/>
            <p:nvPr/>
          </p:nvSpPr>
          <p:spPr>
            <a:xfrm>
              <a:off x="2" y="725850"/>
              <a:ext cx="5053685" cy="1139784"/>
            </a:xfrm>
            <a:prstGeom prst="rect">
              <a:avLst/>
            </a:prstGeom>
            <a:noFill/>
            <a:ln>
              <a:noFill/>
            </a:ln>
          </p:spPr>
          <p:txBody>
            <a:bodyPr anchorCtr="0" anchor="ctr" bIns="146300" lIns="256025" spcFirstLastPara="1" rIns="256025" wrap="square" tIns="146300">
              <a:noAutofit/>
            </a:bodyPr>
            <a:lstStyle/>
            <a:p>
              <a:pPr indent="0" lvl="0" marL="0" marR="0" rtl="0" algn="ctr">
                <a:lnSpc>
                  <a:spcPct val="90000"/>
                </a:lnSpc>
                <a:spcBef>
                  <a:spcPts val="0"/>
                </a:spcBef>
                <a:spcAft>
                  <a:spcPts val="0"/>
                </a:spcAft>
                <a:buClr>
                  <a:schemeClr val="lt1"/>
                </a:buClr>
                <a:buSzPts val="3600"/>
                <a:buFont typeface="Calibri"/>
                <a:buNone/>
              </a:pPr>
              <a:r>
                <a:rPr lang="de-DE" sz="3600">
                  <a:solidFill>
                    <a:schemeClr val="lt1"/>
                  </a:solidFill>
                  <a:latin typeface="Calibri"/>
                  <a:ea typeface="Calibri"/>
                  <a:cs typeface="Calibri"/>
                  <a:sym typeface="Calibri"/>
                </a:rPr>
                <a:t>matériaux renouvelables</a:t>
              </a:r>
              <a:endParaRPr sz="3600">
                <a:solidFill>
                  <a:schemeClr val="lt1"/>
                </a:solidFill>
                <a:latin typeface="Calibri"/>
                <a:ea typeface="Calibri"/>
                <a:cs typeface="Calibri"/>
                <a:sym typeface="Calibri"/>
              </a:endParaRPr>
            </a:p>
          </p:txBody>
        </p:sp>
        <p:sp>
          <p:nvSpPr>
            <p:cNvPr id="217" name="Google Shape;217;p13"/>
            <p:cNvSpPr/>
            <p:nvPr/>
          </p:nvSpPr>
          <p:spPr>
            <a:xfrm>
              <a:off x="2" y="1862171"/>
              <a:ext cx="5053685" cy="902182"/>
            </a:xfrm>
            <a:prstGeom prst="rect">
              <a:avLst/>
            </a:prstGeom>
            <a:solidFill>
              <a:srgbClr val="E7CFCF">
                <a:alpha val="89803"/>
              </a:srgbClr>
            </a:solidFill>
            <a:ln cap="flat" cmpd="sng" w="25400">
              <a:solidFill>
                <a:srgbClr val="E7CF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3"/>
            <p:cNvSpPr txBox="1"/>
            <p:nvPr/>
          </p:nvSpPr>
          <p:spPr>
            <a:xfrm>
              <a:off x="2" y="1862171"/>
              <a:ext cx="5053685" cy="902182"/>
            </a:xfrm>
            <a:prstGeom prst="rect">
              <a:avLst/>
            </a:prstGeom>
            <a:noFill/>
            <a:ln>
              <a:noFill/>
            </a:ln>
          </p:spPr>
          <p:txBody>
            <a:bodyPr anchorCtr="0" anchor="t" bIns="192000" lIns="128000" spcFirstLastPara="1" rIns="170675" wrap="square" tIns="128000">
              <a:noAutofit/>
            </a:bodyPr>
            <a:lstStyle/>
            <a:p>
              <a:pPr indent="-228600" lvl="1" marL="228600" marR="0" rtl="0" algn="l">
                <a:lnSpc>
                  <a:spcPct val="90000"/>
                </a:lnSpc>
                <a:spcBef>
                  <a:spcPts val="0"/>
                </a:spcBef>
                <a:spcAft>
                  <a:spcPts val="0"/>
                </a:spcAft>
                <a:buClr>
                  <a:schemeClr val="dk1"/>
                </a:buClr>
                <a:buSzPts val="2400"/>
                <a:buFont typeface="Calibri"/>
                <a:buChar char="•"/>
              </a:pPr>
              <a:r>
                <a:rPr lang="de-DE" sz="2400">
                  <a:solidFill>
                    <a:schemeClr val="dk1"/>
                  </a:solidFill>
                  <a:latin typeface="Calibri"/>
                  <a:ea typeface="Calibri"/>
                  <a:cs typeface="Calibri"/>
                  <a:sym typeface="Calibri"/>
                </a:rPr>
                <a:t>Consommation de terres, pression sur l'écosystème</a:t>
              </a:r>
              <a:endParaRPr b="0" i="0" sz="2400" u="none" cap="none" strike="noStrike">
                <a:solidFill>
                  <a:schemeClr val="dk1"/>
                </a:solidFill>
                <a:latin typeface="Calibri"/>
                <a:ea typeface="Calibri"/>
                <a:cs typeface="Calibri"/>
                <a:sym typeface="Calibri"/>
              </a:endParaRPr>
            </a:p>
          </p:txBody>
        </p:sp>
        <p:sp>
          <p:nvSpPr>
            <p:cNvPr id="219" name="Google Shape;219;p13"/>
            <p:cNvSpPr/>
            <p:nvPr/>
          </p:nvSpPr>
          <p:spPr>
            <a:xfrm>
              <a:off x="5761253" y="751254"/>
              <a:ext cx="5053685" cy="1139784"/>
            </a:xfrm>
            <a:prstGeom prst="rect">
              <a:avLst/>
            </a:prstGeom>
            <a:solidFill>
              <a:srgbClr val="99B958"/>
            </a:solidFill>
            <a:ln cap="flat" cmpd="sng" w="25400">
              <a:solidFill>
                <a:srgbClr val="99B95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3"/>
            <p:cNvSpPr txBox="1"/>
            <p:nvPr/>
          </p:nvSpPr>
          <p:spPr>
            <a:xfrm>
              <a:off x="5761253" y="751254"/>
              <a:ext cx="5053685" cy="1139784"/>
            </a:xfrm>
            <a:prstGeom prst="rect">
              <a:avLst/>
            </a:prstGeom>
            <a:noFill/>
            <a:ln>
              <a:noFill/>
            </a:ln>
          </p:spPr>
          <p:txBody>
            <a:bodyPr anchorCtr="0" anchor="ctr" bIns="146300" lIns="256025" spcFirstLastPara="1" rIns="256025" wrap="square" tIns="146300">
              <a:noAutofit/>
            </a:bodyPr>
            <a:lstStyle/>
            <a:p>
              <a:pPr indent="0" lvl="0" marL="0" marR="0" rtl="0" algn="ctr">
                <a:lnSpc>
                  <a:spcPct val="90000"/>
                </a:lnSpc>
                <a:spcBef>
                  <a:spcPts val="0"/>
                </a:spcBef>
                <a:spcAft>
                  <a:spcPts val="0"/>
                </a:spcAft>
                <a:buClr>
                  <a:schemeClr val="lt1"/>
                </a:buClr>
                <a:buSzPts val="3600"/>
                <a:buFont typeface="Calibri"/>
                <a:buNone/>
              </a:pPr>
              <a:r>
                <a:rPr lang="de-DE" sz="3600">
                  <a:solidFill>
                    <a:schemeClr val="lt1"/>
                  </a:solidFill>
                  <a:latin typeface="Calibri"/>
                  <a:ea typeface="Calibri"/>
                  <a:cs typeface="Calibri"/>
                  <a:sym typeface="Calibri"/>
                </a:rPr>
                <a:t>Matière première à base de pétrole</a:t>
              </a:r>
              <a:endParaRPr sz="3600">
                <a:solidFill>
                  <a:schemeClr val="lt1"/>
                </a:solidFill>
                <a:latin typeface="Calibri"/>
                <a:ea typeface="Calibri"/>
                <a:cs typeface="Calibri"/>
                <a:sym typeface="Calibri"/>
              </a:endParaRPr>
            </a:p>
          </p:txBody>
        </p:sp>
        <p:sp>
          <p:nvSpPr>
            <p:cNvPr id="221" name="Google Shape;221;p13"/>
            <p:cNvSpPr/>
            <p:nvPr/>
          </p:nvSpPr>
          <p:spPr>
            <a:xfrm>
              <a:off x="5761306" y="1850403"/>
              <a:ext cx="5053685" cy="2068277"/>
            </a:xfrm>
            <a:prstGeom prst="rect">
              <a:avLst/>
            </a:prstGeom>
            <a:solidFill>
              <a:srgbClr val="DCE4CF">
                <a:alpha val="89803"/>
              </a:srgbClr>
            </a:solidFill>
            <a:ln cap="flat" cmpd="sng" w="25400">
              <a:solidFill>
                <a:srgbClr val="DCE4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3"/>
            <p:cNvSpPr txBox="1"/>
            <p:nvPr/>
          </p:nvSpPr>
          <p:spPr>
            <a:xfrm>
              <a:off x="5761300" y="1850406"/>
              <a:ext cx="5053800" cy="2586600"/>
            </a:xfrm>
            <a:prstGeom prst="rect">
              <a:avLst/>
            </a:prstGeom>
            <a:noFill/>
            <a:ln>
              <a:noFill/>
            </a:ln>
          </p:spPr>
          <p:txBody>
            <a:bodyPr anchorCtr="0" anchor="t" bIns="192000" lIns="128000" spcFirstLastPara="1" rIns="170675" wrap="square" tIns="128000">
              <a:noAutofit/>
            </a:bodyPr>
            <a:lstStyle/>
            <a:p>
              <a:pPr indent="-228600" lvl="1" marL="228600" marR="0" rtl="0" algn="l">
                <a:lnSpc>
                  <a:spcPct val="90000"/>
                </a:lnSpc>
                <a:spcBef>
                  <a:spcPts val="1200"/>
                </a:spcBef>
                <a:spcAft>
                  <a:spcPts val="0"/>
                </a:spcAft>
                <a:buClr>
                  <a:schemeClr val="dk1"/>
                </a:buClr>
                <a:buSzPts val="2400"/>
                <a:buFont typeface="Calibri"/>
                <a:buChar char="•"/>
              </a:pPr>
              <a:r>
                <a:rPr lang="de-DE" sz="2400">
                  <a:solidFill>
                    <a:schemeClr val="dk1"/>
                  </a:solidFill>
                  <a:latin typeface="Calibri"/>
                  <a:ea typeface="Calibri"/>
                  <a:cs typeface="Calibri"/>
                  <a:sym typeface="Calibri"/>
                </a:rPr>
                <a:t>Le pétrole cause de nombreux problèmes environnementaux lors de son extraction Empoisonnement des écosystèmes, destruction par la construction d'oléoducs et de gazoducs</a:t>
              </a:r>
              <a:endParaRPr sz="2400">
                <a:solidFill>
                  <a:schemeClr val="dk1"/>
                </a:solidFill>
                <a:latin typeface="Calibri"/>
                <a:ea typeface="Calibri"/>
                <a:cs typeface="Calibri"/>
                <a:sym typeface="Calibri"/>
              </a:endParaRPr>
            </a:p>
            <a:p>
              <a:pPr indent="-228600" lvl="1" marL="228600" marR="0" rtl="0" algn="l">
                <a:lnSpc>
                  <a:spcPct val="90000"/>
                </a:lnSpc>
                <a:spcBef>
                  <a:spcPts val="1200"/>
                </a:spcBef>
                <a:spcAft>
                  <a:spcPts val="0"/>
                </a:spcAft>
                <a:buClr>
                  <a:schemeClr val="dk1"/>
                </a:buClr>
                <a:buSzPts val="2400"/>
                <a:buFont typeface="Calibri"/>
                <a:buChar char="•"/>
              </a:pPr>
              <a:r>
                <a:rPr lang="de-DE" sz="2400">
                  <a:solidFill>
                    <a:schemeClr val="dk1"/>
                  </a:solidFill>
                  <a:latin typeface="Calibri"/>
                  <a:ea typeface="Calibri"/>
                  <a:cs typeface="Calibri"/>
                  <a:sym typeface="Calibri"/>
                </a:rPr>
                <a:t>Pollution par le CO2</a:t>
              </a:r>
              <a:endParaRPr sz="2400">
                <a:solidFill>
                  <a:schemeClr val="dk1"/>
                </a:solidFill>
                <a:latin typeface="Calibri"/>
                <a:ea typeface="Calibri"/>
                <a:cs typeface="Calibri"/>
                <a:sym typeface="Calibri"/>
              </a:endParaRPr>
            </a:p>
            <a:p>
              <a:pPr indent="0" lvl="0" marL="914400" marR="0" rtl="0" algn="l">
                <a:lnSpc>
                  <a:spcPct val="90000"/>
                </a:lnSpc>
                <a:spcBef>
                  <a:spcPts val="1200"/>
                </a:spcBef>
                <a:spcAft>
                  <a:spcPts val="0"/>
                </a:spcAft>
                <a:buNone/>
              </a:pPr>
              <a:r>
                <a:t/>
              </a:r>
              <a:endParaRPr sz="2400">
                <a:solidFill>
                  <a:schemeClr val="dk1"/>
                </a:solidFill>
                <a:latin typeface="Calibri"/>
                <a:ea typeface="Calibri"/>
                <a:cs typeface="Calibri"/>
                <a:sym typeface="Calibri"/>
              </a:endParaRPr>
            </a:p>
          </p:txBody>
        </p:sp>
      </p:grpSp>
      <p:pic>
        <p:nvPicPr>
          <p:cNvPr descr="Pfeil: Gerade mit einfarbiger Füllung" id="223" name="Google Shape;223;p13"/>
          <p:cNvPicPr preferRelativeResize="0"/>
          <p:nvPr/>
        </p:nvPicPr>
        <p:blipFill rotWithShape="1">
          <a:blip r:embed="rId3">
            <a:alphaModFix/>
          </a:blip>
          <a:srcRect b="0" l="0" r="0" t="0"/>
          <a:stretch/>
        </p:blipFill>
        <p:spPr>
          <a:xfrm rot="-3096305">
            <a:off x="4499063" y="1154646"/>
            <a:ext cx="1069653" cy="914400"/>
          </a:xfrm>
          <a:prstGeom prst="rect">
            <a:avLst/>
          </a:prstGeom>
          <a:noFill/>
          <a:ln>
            <a:noFill/>
          </a:ln>
        </p:spPr>
      </p:pic>
      <p:pic>
        <p:nvPicPr>
          <p:cNvPr descr="Pfeil: Gerade mit einfarbiger Füllung" id="224" name="Google Shape;224;p13"/>
          <p:cNvPicPr preferRelativeResize="0"/>
          <p:nvPr/>
        </p:nvPicPr>
        <p:blipFill rotWithShape="1">
          <a:blip r:embed="rId3">
            <a:alphaModFix/>
          </a:blip>
          <a:srcRect b="0" l="0" r="0" t="0"/>
          <a:stretch/>
        </p:blipFill>
        <p:spPr>
          <a:xfrm flipH="1" rot="3096305">
            <a:off x="6467697" y="1154645"/>
            <a:ext cx="1069653"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"Compostable" : Normes de l'UE</a:t>
            </a:r>
            <a:endParaRPr/>
          </a:p>
        </p:txBody>
      </p:sp>
      <p:sp>
        <p:nvSpPr>
          <p:cNvPr id="231" name="Google Shape;231;p14"/>
          <p:cNvSpPr txBox="1"/>
          <p:nvPr>
            <p:ph idx="1" type="body"/>
          </p:nvPr>
        </p:nvSpPr>
        <p:spPr>
          <a:xfrm>
            <a:off x="609600" y="1470454"/>
            <a:ext cx="7790656" cy="4622842"/>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Clr>
                <a:srgbClr val="595959"/>
              </a:buClr>
              <a:buSzPct val="100000"/>
              <a:buNone/>
            </a:pPr>
            <a:r>
              <a:rPr b="1" lang="de-DE"/>
              <a:t>Norme européenne (DIN EN 13432) - Conditions</a:t>
            </a:r>
            <a:endParaRPr/>
          </a:p>
          <a:p>
            <a:pPr indent="-332422" lvl="0" marL="342900" rtl="0" algn="l">
              <a:spcBef>
                <a:spcPts val="407"/>
              </a:spcBef>
              <a:spcAft>
                <a:spcPts val="0"/>
              </a:spcAft>
              <a:buSzPct val="100000"/>
              <a:buChar char="•"/>
            </a:pPr>
            <a:r>
              <a:rPr lang="de-DE" sz="2200"/>
              <a:t>Désintégration du plastique dans un délai de 12 semaines à au moins 90 % en éléments inférieurs à deux millimètres dans une installation de compostage industriel.</a:t>
            </a:r>
            <a:endParaRPr sz="2200"/>
          </a:p>
          <a:p>
            <a:pPr indent="-332422" lvl="0" marL="342900" rtl="0" algn="l">
              <a:spcBef>
                <a:spcPts val="407"/>
              </a:spcBef>
              <a:spcAft>
                <a:spcPts val="0"/>
              </a:spcAft>
              <a:buSzPct val="100000"/>
              <a:buChar char="•"/>
            </a:pPr>
            <a:r>
              <a:rPr lang="de-DE" sz="2200"/>
              <a:t>Autorisé après le compostage : 10 % de parties de plastique plus grandes + 90 % de plastique &lt; 2 mm</a:t>
            </a:r>
            <a:endParaRPr sz="2200"/>
          </a:p>
          <a:p>
            <a:pPr indent="-332422" lvl="0" marL="342900" rtl="0" algn="l">
              <a:spcBef>
                <a:spcPts val="407"/>
              </a:spcBef>
              <a:spcAft>
                <a:spcPts val="0"/>
              </a:spcAft>
              <a:buSzPct val="100000"/>
              <a:buChar char="•"/>
            </a:pPr>
            <a:r>
              <a:rPr lang="de-DE" sz="2200"/>
              <a:t>5 % des additifs ne doivent pas nécessairement être dégradables.</a:t>
            </a:r>
            <a:endParaRPr sz="2200"/>
          </a:p>
          <a:p>
            <a:pPr indent="-213677" lvl="0" marL="342900" rtl="0" algn="l">
              <a:spcBef>
                <a:spcPts val="407"/>
              </a:spcBef>
              <a:spcAft>
                <a:spcPts val="0"/>
              </a:spcAft>
              <a:buClr>
                <a:srgbClr val="595959"/>
              </a:buClr>
              <a:buSzPct val="100000"/>
              <a:buNone/>
            </a:pPr>
            <a:r>
              <a:t/>
            </a:r>
            <a:endParaRPr sz="2200"/>
          </a:p>
          <a:p>
            <a:pPr indent="0" lvl="0" marL="0" rtl="0" algn="l">
              <a:spcBef>
                <a:spcPts val="444"/>
              </a:spcBef>
              <a:spcAft>
                <a:spcPts val="0"/>
              </a:spcAft>
              <a:buClr>
                <a:srgbClr val="595959"/>
              </a:buClr>
              <a:buSzPct val="100000"/>
              <a:buNone/>
            </a:pPr>
            <a:r>
              <a:rPr b="1" lang="de-DE"/>
              <a:t>Défis: </a:t>
            </a:r>
            <a:endParaRPr b="1"/>
          </a:p>
          <a:p>
            <a:pPr indent="-332422" lvl="0" marL="342900" rtl="0" algn="l">
              <a:spcBef>
                <a:spcPts val="407"/>
              </a:spcBef>
              <a:spcAft>
                <a:spcPts val="0"/>
              </a:spcAft>
              <a:buSzPct val="100000"/>
              <a:buChar char="•"/>
            </a:pPr>
            <a:r>
              <a:rPr lang="de-DE" sz="2200"/>
              <a:t>Usines de compostage allemandes Cycle de 6 à 8 semaines</a:t>
            </a:r>
            <a:endParaRPr sz="2200"/>
          </a:p>
          <a:p>
            <a:pPr indent="-332422" lvl="0" marL="342900" rtl="0" algn="l">
              <a:spcBef>
                <a:spcPts val="407"/>
              </a:spcBef>
              <a:spcAft>
                <a:spcPts val="0"/>
              </a:spcAft>
              <a:buSzPct val="100000"/>
              <a:buChar char="•"/>
            </a:pPr>
            <a:r>
              <a:rPr lang="de-DE" sz="2200"/>
              <a:t>Microplastiques : lorsque des produits fabriqués à partir de bioplastiques sont laissés à l'abandon </a:t>
            </a:r>
            <a:endParaRPr sz="2200"/>
          </a:p>
          <a:p>
            <a:pPr indent="-332422" lvl="0" marL="342900" rtl="0" algn="l">
              <a:spcBef>
                <a:spcPts val="407"/>
              </a:spcBef>
              <a:spcAft>
                <a:spcPts val="0"/>
              </a:spcAft>
              <a:buSzPct val="100000"/>
              <a:buChar char="•"/>
            </a:pPr>
            <a:r>
              <a:rPr lang="de-DE" sz="2200"/>
              <a:t>Microplastiques : Elimination par les déchets organiques et utilisation ultérieure comme engrais dans nos champs</a:t>
            </a:r>
            <a:endParaRPr sz="2200"/>
          </a:p>
          <a:p>
            <a:pPr indent="0" lvl="1" marL="457200" rtl="0" algn="l">
              <a:spcBef>
                <a:spcPts val="333"/>
              </a:spcBef>
              <a:spcAft>
                <a:spcPts val="0"/>
              </a:spcAft>
              <a:buClr>
                <a:srgbClr val="595959"/>
              </a:buClr>
              <a:buSzPct val="100000"/>
              <a:buNone/>
            </a:pPr>
            <a:r>
              <a:t/>
            </a:r>
            <a:endParaRPr sz="1800"/>
          </a:p>
          <a:p>
            <a:pPr indent="-180022" lvl="1" marL="742950" rtl="0" algn="l">
              <a:spcBef>
                <a:spcPts val="333"/>
              </a:spcBef>
              <a:spcAft>
                <a:spcPts val="0"/>
              </a:spcAft>
              <a:buClr>
                <a:srgbClr val="595959"/>
              </a:buClr>
              <a:buSzPct val="100000"/>
              <a:buNone/>
            </a:pPr>
            <a:r>
              <a:t/>
            </a:r>
            <a:endParaRPr sz="1800"/>
          </a:p>
          <a:p>
            <a:pPr indent="-168275" lvl="1" marL="742950" rtl="0" algn="l">
              <a:spcBef>
                <a:spcPts val="370"/>
              </a:spcBef>
              <a:spcAft>
                <a:spcPts val="0"/>
              </a:spcAft>
              <a:buClr>
                <a:srgbClr val="595959"/>
              </a:buClr>
              <a:buSzPct val="100000"/>
              <a:buNone/>
            </a:pPr>
            <a:r>
              <a:t/>
            </a:r>
            <a:endParaRPr/>
          </a:p>
        </p:txBody>
      </p:sp>
      <p:pic>
        <p:nvPicPr>
          <p:cNvPr descr="Ein Bild, das Unterhose enthält.&#10;&#10;Automatisch generierte Beschreibung" id="232" name="Google Shape;232;p14"/>
          <p:cNvPicPr preferRelativeResize="0"/>
          <p:nvPr/>
        </p:nvPicPr>
        <p:blipFill rotWithShape="1">
          <a:blip r:embed="rId3">
            <a:alphaModFix/>
          </a:blip>
          <a:srcRect b="0" l="0" r="0" t="0"/>
          <a:stretch/>
        </p:blipFill>
        <p:spPr>
          <a:xfrm>
            <a:off x="8544272" y="2276872"/>
            <a:ext cx="2852936" cy="2139702"/>
          </a:xfrm>
          <a:prstGeom prst="rect">
            <a:avLst/>
          </a:prstGeom>
          <a:noFill/>
          <a:ln>
            <a:noFill/>
          </a:ln>
        </p:spPr>
      </p:pic>
      <p:sp>
        <p:nvSpPr>
          <p:cNvPr id="233" name="Google Shape;233;p14"/>
          <p:cNvSpPr txBox="1"/>
          <p:nvPr/>
        </p:nvSpPr>
        <p:spPr>
          <a:xfrm>
            <a:off x="181429" y="6093296"/>
            <a:ext cx="836284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800">
                <a:solidFill>
                  <a:schemeClr val="dk1"/>
                </a:solidFill>
                <a:latin typeface="Calibri"/>
                <a:ea typeface="Calibri"/>
                <a:cs typeface="Calibri"/>
                <a:sym typeface="Calibri"/>
              </a:rPr>
              <a:t>Source: </a:t>
            </a:r>
            <a:r>
              <a:rPr lang="de-DE" sz="800" u="sng">
                <a:solidFill>
                  <a:schemeClr val="dk1"/>
                </a:solidFill>
                <a:latin typeface="Calibri"/>
                <a:ea typeface="Calibri"/>
                <a:cs typeface="Calibri"/>
                <a:sym typeface="Calibri"/>
                <a:hlinkClick r:id="rId4">
                  <a:extLst>
                    <a:ext uri="{A12FA001-AC4F-418D-AE19-62706E023703}">
                      <ahyp:hlinkClr val="tx"/>
                    </a:ext>
                  </a:extLst>
                </a:hlinkClick>
              </a:rPr>
              <a:t>https://www.umweltbundesamt.de/biobasierte-biologisch-abbaubare-kunststoffe#31-durfen-produkte-und-verpackungen-aus-biologisch-abbaubaren-kunststoffen-in-der-bioabfallsammlung-entsorgt-werden</a:t>
            </a:r>
            <a:r>
              <a:rPr lang="de-DE" sz="8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800">
                <a:solidFill>
                  <a:schemeClr val="dk1"/>
                </a:solidFill>
                <a:latin typeface="Calibri"/>
                <a:ea typeface="Calibri"/>
                <a:cs typeface="Calibri"/>
                <a:sym typeface="Calibri"/>
              </a:rPr>
              <a:t>Standard - https://www.en-standard.eu/bs-en-13432-2000-packaging.-requirements-for-packaging-recoverable-through-composting-and-biodegradation.-test-scheme-and-evaluation-criteria-for-the-final-acceptance-of-packaging/?gclid=CjwKCAjw_MqgBhAGEiwAnYOAehae4XmzeTSN4yNsERZljS-LboYhquqn6gu-JQOzNdRmWTkUGxD8bxoCegQQAvD_Bwe</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Traitement des déchets</a:t>
            </a:r>
            <a:endParaRPr/>
          </a:p>
        </p:txBody>
      </p:sp>
      <p:sp>
        <p:nvSpPr>
          <p:cNvPr id="239" name="Google Shape;239;p15"/>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1080"/>
              </a:spcBef>
              <a:spcAft>
                <a:spcPts val="0"/>
              </a:spcAft>
              <a:buSzPts val="2400"/>
              <a:buChar char="•"/>
            </a:pPr>
            <a:r>
              <a:rPr lang="de-DE"/>
              <a:t>La décomposition ne contient pas de composants utiles pour le compost.</a:t>
            </a:r>
            <a:endParaRPr/>
          </a:p>
          <a:p>
            <a:pPr indent="-342900" lvl="0" marL="342900" rtl="0" algn="l">
              <a:spcBef>
                <a:spcPts val="1080"/>
              </a:spcBef>
              <a:spcAft>
                <a:spcPts val="0"/>
              </a:spcAft>
              <a:buSzPts val="2400"/>
              <a:buChar char="•"/>
            </a:pPr>
            <a:r>
              <a:rPr lang="de-DE"/>
              <a:t>Le plastique compostable n'est pas autorisé pour les déchets organiques par environ 75 % des municipalités allemandes et des villes indépendantes. </a:t>
            </a:r>
            <a:endParaRPr/>
          </a:p>
          <a:p>
            <a:pPr indent="-342900" lvl="0" marL="342900" rtl="0" algn="l">
              <a:spcBef>
                <a:spcPts val="1080"/>
              </a:spcBef>
              <a:spcAft>
                <a:spcPts val="0"/>
              </a:spcAft>
              <a:buSzPts val="2400"/>
              <a:buChar char="•"/>
            </a:pPr>
            <a:r>
              <a:rPr lang="de-DE"/>
              <a:t>Hambourg : Les bioplastiques dans la poubelle de recyclage !</a:t>
            </a:r>
            <a:endParaRPr/>
          </a:p>
          <a:p>
            <a:pPr indent="0" lvl="0" marL="0" rtl="0" algn="l">
              <a:spcBef>
                <a:spcPts val="1080"/>
              </a:spcBef>
              <a:spcAft>
                <a:spcPts val="0"/>
              </a:spcAft>
              <a:buClr>
                <a:srgbClr val="595959"/>
              </a:buClr>
              <a:buSzPts val="2400"/>
              <a:buNone/>
            </a:pPr>
            <a:r>
              <a:t/>
            </a:r>
            <a:endParaRPr/>
          </a:p>
          <a:p>
            <a:pPr indent="0" lvl="0" marL="0" rtl="0" algn="l">
              <a:spcBef>
                <a:spcPts val="480"/>
              </a:spcBef>
              <a:spcAft>
                <a:spcPts val="0"/>
              </a:spcAft>
              <a:buClr>
                <a:srgbClr val="595959"/>
              </a:buClr>
              <a:buSzPts val="2400"/>
              <a:buNone/>
            </a:pPr>
            <a:r>
              <a:t/>
            </a:r>
            <a:endParaRPr/>
          </a:p>
          <a:p>
            <a:pPr indent="0" lvl="0" marL="57150" rtl="0" algn="ctr">
              <a:spcBef>
                <a:spcPts val="480"/>
              </a:spcBef>
              <a:spcAft>
                <a:spcPts val="0"/>
              </a:spcAft>
              <a:buClr>
                <a:schemeClr val="dk1"/>
              </a:buClr>
              <a:buSzPts val="1100"/>
              <a:buNone/>
            </a:pPr>
            <a:r>
              <a:rPr i="1" lang="de-DE">
                <a:solidFill>
                  <a:schemeClr val="dk1"/>
                </a:solidFill>
                <a:highlight>
                  <a:srgbClr val="F4A618"/>
                </a:highlight>
              </a:rPr>
              <a:t>Conclusions : Les bioplastiques peuvent être meilleurs pour le climat, </a:t>
            </a:r>
            <a:endParaRPr i="1">
              <a:solidFill>
                <a:schemeClr val="dk1"/>
              </a:solidFill>
              <a:highlight>
                <a:srgbClr val="F4A618"/>
              </a:highlight>
            </a:endParaRPr>
          </a:p>
          <a:p>
            <a:pPr indent="0" lvl="0" marL="57150" rtl="0" algn="ctr">
              <a:spcBef>
                <a:spcPts val="480"/>
              </a:spcBef>
              <a:spcAft>
                <a:spcPts val="0"/>
              </a:spcAft>
              <a:buClr>
                <a:schemeClr val="dk1"/>
              </a:buClr>
              <a:buSzPts val="1100"/>
              <a:buNone/>
            </a:pPr>
            <a:r>
              <a:rPr i="1" lang="de-DE">
                <a:solidFill>
                  <a:schemeClr val="dk1"/>
                </a:solidFill>
                <a:highlight>
                  <a:srgbClr val="F4A618"/>
                </a:highlight>
              </a:rPr>
              <a:t>mais dans la plupart des cas, il s'agit d'une solution illusoire.</a:t>
            </a:r>
            <a:endParaRPr i="1">
              <a:solidFill>
                <a:schemeClr val="dk1"/>
              </a:solidFill>
              <a:highlight>
                <a:srgbClr val="F4A618"/>
              </a:highlight>
            </a:endParaRPr>
          </a:p>
          <a:p>
            <a:pPr indent="0" lvl="0" marL="57150" rtl="0" algn="ctr">
              <a:spcBef>
                <a:spcPts val="480"/>
              </a:spcBef>
              <a:spcAft>
                <a:spcPts val="0"/>
              </a:spcAft>
              <a:buClr>
                <a:schemeClr val="dk1"/>
              </a:buClr>
              <a:buSzPts val="1100"/>
              <a:buFont typeface="Arial"/>
              <a:buNone/>
            </a:pPr>
            <a:r>
              <a:t/>
            </a:r>
            <a:endParaRPr i="1">
              <a:solidFill>
                <a:schemeClr val="dk1"/>
              </a:solidFill>
              <a:highlight>
                <a:srgbClr val="F4A618"/>
              </a:highlight>
            </a:endParaRPr>
          </a:p>
          <a:p>
            <a:pPr indent="0" lvl="0" marL="57150" rtl="0" algn="ctr">
              <a:spcBef>
                <a:spcPts val="480"/>
              </a:spcBef>
              <a:spcAft>
                <a:spcPts val="0"/>
              </a:spcAft>
              <a:buClr>
                <a:schemeClr val="dk1"/>
              </a:buClr>
              <a:buSzPts val="2400"/>
              <a:buNone/>
            </a:pPr>
            <a:r>
              <a:rPr i="1" lang="de-DE">
                <a:solidFill>
                  <a:schemeClr val="dk1"/>
                </a:solidFill>
                <a:highlight>
                  <a:srgbClr val="F4A618"/>
                </a:highlight>
              </a:rPr>
              <a:t> </a:t>
            </a:r>
            <a:endParaRPr i="1">
              <a:solidFill>
                <a:schemeClr val="dk1"/>
              </a:solidFill>
              <a:highlight>
                <a:srgbClr val="F4A618"/>
              </a:highlight>
            </a:endParaRPr>
          </a:p>
          <a:p>
            <a:pPr indent="0" lvl="0" marL="0" rtl="0" algn="l">
              <a:spcBef>
                <a:spcPts val="480"/>
              </a:spcBef>
              <a:spcAft>
                <a:spcPts val="0"/>
              </a:spcAft>
              <a:buClr>
                <a:srgbClr val="595959"/>
              </a:buClr>
              <a:buSzPts val="24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7"/>
          <p:cNvSpPr txBox="1"/>
          <p:nvPr/>
        </p:nvSpPr>
        <p:spPr>
          <a:xfrm>
            <a:off x="2279575" y="4859044"/>
            <a:ext cx="82089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400">
                <a:solidFill>
                  <a:schemeClr val="dk1"/>
                </a:solidFill>
                <a:latin typeface="Calibri"/>
                <a:ea typeface="Calibri"/>
                <a:cs typeface="Calibri"/>
                <a:sym typeface="Calibri"/>
              </a:rPr>
              <a:t>Vidéo</a:t>
            </a:r>
            <a:r>
              <a:rPr lang="de-DE" sz="2400">
                <a:solidFill>
                  <a:schemeClr val="dk1"/>
                </a:solidFill>
                <a:latin typeface="Calibri"/>
                <a:ea typeface="Calibri"/>
                <a:cs typeface="Calibri"/>
                <a:sym typeface="Calibri"/>
              </a:rPr>
              <a:t> </a:t>
            </a:r>
            <a:r>
              <a:rPr lang="de-DE" sz="2400" u="sng">
                <a:solidFill>
                  <a:schemeClr val="dk1"/>
                </a:solidFill>
                <a:latin typeface="Calibri"/>
                <a:ea typeface="Calibri"/>
                <a:cs typeface="Calibri"/>
                <a:sym typeface="Calibri"/>
                <a:hlinkClick r:id="rId3">
                  <a:extLst>
                    <a:ext uri="{A12FA001-AC4F-418D-AE19-62706E023703}">
                      <ahyp:hlinkClr val="tx"/>
                    </a:ext>
                  </a:extLst>
                </a:hlinkClick>
              </a:rPr>
              <a:t>https://www.umweltbundesamt.de/pfc-planet</a:t>
            </a:r>
            <a:endParaRPr sz="2400">
              <a:solidFill>
                <a:schemeClr val="dk1"/>
              </a:solidFill>
              <a:latin typeface="Calibri"/>
              <a:ea typeface="Calibri"/>
              <a:cs typeface="Calibri"/>
              <a:sym typeface="Calibri"/>
            </a:endParaRPr>
          </a:p>
        </p:txBody>
      </p:sp>
      <p:sp>
        <p:nvSpPr>
          <p:cNvPr id="246" name="Google Shape;246;p17"/>
          <p:cNvSpPr txBox="1"/>
          <p:nvPr/>
        </p:nvSpPr>
        <p:spPr>
          <a:xfrm>
            <a:off x="4511824" y="1859340"/>
            <a:ext cx="3528392"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9600">
                <a:solidFill>
                  <a:srgbClr val="366092"/>
                </a:solidFill>
                <a:latin typeface="Calibri"/>
                <a:ea typeface="Calibri"/>
                <a:cs typeface="Calibri"/>
                <a:sym typeface="Calibri"/>
              </a:rPr>
              <a:t>PFAS</a:t>
            </a:r>
            <a:endParaRPr/>
          </a:p>
        </p:txBody>
      </p:sp>
      <p:pic>
        <p:nvPicPr>
          <p:cNvPr descr="Ein Bild, das Strichzeichnung, ClipArt enthält.&#10;&#10;Automatisch generierte Beschreibung" id="247" name="Google Shape;247;p17"/>
          <p:cNvPicPr preferRelativeResize="0"/>
          <p:nvPr/>
        </p:nvPicPr>
        <p:blipFill rotWithShape="1">
          <a:blip r:embed="rId4">
            <a:alphaModFix/>
          </a:blip>
          <a:srcRect b="0" l="0" r="0" t="0"/>
          <a:stretch/>
        </p:blipFill>
        <p:spPr>
          <a:xfrm>
            <a:off x="1437778" y="636329"/>
            <a:ext cx="9050709" cy="3672408"/>
          </a:xfrm>
          <a:prstGeom prst="rect">
            <a:avLst/>
          </a:prstGeom>
          <a:noFill/>
          <a:ln>
            <a:noFill/>
          </a:ln>
        </p:spPr>
      </p:pic>
      <p:sp>
        <p:nvSpPr>
          <p:cNvPr id="248" name="Google Shape;248;p17"/>
          <p:cNvSpPr txBox="1"/>
          <p:nvPr/>
        </p:nvSpPr>
        <p:spPr>
          <a:xfrm>
            <a:off x="2677302" y="3979307"/>
            <a:ext cx="662473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Photo: https://www.propa.care/de/wie-man-sich-vor-pfas-und-schadstoffen-im-hausstaub-schutzen-kann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8"/>
          <p:cNvSpPr txBox="1"/>
          <p:nvPr>
            <p:ph type="title"/>
          </p:nvPr>
        </p:nvSpPr>
        <p:spPr>
          <a:xfrm>
            <a:off x="609600" y="8324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PFASs (PFCs) </a:t>
            </a:r>
            <a:endParaRPr/>
          </a:p>
        </p:txBody>
      </p:sp>
      <p:pic>
        <p:nvPicPr>
          <p:cNvPr descr="Lupe mit einfarbiger Füllung" id="254" name="Google Shape;254;p18"/>
          <p:cNvPicPr preferRelativeResize="0"/>
          <p:nvPr>
            <p:ph idx="1" type="body"/>
          </p:nvPr>
        </p:nvPicPr>
        <p:blipFill rotWithShape="1">
          <a:blip r:embed="rId3">
            <a:alphaModFix/>
          </a:blip>
          <a:srcRect b="0" l="0" r="0" t="0"/>
          <a:stretch/>
        </p:blipFill>
        <p:spPr>
          <a:xfrm>
            <a:off x="10347738" y="789107"/>
            <a:ext cx="914400" cy="914400"/>
          </a:xfrm>
          <a:prstGeom prst="rect">
            <a:avLst/>
          </a:prstGeom>
          <a:noFill/>
          <a:ln>
            <a:noFill/>
          </a:ln>
        </p:spPr>
      </p:pic>
      <p:sp>
        <p:nvSpPr>
          <p:cNvPr id="255" name="Google Shape;255;p18"/>
          <p:cNvSpPr txBox="1"/>
          <p:nvPr/>
        </p:nvSpPr>
        <p:spPr>
          <a:xfrm>
            <a:off x="734215" y="3052638"/>
            <a:ext cx="10671000" cy="32325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1"/>
              </a:buClr>
              <a:buSzPts val="2400"/>
              <a:buChar char="•"/>
            </a:pPr>
            <a:r>
              <a:rPr lang="de-DE" sz="2400">
                <a:solidFill>
                  <a:schemeClr val="dk1"/>
                </a:solidFill>
                <a:latin typeface="Calibri"/>
                <a:ea typeface="Calibri"/>
                <a:cs typeface="Calibri"/>
                <a:sym typeface="Calibri"/>
              </a:rPr>
              <a:t>Groupe de substances : 4700 composés différents</a:t>
            </a:r>
            <a:endParaRPr sz="24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400"/>
              <a:buChar char="•"/>
            </a:pPr>
            <a:r>
              <a:rPr lang="de-DE" sz="2400">
                <a:solidFill>
                  <a:schemeClr val="dk1"/>
                </a:solidFill>
                <a:latin typeface="Calibri"/>
                <a:ea typeface="Calibri"/>
                <a:cs typeface="Calibri"/>
                <a:sym typeface="Calibri"/>
              </a:rPr>
              <a:t>produites industriellement</a:t>
            </a:r>
            <a:endParaRPr sz="24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400"/>
              <a:buChar char="•"/>
            </a:pPr>
            <a:r>
              <a:rPr lang="de-DE" sz="2400">
                <a:solidFill>
                  <a:schemeClr val="dk1"/>
                </a:solidFill>
                <a:latin typeface="Calibri"/>
                <a:ea typeface="Calibri"/>
                <a:cs typeface="Calibri"/>
                <a:sym typeface="Calibri"/>
              </a:rPr>
              <a:t>Les composés PFOA et PFOS ont été les mieux étudiés jusqu'à présent.</a:t>
            </a:r>
            <a:endParaRPr sz="24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400"/>
              <a:buChar char="•"/>
            </a:pPr>
            <a:r>
              <a:rPr lang="de-DE" sz="2400">
                <a:solidFill>
                  <a:schemeClr val="dk1"/>
                </a:solidFill>
                <a:latin typeface="Calibri"/>
                <a:ea typeface="Calibri"/>
                <a:cs typeface="Calibri"/>
                <a:sym typeface="Calibri"/>
              </a:rPr>
              <a:t>L'utilisation du PFOS est déjà largement interdite depuis 2006 et celle du PFOA depuis juillet 2020 ; le PFOA a été remplacé par le GenX (qui n'est pas meilleur).</a:t>
            </a:r>
            <a:endParaRPr sz="2400">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chemeClr val="dk1"/>
              </a:buClr>
              <a:buSzPts val="2400"/>
              <a:buChar char="•"/>
            </a:pPr>
            <a:r>
              <a:rPr lang="de-DE" sz="2400">
                <a:solidFill>
                  <a:schemeClr val="dk1"/>
                </a:solidFill>
                <a:latin typeface="Calibri"/>
                <a:ea typeface="Calibri"/>
                <a:cs typeface="Calibri"/>
                <a:sym typeface="Calibri"/>
              </a:rPr>
              <a:t>L'interdiction d'autres PFAS est actuellement à l'étude dans l'UE.</a:t>
            </a:r>
            <a:endParaRPr sz="2400">
              <a:solidFill>
                <a:schemeClr val="dk1"/>
              </a:solidFill>
              <a:latin typeface="Calibri"/>
              <a:ea typeface="Calibri"/>
              <a:cs typeface="Calibri"/>
              <a:sym typeface="Calibri"/>
            </a:endParaRPr>
          </a:p>
        </p:txBody>
      </p:sp>
      <p:sp>
        <p:nvSpPr>
          <p:cNvPr id="256" name="Google Shape;256;p18"/>
          <p:cNvSpPr/>
          <p:nvPr/>
        </p:nvSpPr>
        <p:spPr>
          <a:xfrm>
            <a:off x="786809" y="1216707"/>
            <a:ext cx="8931349" cy="1846659"/>
          </a:xfrm>
          <a:custGeom>
            <a:rect b="b" l="l" r="r" t="t"/>
            <a:pathLst>
              <a:path extrusionOk="0" fill="none" h="1846659" w="8931349">
                <a:moveTo>
                  <a:pt x="0" y="0"/>
                </a:moveTo>
                <a:cubicBezTo>
                  <a:pt x="224594" y="24404"/>
                  <a:pt x="401497" y="-13320"/>
                  <a:pt x="597713" y="0"/>
                </a:cubicBezTo>
                <a:cubicBezTo>
                  <a:pt x="793929" y="13320"/>
                  <a:pt x="1154915" y="25063"/>
                  <a:pt x="1374054" y="0"/>
                </a:cubicBezTo>
                <a:cubicBezTo>
                  <a:pt x="1593193" y="-25063"/>
                  <a:pt x="1834848" y="-25870"/>
                  <a:pt x="2061081" y="0"/>
                </a:cubicBezTo>
                <a:cubicBezTo>
                  <a:pt x="2287314" y="25870"/>
                  <a:pt x="2406420" y="-3487"/>
                  <a:pt x="2748107" y="0"/>
                </a:cubicBezTo>
                <a:cubicBezTo>
                  <a:pt x="3089794" y="3487"/>
                  <a:pt x="3050606" y="7430"/>
                  <a:pt x="3167194" y="0"/>
                </a:cubicBezTo>
                <a:cubicBezTo>
                  <a:pt x="3283782" y="-7430"/>
                  <a:pt x="3587731" y="20927"/>
                  <a:pt x="3943534" y="0"/>
                </a:cubicBezTo>
                <a:cubicBezTo>
                  <a:pt x="4299337" y="-20927"/>
                  <a:pt x="4350173" y="-5674"/>
                  <a:pt x="4630561" y="0"/>
                </a:cubicBezTo>
                <a:cubicBezTo>
                  <a:pt x="4910949" y="5674"/>
                  <a:pt x="4943484" y="-1339"/>
                  <a:pt x="5138961" y="0"/>
                </a:cubicBezTo>
                <a:cubicBezTo>
                  <a:pt x="5334438" y="1339"/>
                  <a:pt x="5413172" y="4550"/>
                  <a:pt x="5558047" y="0"/>
                </a:cubicBezTo>
                <a:cubicBezTo>
                  <a:pt x="5702922" y="-4550"/>
                  <a:pt x="5912853" y="8354"/>
                  <a:pt x="6066447" y="0"/>
                </a:cubicBezTo>
                <a:cubicBezTo>
                  <a:pt x="6220041" y="-8354"/>
                  <a:pt x="6380895" y="-15804"/>
                  <a:pt x="6485533" y="0"/>
                </a:cubicBezTo>
                <a:cubicBezTo>
                  <a:pt x="6590171" y="15804"/>
                  <a:pt x="6826240" y="-5513"/>
                  <a:pt x="6993933" y="0"/>
                </a:cubicBezTo>
                <a:cubicBezTo>
                  <a:pt x="7161626" y="5513"/>
                  <a:pt x="7451647" y="-8840"/>
                  <a:pt x="7591647" y="0"/>
                </a:cubicBezTo>
                <a:cubicBezTo>
                  <a:pt x="7731647" y="8840"/>
                  <a:pt x="7954687" y="-3878"/>
                  <a:pt x="8100047" y="0"/>
                </a:cubicBezTo>
                <a:cubicBezTo>
                  <a:pt x="8245407" y="3878"/>
                  <a:pt x="8629932" y="-40221"/>
                  <a:pt x="8931349" y="0"/>
                </a:cubicBezTo>
                <a:cubicBezTo>
                  <a:pt x="8924531" y="264463"/>
                  <a:pt x="8921415" y="475515"/>
                  <a:pt x="8931349" y="652486"/>
                </a:cubicBezTo>
                <a:cubicBezTo>
                  <a:pt x="8941283" y="829457"/>
                  <a:pt x="8951124" y="1050679"/>
                  <a:pt x="8931349" y="1231106"/>
                </a:cubicBezTo>
                <a:cubicBezTo>
                  <a:pt x="8911574" y="1411533"/>
                  <a:pt x="8956148" y="1722786"/>
                  <a:pt x="8931349" y="1846659"/>
                </a:cubicBezTo>
                <a:cubicBezTo>
                  <a:pt x="8767249" y="1852510"/>
                  <a:pt x="8567802" y="1826086"/>
                  <a:pt x="8244322" y="1846659"/>
                </a:cubicBezTo>
                <a:cubicBezTo>
                  <a:pt x="7920842" y="1867232"/>
                  <a:pt x="7768487" y="1825815"/>
                  <a:pt x="7646609" y="1846659"/>
                </a:cubicBezTo>
                <a:cubicBezTo>
                  <a:pt x="7524731" y="1867503"/>
                  <a:pt x="7180543" y="1823258"/>
                  <a:pt x="6959582" y="1846659"/>
                </a:cubicBezTo>
                <a:cubicBezTo>
                  <a:pt x="6738621" y="1870060"/>
                  <a:pt x="6616967" y="1870039"/>
                  <a:pt x="6361869" y="1846659"/>
                </a:cubicBezTo>
                <a:cubicBezTo>
                  <a:pt x="6106771" y="1823279"/>
                  <a:pt x="6106940" y="1823885"/>
                  <a:pt x="5853469" y="1846659"/>
                </a:cubicBezTo>
                <a:cubicBezTo>
                  <a:pt x="5599998" y="1869433"/>
                  <a:pt x="5291334" y="1840801"/>
                  <a:pt x="4987815" y="1846659"/>
                </a:cubicBezTo>
                <a:cubicBezTo>
                  <a:pt x="4684296" y="1852517"/>
                  <a:pt x="4627145" y="1858511"/>
                  <a:pt x="4479415" y="1846659"/>
                </a:cubicBezTo>
                <a:cubicBezTo>
                  <a:pt x="4331685" y="1834807"/>
                  <a:pt x="3896305" y="1830520"/>
                  <a:pt x="3703075" y="1846659"/>
                </a:cubicBezTo>
                <a:cubicBezTo>
                  <a:pt x="3509845" y="1862798"/>
                  <a:pt x="3084491" y="1884400"/>
                  <a:pt x="2926734" y="1846659"/>
                </a:cubicBezTo>
                <a:cubicBezTo>
                  <a:pt x="2768977" y="1808918"/>
                  <a:pt x="2248863" y="1818392"/>
                  <a:pt x="2061081" y="1846659"/>
                </a:cubicBezTo>
                <a:cubicBezTo>
                  <a:pt x="1873299" y="1874926"/>
                  <a:pt x="1619623" y="1872010"/>
                  <a:pt x="1284740" y="1846659"/>
                </a:cubicBezTo>
                <a:cubicBezTo>
                  <a:pt x="949857" y="1821308"/>
                  <a:pt x="580340" y="1784570"/>
                  <a:pt x="0" y="1846659"/>
                </a:cubicBezTo>
                <a:cubicBezTo>
                  <a:pt x="13752" y="1672289"/>
                  <a:pt x="23475" y="1524633"/>
                  <a:pt x="0" y="1268039"/>
                </a:cubicBezTo>
                <a:cubicBezTo>
                  <a:pt x="-23475" y="1011445"/>
                  <a:pt x="11645" y="880762"/>
                  <a:pt x="0" y="670953"/>
                </a:cubicBezTo>
                <a:cubicBezTo>
                  <a:pt x="-11645" y="461144"/>
                  <a:pt x="-11139" y="325075"/>
                  <a:pt x="0" y="0"/>
                </a:cubicBezTo>
                <a:close/>
              </a:path>
              <a:path extrusionOk="0" h="1846659" w="8931349">
                <a:moveTo>
                  <a:pt x="0" y="0"/>
                </a:moveTo>
                <a:cubicBezTo>
                  <a:pt x="103524" y="-8938"/>
                  <a:pt x="234215" y="-554"/>
                  <a:pt x="419086" y="0"/>
                </a:cubicBezTo>
                <a:cubicBezTo>
                  <a:pt x="603957" y="554"/>
                  <a:pt x="687132" y="-930"/>
                  <a:pt x="927486" y="0"/>
                </a:cubicBezTo>
                <a:cubicBezTo>
                  <a:pt x="1167840" y="930"/>
                  <a:pt x="1416269" y="7667"/>
                  <a:pt x="1793140" y="0"/>
                </a:cubicBezTo>
                <a:cubicBezTo>
                  <a:pt x="2170011" y="-7667"/>
                  <a:pt x="2167170" y="-19474"/>
                  <a:pt x="2480167" y="0"/>
                </a:cubicBezTo>
                <a:cubicBezTo>
                  <a:pt x="2793164" y="19474"/>
                  <a:pt x="3005063" y="26963"/>
                  <a:pt x="3167194" y="0"/>
                </a:cubicBezTo>
                <a:cubicBezTo>
                  <a:pt x="3329325" y="-26963"/>
                  <a:pt x="3504180" y="-15057"/>
                  <a:pt x="3675594" y="0"/>
                </a:cubicBezTo>
                <a:cubicBezTo>
                  <a:pt x="3847008" y="15057"/>
                  <a:pt x="3994671" y="-11314"/>
                  <a:pt x="4094680" y="0"/>
                </a:cubicBezTo>
                <a:cubicBezTo>
                  <a:pt x="4194689" y="11314"/>
                  <a:pt x="4500378" y="-4766"/>
                  <a:pt x="4603080" y="0"/>
                </a:cubicBezTo>
                <a:cubicBezTo>
                  <a:pt x="4705782" y="4766"/>
                  <a:pt x="4987635" y="19676"/>
                  <a:pt x="5111480" y="0"/>
                </a:cubicBezTo>
                <a:cubicBezTo>
                  <a:pt x="5235325" y="-19676"/>
                  <a:pt x="5553872" y="-20319"/>
                  <a:pt x="5709193" y="0"/>
                </a:cubicBezTo>
                <a:cubicBezTo>
                  <a:pt x="5864514" y="20319"/>
                  <a:pt x="6190282" y="-23378"/>
                  <a:pt x="6396220" y="0"/>
                </a:cubicBezTo>
                <a:cubicBezTo>
                  <a:pt x="6602158" y="23378"/>
                  <a:pt x="7023869" y="41171"/>
                  <a:pt x="7261874" y="0"/>
                </a:cubicBezTo>
                <a:cubicBezTo>
                  <a:pt x="7499879" y="-41171"/>
                  <a:pt x="7869556" y="29403"/>
                  <a:pt x="8127528" y="0"/>
                </a:cubicBezTo>
                <a:cubicBezTo>
                  <a:pt x="8385500" y="-29403"/>
                  <a:pt x="8648759" y="-37281"/>
                  <a:pt x="8931349" y="0"/>
                </a:cubicBezTo>
                <a:cubicBezTo>
                  <a:pt x="8914937" y="279933"/>
                  <a:pt x="8932326" y="484791"/>
                  <a:pt x="8931349" y="615553"/>
                </a:cubicBezTo>
                <a:cubicBezTo>
                  <a:pt x="8930372" y="746315"/>
                  <a:pt x="8911723" y="1075944"/>
                  <a:pt x="8931349" y="1268039"/>
                </a:cubicBezTo>
                <a:cubicBezTo>
                  <a:pt x="8950975" y="1460134"/>
                  <a:pt x="8912731" y="1729309"/>
                  <a:pt x="8931349" y="1846659"/>
                </a:cubicBezTo>
                <a:cubicBezTo>
                  <a:pt x="8711540" y="1855901"/>
                  <a:pt x="8427470" y="1840173"/>
                  <a:pt x="8244322" y="1846659"/>
                </a:cubicBezTo>
                <a:cubicBezTo>
                  <a:pt x="8061174" y="1853145"/>
                  <a:pt x="7766455" y="1857852"/>
                  <a:pt x="7646609" y="1846659"/>
                </a:cubicBezTo>
                <a:cubicBezTo>
                  <a:pt x="7526763" y="1835466"/>
                  <a:pt x="7298212" y="1845471"/>
                  <a:pt x="7048895" y="1846659"/>
                </a:cubicBezTo>
                <a:cubicBezTo>
                  <a:pt x="6799578" y="1847847"/>
                  <a:pt x="6472251" y="1858505"/>
                  <a:pt x="6272555" y="1846659"/>
                </a:cubicBezTo>
                <a:cubicBezTo>
                  <a:pt x="6072859" y="1834813"/>
                  <a:pt x="5873442" y="1814873"/>
                  <a:pt x="5496215" y="1846659"/>
                </a:cubicBezTo>
                <a:cubicBezTo>
                  <a:pt x="5118988" y="1878445"/>
                  <a:pt x="5091513" y="1847696"/>
                  <a:pt x="4898501" y="1846659"/>
                </a:cubicBezTo>
                <a:cubicBezTo>
                  <a:pt x="4705489" y="1845622"/>
                  <a:pt x="4518723" y="1864482"/>
                  <a:pt x="4300788" y="1846659"/>
                </a:cubicBezTo>
                <a:cubicBezTo>
                  <a:pt x="4082853" y="1828836"/>
                  <a:pt x="3998759" y="1866909"/>
                  <a:pt x="3703075" y="1846659"/>
                </a:cubicBezTo>
                <a:cubicBezTo>
                  <a:pt x="3407391" y="1826409"/>
                  <a:pt x="3405535" y="1832599"/>
                  <a:pt x="3194675" y="1846659"/>
                </a:cubicBezTo>
                <a:cubicBezTo>
                  <a:pt x="2983815" y="1860719"/>
                  <a:pt x="2733945" y="1827422"/>
                  <a:pt x="2329021" y="1846659"/>
                </a:cubicBezTo>
                <a:cubicBezTo>
                  <a:pt x="1924097" y="1865896"/>
                  <a:pt x="1860202" y="1862057"/>
                  <a:pt x="1552681" y="1846659"/>
                </a:cubicBezTo>
                <a:cubicBezTo>
                  <a:pt x="1245160" y="1831261"/>
                  <a:pt x="1147331" y="1864497"/>
                  <a:pt x="954967" y="1846659"/>
                </a:cubicBezTo>
                <a:cubicBezTo>
                  <a:pt x="762603" y="1828821"/>
                  <a:pt x="380235" y="1882341"/>
                  <a:pt x="0" y="1846659"/>
                </a:cubicBezTo>
                <a:cubicBezTo>
                  <a:pt x="25037" y="1662900"/>
                  <a:pt x="7970" y="1452475"/>
                  <a:pt x="0" y="1231106"/>
                </a:cubicBezTo>
                <a:cubicBezTo>
                  <a:pt x="-7970" y="1009737"/>
                  <a:pt x="-20388" y="796732"/>
                  <a:pt x="0" y="615553"/>
                </a:cubicBezTo>
                <a:cubicBezTo>
                  <a:pt x="20388" y="434374"/>
                  <a:pt x="-23247" y="293818"/>
                  <a:pt x="0" y="0"/>
                </a:cubicBezTo>
                <a:close/>
              </a:path>
            </a:pathLst>
          </a:custGeom>
          <a:solidFill>
            <a:srgbClr val="B7E1F5"/>
          </a:solidFill>
          <a:ln cap="flat" cmpd="sng" w="28575">
            <a:solidFill>
              <a:srgbClr val="B7E1F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Substances per- et polyfluoroalkylées (PFAS)</a:t>
            </a:r>
            <a:endParaRPr b="1"/>
          </a:p>
          <a:p>
            <a:pPr indent="0" lvl="0" marL="0" marR="0" rtl="0" algn="l">
              <a:spcBef>
                <a:spcPts val="0"/>
              </a:spcBef>
              <a:spcAft>
                <a:spcPts val="0"/>
              </a:spcAft>
              <a:buNone/>
            </a:pPr>
            <a:r>
              <a:rPr lang="de-DE" sz="2400">
                <a:solidFill>
                  <a:schemeClr val="dk1"/>
                </a:solidFill>
                <a:latin typeface="Calibri"/>
                <a:ea typeface="Calibri"/>
                <a:cs typeface="Calibri"/>
                <a:sym typeface="Calibri"/>
              </a:rPr>
              <a:t> </a:t>
            </a:r>
            <a:endParaRPr/>
          </a:p>
          <a:p>
            <a:pPr indent="0" lvl="0" marL="0" marR="0" rtl="0" algn="l">
              <a:spcBef>
                <a:spcPts val="0"/>
              </a:spcBef>
              <a:spcAft>
                <a:spcPts val="0"/>
              </a:spcAft>
              <a:buNone/>
            </a:pPr>
            <a:r>
              <a:rPr b="1" lang="de-DE" sz="2400">
                <a:solidFill>
                  <a:schemeClr val="dk1"/>
                </a:solidFill>
                <a:latin typeface="Calibri"/>
                <a:ea typeface="Calibri"/>
                <a:cs typeface="Calibri"/>
                <a:sym typeface="Calibri"/>
              </a:rPr>
              <a:t>Les perfluorocarbures (PFC)</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18"/>
          <p:cNvSpPr txBox="1"/>
          <p:nvPr/>
        </p:nvSpPr>
        <p:spPr>
          <a:xfrm>
            <a:off x="609600" y="6422598"/>
            <a:ext cx="754380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https://www.bfr.bund.de/de/fragen_und_antworten_zu_per__und_polyfluorierten_alkylsubstanzen__pfas_-242936.html</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9"/>
          <p:cNvSpPr txBox="1"/>
          <p:nvPr>
            <p:ph type="title"/>
          </p:nvPr>
        </p:nvSpPr>
        <p:spPr>
          <a:xfrm>
            <a:off x="609600" y="8324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PFASs (PFCs) </a:t>
            </a:r>
            <a:endParaRPr/>
          </a:p>
        </p:txBody>
      </p:sp>
      <p:sp>
        <p:nvSpPr>
          <p:cNvPr id="263" name="Google Shape;263;p19"/>
          <p:cNvSpPr/>
          <p:nvPr/>
        </p:nvSpPr>
        <p:spPr>
          <a:xfrm>
            <a:off x="814645" y="1389834"/>
            <a:ext cx="10285742" cy="4401205"/>
          </a:xfrm>
          <a:custGeom>
            <a:rect b="b" l="l" r="r" t="t"/>
            <a:pathLst>
              <a:path extrusionOk="0" h="4401205" w="10285742">
                <a:moveTo>
                  <a:pt x="0" y="0"/>
                </a:moveTo>
                <a:cubicBezTo>
                  <a:pt x="3312701" y="-28532"/>
                  <a:pt x="6529335" y="1968"/>
                  <a:pt x="10285742" y="0"/>
                </a:cubicBezTo>
                <a:cubicBezTo>
                  <a:pt x="10235852" y="1540907"/>
                  <a:pt x="10369522" y="3327409"/>
                  <a:pt x="10285742" y="4401205"/>
                </a:cubicBezTo>
                <a:cubicBezTo>
                  <a:pt x="7967391" y="4420762"/>
                  <a:pt x="3664355" y="4505729"/>
                  <a:pt x="0" y="4401205"/>
                </a:cubicBezTo>
                <a:cubicBezTo>
                  <a:pt x="12712" y="3358482"/>
                  <a:pt x="64088" y="1499127"/>
                  <a:pt x="0" y="0"/>
                </a:cubicBezTo>
                <a:close/>
              </a:path>
            </a:pathLst>
          </a:custGeom>
          <a:noFill/>
          <a:ln cap="flat" cmpd="sng" w="57150">
            <a:solidFill>
              <a:srgbClr val="76923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2800">
                <a:solidFill>
                  <a:srgbClr val="595959"/>
                </a:solidFill>
                <a:latin typeface="Calibri"/>
                <a:ea typeface="Calibri"/>
                <a:cs typeface="Calibri"/>
                <a:sym typeface="Calibri"/>
              </a:rPr>
              <a:t>Bonne nouvelle : </a:t>
            </a:r>
            <a:endParaRPr/>
          </a:p>
          <a:p>
            <a:pPr indent="-571500" lvl="0" marL="571500" marR="0" rtl="0" algn="l">
              <a:spcBef>
                <a:spcPts val="0"/>
              </a:spcBef>
              <a:spcAft>
                <a:spcPts val="0"/>
              </a:spcAft>
              <a:buClr>
                <a:srgbClr val="FF0000"/>
              </a:buClr>
              <a:buSzPts val="2800"/>
              <a:buFont typeface="Arial"/>
              <a:buChar char="•"/>
            </a:pPr>
            <a:r>
              <a:rPr lang="de-DE" sz="2800">
                <a:solidFill>
                  <a:srgbClr val="FF0000"/>
                </a:solidFill>
                <a:latin typeface="Calibri"/>
                <a:ea typeface="Calibri"/>
                <a:cs typeface="Calibri"/>
                <a:sym typeface="Calibri"/>
              </a:rPr>
              <a:t>À partir de février 2023, 6 PFAS et leurs 200 composés seront interdits !</a:t>
            </a:r>
            <a:endParaRPr sz="2800">
              <a:solidFill>
                <a:srgbClr val="FF0000"/>
              </a:solidFill>
              <a:latin typeface="Calibri"/>
              <a:ea typeface="Calibri"/>
              <a:cs typeface="Calibri"/>
              <a:sym typeface="Calibri"/>
            </a:endParaRPr>
          </a:p>
          <a:p>
            <a:pPr indent="-571500" lvl="0" marL="571500" marR="0" rtl="0" algn="l">
              <a:spcBef>
                <a:spcPts val="0"/>
              </a:spcBef>
              <a:spcAft>
                <a:spcPts val="0"/>
              </a:spcAft>
              <a:buClr>
                <a:srgbClr val="FF0000"/>
              </a:buClr>
              <a:buSzPts val="2800"/>
              <a:buFont typeface="Arial"/>
              <a:buChar char="•"/>
            </a:pPr>
            <a:r>
              <a:rPr lang="de-DE" sz="2800">
                <a:solidFill>
                  <a:srgbClr val="FF0000"/>
                </a:solidFill>
                <a:latin typeface="Calibri"/>
                <a:ea typeface="Calibri"/>
                <a:cs typeface="Calibri"/>
                <a:sym typeface="Calibri"/>
              </a:rPr>
              <a:t>Depuis octobre 2021 - Interdiction des mousses d'extinction </a:t>
            </a:r>
            <a:endParaRPr sz="2800">
              <a:solidFill>
                <a:srgbClr val="595959"/>
              </a:solidFill>
              <a:latin typeface="Calibri"/>
              <a:ea typeface="Calibri"/>
              <a:cs typeface="Calibri"/>
              <a:sym typeface="Calibri"/>
            </a:endParaRPr>
          </a:p>
          <a:p>
            <a:pPr indent="-571500" lvl="0" marL="571500" marR="0" rtl="0" algn="l">
              <a:spcBef>
                <a:spcPts val="0"/>
              </a:spcBef>
              <a:spcAft>
                <a:spcPts val="0"/>
              </a:spcAft>
              <a:buClr>
                <a:srgbClr val="595959"/>
              </a:buClr>
              <a:buSzPts val="2800"/>
              <a:buChar char="•"/>
            </a:pPr>
            <a:r>
              <a:rPr lang="de-DE" sz="2800">
                <a:solidFill>
                  <a:srgbClr val="595959"/>
                </a:solidFill>
                <a:latin typeface="Calibri"/>
                <a:ea typeface="Calibri"/>
                <a:cs typeface="Calibri"/>
                <a:sym typeface="Calibri"/>
              </a:rPr>
              <a:t>Selon la Commission européenne, les PFAS devraient être interdits selon une approche par groupe, éventuellement à partir de 2025.</a:t>
            </a:r>
            <a:endParaRPr sz="2800">
              <a:solidFill>
                <a:srgbClr val="595959"/>
              </a:solidFill>
              <a:latin typeface="Calibri"/>
              <a:ea typeface="Calibri"/>
              <a:cs typeface="Calibri"/>
              <a:sym typeface="Calibri"/>
            </a:endParaRPr>
          </a:p>
          <a:p>
            <a:pPr indent="-571500" lvl="0" marL="571500" marR="0" rtl="0" algn="l">
              <a:spcBef>
                <a:spcPts val="0"/>
              </a:spcBef>
              <a:spcAft>
                <a:spcPts val="0"/>
              </a:spcAft>
              <a:buClr>
                <a:srgbClr val="595959"/>
              </a:buClr>
              <a:buSzPts val="2800"/>
              <a:buChar char="•"/>
            </a:pPr>
            <a:r>
              <a:rPr lang="de-DE" sz="2800">
                <a:solidFill>
                  <a:srgbClr val="595959"/>
                </a:solidFill>
                <a:latin typeface="Calibri"/>
                <a:ea typeface="Calibri"/>
                <a:cs typeface="Calibri"/>
                <a:sym typeface="Calibri"/>
              </a:rPr>
              <a:t>Plusieurs organisations européennes font campagne en faveur d'une interdiction à partir de 2025 pour tous les produits de consommation et d'une interdiction totale à partir de 2030.</a:t>
            </a:r>
            <a:endParaRPr sz="2800">
              <a:solidFill>
                <a:srgbClr val="595959"/>
              </a:solidFill>
              <a:latin typeface="Calibri"/>
              <a:ea typeface="Calibri"/>
              <a:cs typeface="Calibri"/>
              <a:sym typeface="Calibri"/>
            </a:endParaRPr>
          </a:p>
          <a:p>
            <a:pPr indent="-571500" lvl="0" marL="571500" marR="0" rtl="0" algn="l">
              <a:spcBef>
                <a:spcPts val="0"/>
              </a:spcBef>
              <a:spcAft>
                <a:spcPts val="0"/>
              </a:spcAft>
              <a:buClr>
                <a:srgbClr val="595959"/>
              </a:buClr>
              <a:buSzPts val="2800"/>
              <a:buFont typeface="Calibri"/>
              <a:buChar char="•"/>
            </a:pPr>
            <a:r>
              <a:t/>
            </a:r>
            <a:endParaRPr sz="2800">
              <a:solidFill>
                <a:srgbClr val="595959"/>
              </a:solidFill>
              <a:latin typeface="Calibri"/>
              <a:ea typeface="Calibri"/>
              <a:cs typeface="Calibri"/>
              <a:sym typeface="Calibri"/>
            </a:endParaRPr>
          </a:p>
          <a:p>
            <a:pPr indent="0" lvl="1" marL="457200" marR="0" rtl="0" algn="l">
              <a:spcBef>
                <a:spcPts val="0"/>
              </a:spcBef>
              <a:spcAft>
                <a:spcPts val="0"/>
              </a:spcAft>
              <a:buNone/>
            </a:pPr>
            <a:r>
              <a:rPr b="0" i="0" lang="de-DE" sz="2800" u="none" cap="none" strike="noStrike">
                <a:solidFill>
                  <a:srgbClr val="595959"/>
                </a:solidFill>
                <a:latin typeface="Calibri"/>
                <a:ea typeface="Calibri"/>
                <a:cs typeface="Calibri"/>
                <a:sym typeface="Calibri"/>
              </a:rPr>
              <a:t>	</a:t>
            </a:r>
            <a:r>
              <a:rPr lang="de-DE" sz="2800">
                <a:solidFill>
                  <a:srgbClr val="595959"/>
                </a:solidFill>
                <a:latin typeface="Calibri"/>
                <a:ea typeface="Calibri"/>
                <a:cs typeface="Calibri"/>
                <a:sym typeface="Calibri"/>
              </a:rPr>
              <a:t>En savoir plus</a:t>
            </a:r>
            <a:r>
              <a:rPr b="0" i="0" lang="de-DE" sz="2800" u="none" cap="none" strike="noStrike">
                <a:solidFill>
                  <a:srgbClr val="595959"/>
                </a:solidFill>
                <a:latin typeface="Calibri"/>
                <a:ea typeface="Calibri"/>
                <a:cs typeface="Calibri"/>
                <a:sym typeface="Calibri"/>
              </a:rPr>
              <a:t>:</a:t>
            </a:r>
            <a:r>
              <a:rPr b="0" i="0" lang="de-DE" sz="2800" u="none" cap="none" strike="noStrike">
                <a:solidFill>
                  <a:srgbClr val="595959"/>
                </a:solidFill>
                <a:latin typeface="Calibri"/>
                <a:ea typeface="Calibri"/>
                <a:cs typeface="Calibri"/>
                <a:sym typeface="Calibri"/>
              </a:rPr>
              <a:t> </a:t>
            </a:r>
            <a:r>
              <a:rPr b="0" i="0" lang="de-DE" sz="2800" u="sng" cap="none" strike="noStrike">
                <a:solidFill>
                  <a:srgbClr val="595959"/>
                </a:solidFill>
                <a:latin typeface="Calibri"/>
                <a:ea typeface="Calibri"/>
                <a:cs typeface="Calibri"/>
                <a:sym typeface="Calibri"/>
                <a:hlinkClick r:id="rId3">
                  <a:extLst>
                    <a:ext uri="{A12FA001-AC4F-418D-AE19-62706E023703}">
                      <ahyp:hlinkClr val="tx"/>
                    </a:ext>
                  </a:extLst>
                </a:hlinkClick>
              </a:rPr>
              <a:t>https:</a:t>
            </a:r>
            <a:r>
              <a:rPr b="0" i="0" lang="de-DE" sz="2800" u="none" cap="none" strike="noStrike">
                <a:solidFill>
                  <a:srgbClr val="595959"/>
                </a:solidFill>
                <a:latin typeface="Calibri"/>
                <a:ea typeface="Calibri"/>
                <a:cs typeface="Calibri"/>
                <a:sym typeface="Calibri"/>
              </a:rPr>
              <a:t>//banpfasmanifesto.org/de/  </a:t>
            </a:r>
            <a:endParaRPr b="0" i="0" sz="2800" u="none" cap="none" strike="noStrike">
              <a:solidFill>
                <a:srgbClr val="595959"/>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0"/>
          <p:cNvSpPr txBox="1"/>
          <p:nvPr/>
        </p:nvSpPr>
        <p:spPr>
          <a:xfrm>
            <a:off x="609600" y="439446"/>
            <a:ext cx="1029714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800">
                <a:solidFill>
                  <a:srgbClr val="595959"/>
                </a:solidFill>
              </a:rPr>
              <a:t>Les alkyls perfluorés et polyfluorés (PFAS)</a:t>
            </a:r>
            <a:endParaRPr b="1" sz="2800">
              <a:solidFill>
                <a:srgbClr val="595959"/>
              </a:solidFill>
              <a:latin typeface="Arial"/>
              <a:ea typeface="Arial"/>
              <a:cs typeface="Arial"/>
              <a:sym typeface="Arial"/>
            </a:endParaRPr>
          </a:p>
        </p:txBody>
      </p:sp>
      <p:sp>
        <p:nvSpPr>
          <p:cNvPr id="270" name="Google Shape;270;p20"/>
          <p:cNvSpPr/>
          <p:nvPr/>
        </p:nvSpPr>
        <p:spPr>
          <a:xfrm>
            <a:off x="691158" y="4040888"/>
            <a:ext cx="7767042" cy="2502865"/>
          </a:xfrm>
          <a:prstGeom prst="rect">
            <a:avLst/>
          </a:prstGeom>
          <a:solidFill>
            <a:srgbClr val="B7CCE4"/>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Problème : vapeurs de téflon</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Suspectés : hypercholestérolémie, maladies inflammatoires de l'intestin, maladies thyroïdiennes, cancer des testicules et des reins, hypertension artérielle pendant la grossesse.</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Chimiquement très stable (non biodégradable), s'accumule dans l'environnement.</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p:txBody>
      </p:sp>
      <p:sp>
        <p:nvSpPr>
          <p:cNvPr id="271" name="Google Shape;271;p20"/>
          <p:cNvSpPr/>
          <p:nvPr/>
        </p:nvSpPr>
        <p:spPr>
          <a:xfrm>
            <a:off x="695400" y="1160223"/>
            <a:ext cx="9721080"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La fonction</a:t>
            </a:r>
            <a:r>
              <a:rPr b="1" lang="de-DE" sz="2200">
                <a:solidFill>
                  <a:schemeClr val="dk1"/>
                </a:solidFill>
                <a:latin typeface="Calibri"/>
                <a:ea typeface="Calibri"/>
                <a:cs typeface="Calibri"/>
                <a:sym typeface="Calibri"/>
              </a:rPr>
              <a:t>:</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Propriétés hydrofuges, anti-graisse et anti-salissures</a:t>
            </a:r>
            <a:endParaRPr/>
          </a:p>
        </p:txBody>
      </p:sp>
      <p:sp>
        <p:nvSpPr>
          <p:cNvPr id="272" name="Google Shape;272;p20"/>
          <p:cNvSpPr/>
          <p:nvPr/>
        </p:nvSpPr>
        <p:spPr>
          <a:xfrm>
            <a:off x="688143" y="2199546"/>
            <a:ext cx="7770057" cy="1690335"/>
          </a:xfrm>
          <a:prstGeom prst="rect">
            <a:avLst/>
          </a:prstGeom>
          <a:solidFill>
            <a:srgbClr val="93B3D7"/>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de-DE" sz="2200">
                <a:solidFill>
                  <a:schemeClr val="dk1"/>
                </a:solidFill>
                <a:latin typeface="Calibri"/>
                <a:ea typeface="Calibri"/>
                <a:cs typeface="Calibri"/>
                <a:sym typeface="Calibri"/>
              </a:rPr>
              <a:t>Où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Revêtements antiadhésifs pour poêles</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Emballages anti-graisse (p. ex. boîtes à pizza, gobelets en papier, pop-corn pour micro-ondes, emballages de plats à emporter !)</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p:txBody>
      </p:sp>
      <p:sp>
        <p:nvSpPr>
          <p:cNvPr id="273" name="Google Shape;273;p20"/>
          <p:cNvSpPr/>
          <p:nvPr/>
        </p:nvSpPr>
        <p:spPr>
          <a:xfrm>
            <a:off x="9192500" y="2379124"/>
            <a:ext cx="2999400" cy="4094100"/>
          </a:xfrm>
          <a:prstGeom prst="rect">
            <a:avLst/>
          </a:prstGeom>
          <a:solidFill>
            <a:srgbClr val="B7CCE4"/>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R</a:t>
            </a:r>
            <a:r>
              <a:rPr b="1" lang="de-DE" sz="2200">
                <a:solidFill>
                  <a:schemeClr val="dk1"/>
                </a:solidFill>
                <a:latin typeface="Calibri"/>
                <a:ea typeface="Calibri"/>
                <a:cs typeface="Calibri"/>
                <a:sym typeface="Calibri"/>
              </a:rPr>
              <a:t>recommandation : Utilisez uniquement à des températures basses inférieures à 200 °C (chaleur faible/moyenne) ; ne chauffez jamais la casserole plus de 3 minutes lorsqu'elle est vide.</a:t>
            </a:r>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sz="2200">
              <a:solidFill>
                <a:schemeClr val="dk1"/>
              </a:solidFill>
              <a:latin typeface="Calibri"/>
              <a:ea typeface="Calibri"/>
              <a:cs typeface="Calibri"/>
              <a:sym typeface="Calibri"/>
            </a:endParaRPr>
          </a:p>
        </p:txBody>
      </p:sp>
      <p:pic>
        <p:nvPicPr>
          <p:cNvPr descr="Marke 1 mit einfarbiger Füllung" id="274" name="Google Shape;274;p20"/>
          <p:cNvPicPr preferRelativeResize="0"/>
          <p:nvPr/>
        </p:nvPicPr>
        <p:blipFill rotWithShape="1">
          <a:blip r:embed="rId3">
            <a:alphaModFix/>
          </a:blip>
          <a:srcRect b="0" l="0" r="0" t="0"/>
          <a:stretch/>
        </p:blipFill>
        <p:spPr>
          <a:xfrm>
            <a:off x="8766160" y="1533376"/>
            <a:ext cx="1012620" cy="1012620"/>
          </a:xfrm>
          <a:prstGeom prst="rect">
            <a:avLst/>
          </a:prstGeom>
          <a:noFill/>
          <a:ln>
            <a:noFill/>
          </a:ln>
        </p:spPr>
      </p:pic>
      <p:sp>
        <p:nvSpPr>
          <p:cNvPr id="275" name="Google Shape;275;p20"/>
          <p:cNvSpPr txBox="1"/>
          <p:nvPr/>
        </p:nvSpPr>
        <p:spPr>
          <a:xfrm>
            <a:off x="8766148" y="6227089"/>
            <a:ext cx="330066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https://pubmed.ncbi.nlm.nih.gov/8272977/</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4375"/>
              <a:buFont typeface="Arial"/>
              <a:buNone/>
            </a:pPr>
            <a:r>
              <a:rPr lang="de-DE"/>
              <a:t>Comment les reconnaître ?</a:t>
            </a:r>
            <a:endParaRPr/>
          </a:p>
          <a:p>
            <a:pPr indent="0" lvl="0" marL="0" rtl="0" algn="l">
              <a:spcBef>
                <a:spcPts val="0"/>
              </a:spcBef>
              <a:spcAft>
                <a:spcPts val="0"/>
              </a:spcAft>
              <a:buClr>
                <a:schemeClr val="dk1"/>
              </a:buClr>
              <a:buSzPct val="34375"/>
              <a:buFont typeface="Arial"/>
              <a:buNone/>
            </a:pPr>
            <a:r>
              <a:t/>
            </a:r>
            <a:endParaRPr/>
          </a:p>
          <a:p>
            <a:pPr indent="0" lvl="0" marL="0" rtl="0" algn="l">
              <a:spcBef>
                <a:spcPts val="0"/>
              </a:spcBef>
              <a:spcAft>
                <a:spcPts val="0"/>
              </a:spcAft>
              <a:buClr>
                <a:srgbClr val="595959"/>
              </a:buClr>
              <a:buSzPct val="100000"/>
              <a:buFont typeface="Arial"/>
              <a:buNone/>
            </a:pPr>
            <a:r>
              <a:t/>
            </a:r>
            <a:endParaRPr/>
          </a:p>
        </p:txBody>
      </p:sp>
      <p:pic>
        <p:nvPicPr>
          <p:cNvPr id="281" name="Google Shape;281;p21"/>
          <p:cNvPicPr preferRelativeResize="0"/>
          <p:nvPr>
            <p:ph idx="1" type="body"/>
          </p:nvPr>
        </p:nvPicPr>
        <p:blipFill rotWithShape="1">
          <a:blip r:embed="rId3">
            <a:alphaModFix/>
          </a:blip>
          <a:srcRect b="0" l="0" r="0" t="0"/>
          <a:stretch/>
        </p:blipFill>
        <p:spPr>
          <a:xfrm>
            <a:off x="1892799" y="1735569"/>
            <a:ext cx="7570497" cy="2659202"/>
          </a:xfrm>
          <a:prstGeom prst="rect">
            <a:avLst/>
          </a:prstGeom>
          <a:noFill/>
          <a:ln>
            <a:noFill/>
          </a:ln>
        </p:spPr>
      </p:pic>
      <p:sp>
        <p:nvSpPr>
          <p:cNvPr id="282" name="Google Shape;282;p21"/>
          <p:cNvSpPr txBox="1"/>
          <p:nvPr/>
        </p:nvSpPr>
        <p:spPr>
          <a:xfrm>
            <a:off x="1993186" y="4468243"/>
            <a:ext cx="645217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400">
                <a:solidFill>
                  <a:schemeClr val="dk1"/>
                </a:solidFill>
                <a:latin typeface="Calibri"/>
                <a:ea typeface="Calibri"/>
                <a:cs typeface="Calibri"/>
                <a:sym typeface="Calibri"/>
              </a:rPr>
              <a:t>Par exemple, via un test d'huile (© Arnika, 2021)</a:t>
            </a:r>
            <a:endParaRPr/>
          </a:p>
        </p:txBody>
      </p:sp>
      <p:pic>
        <p:nvPicPr>
          <p:cNvPr descr="Abzeichen mit einfarbiger Füllung" id="283" name="Google Shape;283;p21"/>
          <p:cNvPicPr preferRelativeResize="0"/>
          <p:nvPr/>
        </p:nvPicPr>
        <p:blipFill rotWithShape="1">
          <a:blip r:embed="rId4">
            <a:alphaModFix/>
          </a:blip>
          <a:srcRect b="0" l="0" r="0" t="0"/>
          <a:stretch/>
        </p:blipFill>
        <p:spPr>
          <a:xfrm>
            <a:off x="2467927" y="5082275"/>
            <a:ext cx="1012620" cy="1012620"/>
          </a:xfrm>
          <a:prstGeom prst="rect">
            <a:avLst/>
          </a:prstGeom>
          <a:noFill/>
          <a:ln>
            <a:noFill/>
          </a:ln>
        </p:spPr>
      </p:pic>
      <p:sp>
        <p:nvSpPr>
          <p:cNvPr id="284" name="Google Shape;284;p21"/>
          <p:cNvSpPr txBox="1"/>
          <p:nvPr/>
        </p:nvSpPr>
        <p:spPr>
          <a:xfrm>
            <a:off x="3510066" y="5234642"/>
            <a:ext cx="64521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Utilisez d'emballages en carton pour les plats à emporter chauds, gras et/ou acides (jetables)</a:t>
            </a:r>
            <a:endParaRPr/>
          </a:p>
        </p:txBody>
      </p:sp>
      <p:sp>
        <p:nvSpPr>
          <p:cNvPr id="285" name="Google Shape;285;p21"/>
          <p:cNvSpPr txBox="1"/>
          <p:nvPr/>
        </p:nvSpPr>
        <p:spPr>
          <a:xfrm>
            <a:off x="344906" y="6044052"/>
            <a:ext cx="5574632"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5">
                  <a:extLst>
                    <a:ext uri="{A12FA001-AC4F-418D-AE19-62706E023703}">
                      <ahyp:hlinkClr val="tx"/>
                    </a:ext>
                  </a:extLst>
                </a:hlinkClick>
              </a:rPr>
              <a:t>https://www.env-health.org/wp-content/uploads/2021/05/FINAL_pfas_fcm_study_web.pdf</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3"/>
          <p:cNvSpPr txBox="1"/>
          <p:nvPr>
            <p:ph type="title"/>
          </p:nvPr>
        </p:nvSpPr>
        <p:spPr>
          <a:xfrm>
            <a:off x="609600" y="125760"/>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Où peut-on trouver d'autres PFAS ? </a:t>
            </a:r>
            <a:endParaRPr/>
          </a:p>
        </p:txBody>
      </p:sp>
      <p:sp>
        <p:nvSpPr>
          <p:cNvPr id="291" name="Google Shape;291;p23"/>
          <p:cNvSpPr txBox="1"/>
          <p:nvPr/>
        </p:nvSpPr>
        <p:spPr>
          <a:xfrm>
            <a:off x="609600" y="1268760"/>
            <a:ext cx="3898500" cy="489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rgbClr val="595959"/>
                </a:solidFill>
                <a:latin typeface="Calibri"/>
                <a:ea typeface="Calibri"/>
                <a:cs typeface="Calibri"/>
                <a:sym typeface="Calibri"/>
              </a:rPr>
              <a:t>Produits</a:t>
            </a:r>
            <a:r>
              <a:rPr b="1" lang="de-DE" sz="2400">
                <a:solidFill>
                  <a:srgbClr val="595959"/>
                </a:solidFill>
                <a:latin typeface="Calibri"/>
                <a:ea typeface="Calibri"/>
                <a:cs typeface="Calibri"/>
                <a:sym typeface="Calibri"/>
              </a:rPr>
              <a:t>:</a:t>
            </a:r>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Textiles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Imprimés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Emballages alimentaires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Poêles / casseroles antiadhésives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Matériel électronique</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Cosmétiques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Produits phytosanitaires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Mousses extinctrices</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Industrie du bâtiment</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Uvm</a:t>
            </a:r>
            <a:endParaRPr sz="2400">
              <a:solidFill>
                <a:srgbClr val="595959"/>
              </a:solidFill>
              <a:latin typeface="Calibri"/>
              <a:ea typeface="Calibri"/>
              <a:cs typeface="Calibri"/>
              <a:sym typeface="Calibri"/>
            </a:endParaRPr>
          </a:p>
          <a:p>
            <a:pPr indent="-285750" lvl="0" marL="285750" marR="0" rtl="0" algn="l">
              <a:spcBef>
                <a:spcPts val="0"/>
              </a:spcBef>
              <a:spcAft>
                <a:spcPts val="0"/>
              </a:spcAft>
              <a:buClr>
                <a:srgbClr val="595959"/>
              </a:buClr>
              <a:buSzPts val="2400"/>
              <a:buFont typeface="Calibri"/>
              <a:buChar char="•"/>
            </a:pPr>
            <a:r>
              <a:t/>
            </a:r>
            <a:endParaRPr sz="2400">
              <a:solidFill>
                <a:srgbClr val="595959"/>
              </a:solidFill>
              <a:latin typeface="Calibri"/>
              <a:ea typeface="Calibri"/>
              <a:cs typeface="Calibri"/>
              <a:sym typeface="Calibri"/>
            </a:endParaRPr>
          </a:p>
        </p:txBody>
      </p:sp>
      <p:pic>
        <p:nvPicPr>
          <p:cNvPr id="292" name="Google Shape;292;p23"/>
          <p:cNvPicPr preferRelativeResize="0"/>
          <p:nvPr/>
        </p:nvPicPr>
        <p:blipFill rotWithShape="1">
          <a:blip r:embed="rId3">
            <a:alphaModFix/>
          </a:blip>
          <a:srcRect b="0" l="0" r="0" t="0"/>
          <a:stretch/>
        </p:blipFill>
        <p:spPr>
          <a:xfrm>
            <a:off x="8642822" y="1315802"/>
            <a:ext cx="2253394" cy="1640629"/>
          </a:xfrm>
          <a:prstGeom prst="rect">
            <a:avLst/>
          </a:prstGeom>
          <a:noFill/>
          <a:ln>
            <a:noFill/>
          </a:ln>
        </p:spPr>
      </p:pic>
      <p:pic>
        <p:nvPicPr>
          <p:cNvPr id="293" name="Google Shape;293;p23"/>
          <p:cNvPicPr preferRelativeResize="0"/>
          <p:nvPr/>
        </p:nvPicPr>
        <p:blipFill rotWithShape="1">
          <a:blip r:embed="rId4">
            <a:alphaModFix/>
          </a:blip>
          <a:srcRect b="0" l="0" r="0" t="0"/>
          <a:stretch/>
        </p:blipFill>
        <p:spPr>
          <a:xfrm>
            <a:off x="5321588" y="1268760"/>
            <a:ext cx="2752068" cy="1734715"/>
          </a:xfrm>
          <a:prstGeom prst="rect">
            <a:avLst/>
          </a:prstGeom>
          <a:noFill/>
          <a:ln>
            <a:noFill/>
          </a:ln>
        </p:spPr>
      </p:pic>
      <p:pic>
        <p:nvPicPr>
          <p:cNvPr id="294" name="Google Shape;294;p23"/>
          <p:cNvPicPr preferRelativeResize="0"/>
          <p:nvPr/>
        </p:nvPicPr>
        <p:blipFill rotWithShape="1">
          <a:blip r:embed="rId5">
            <a:alphaModFix/>
          </a:blip>
          <a:srcRect b="0" l="0" r="0" t="0"/>
          <a:stretch/>
        </p:blipFill>
        <p:spPr>
          <a:xfrm>
            <a:off x="9222999" y="3429000"/>
            <a:ext cx="1339919" cy="1734715"/>
          </a:xfrm>
          <a:prstGeom prst="rect">
            <a:avLst/>
          </a:prstGeom>
          <a:noFill/>
          <a:ln>
            <a:noFill/>
          </a:ln>
        </p:spPr>
      </p:pic>
      <p:sp>
        <p:nvSpPr>
          <p:cNvPr id="295" name="Google Shape;295;p23"/>
          <p:cNvSpPr txBox="1"/>
          <p:nvPr/>
        </p:nvSpPr>
        <p:spPr>
          <a:xfrm>
            <a:off x="5119208" y="3721396"/>
            <a:ext cx="36738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rgbClr val="595959"/>
                </a:solidFill>
                <a:latin typeface="Calibri"/>
                <a:ea typeface="Calibri"/>
                <a:cs typeface="Calibri"/>
                <a:sym typeface="Calibri"/>
              </a:rPr>
              <a:t>environnement :</a:t>
            </a:r>
            <a:endParaRPr/>
          </a:p>
          <a:p>
            <a:pPr indent="-342900" lvl="0" marL="34290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Eau/eau potable</a:t>
            </a:r>
            <a:endParaRPr sz="2400">
              <a:solidFill>
                <a:srgbClr val="595959"/>
              </a:solidFill>
              <a:latin typeface="Calibri"/>
              <a:ea typeface="Calibri"/>
              <a:cs typeface="Calibri"/>
              <a:sym typeface="Calibri"/>
            </a:endParaRPr>
          </a:p>
          <a:p>
            <a:pPr indent="-342900" lvl="0" marL="34290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Sols</a:t>
            </a:r>
            <a:endParaRPr sz="2400">
              <a:solidFill>
                <a:srgbClr val="595959"/>
              </a:solidFill>
              <a:latin typeface="Calibri"/>
              <a:ea typeface="Calibri"/>
              <a:cs typeface="Calibri"/>
              <a:sym typeface="Calibri"/>
            </a:endParaRPr>
          </a:p>
          <a:p>
            <a:pPr indent="-342900" lvl="0" marL="34290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Flore et faune</a:t>
            </a:r>
            <a:endParaRPr sz="2400">
              <a:solidFill>
                <a:srgbClr val="595959"/>
              </a:solidFill>
              <a:latin typeface="Calibri"/>
              <a:ea typeface="Calibri"/>
              <a:cs typeface="Calibri"/>
              <a:sym typeface="Calibri"/>
            </a:endParaRPr>
          </a:p>
          <a:p>
            <a:pPr indent="-342900" lvl="0" marL="34290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Cultures (alimentation)</a:t>
            </a:r>
            <a:endParaRPr sz="2400">
              <a:solidFill>
                <a:srgbClr val="595959"/>
              </a:solidFill>
              <a:latin typeface="Calibri"/>
              <a:ea typeface="Calibri"/>
              <a:cs typeface="Calibri"/>
              <a:sym typeface="Calibri"/>
            </a:endParaRPr>
          </a:p>
          <a:p>
            <a:pPr indent="-342900" lvl="0" marL="342900" marR="0" rtl="0" algn="l">
              <a:spcBef>
                <a:spcPts val="0"/>
              </a:spcBef>
              <a:spcAft>
                <a:spcPts val="0"/>
              </a:spcAft>
              <a:buClr>
                <a:srgbClr val="595959"/>
              </a:buClr>
              <a:buSzPts val="2400"/>
              <a:buChar char="•"/>
            </a:pPr>
            <a:r>
              <a:rPr lang="de-DE" sz="2400">
                <a:solidFill>
                  <a:srgbClr val="595959"/>
                </a:solidFill>
                <a:latin typeface="Calibri"/>
                <a:ea typeface="Calibri"/>
                <a:cs typeface="Calibri"/>
                <a:sym typeface="Calibri"/>
              </a:rPr>
              <a:t>...</a:t>
            </a:r>
            <a:endParaRPr sz="2400">
              <a:solidFill>
                <a:srgbClr val="595959"/>
              </a:solidFill>
              <a:latin typeface="Calibri"/>
              <a:ea typeface="Calibri"/>
              <a:cs typeface="Calibri"/>
              <a:sym typeface="Calibri"/>
            </a:endParaRPr>
          </a:p>
        </p:txBody>
      </p:sp>
      <p:sp>
        <p:nvSpPr>
          <p:cNvPr id="296" name="Google Shape;296;p23"/>
          <p:cNvSpPr txBox="1"/>
          <p:nvPr/>
        </p:nvSpPr>
        <p:spPr>
          <a:xfrm>
            <a:off x="435050" y="6028925"/>
            <a:ext cx="6521117"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6">
                  <a:extLst>
                    <a:ext uri="{A12FA001-AC4F-418D-AE19-62706E023703}">
                      <ahyp:hlinkClr val="tx"/>
                    </a:ext>
                  </a:extLst>
                </a:hlinkClick>
              </a:rPr>
              <a:t>https://www.umweltbundesamt.de/sites/default/files/medien/2546/publikationen/uba_sp_pfas_web_0.pdf</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7"/>
          <p:cNvSpPr txBox="1"/>
          <p:nvPr>
            <p:ph type="title"/>
          </p:nvPr>
        </p:nvSpPr>
        <p:spPr>
          <a:xfrm>
            <a:off x="609600" y="116632"/>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Les effets sur la santé</a:t>
            </a:r>
            <a:endParaRPr/>
          </a:p>
        </p:txBody>
      </p:sp>
      <p:pic>
        <p:nvPicPr>
          <p:cNvPr descr="Ein Bild, das Text enthält.&#10;&#10;Automatisch generierte Beschreibung" id="302" name="Google Shape;302;p27"/>
          <p:cNvPicPr preferRelativeResize="0"/>
          <p:nvPr>
            <p:ph idx="1" type="body"/>
          </p:nvPr>
        </p:nvPicPr>
        <p:blipFill rotWithShape="1">
          <a:blip r:embed="rId3">
            <a:alphaModFix/>
          </a:blip>
          <a:srcRect b="0" l="0" r="0" t="0"/>
          <a:stretch/>
        </p:blipFill>
        <p:spPr>
          <a:xfrm>
            <a:off x="1986844" y="1470025"/>
            <a:ext cx="8218311" cy="4622800"/>
          </a:xfrm>
          <a:prstGeom prst="rect">
            <a:avLst/>
          </a:prstGeom>
          <a:noFill/>
          <a:ln>
            <a:noFill/>
          </a:ln>
        </p:spPr>
      </p:pic>
      <p:sp>
        <p:nvSpPr>
          <p:cNvPr id="303" name="Google Shape;303;p27"/>
          <p:cNvSpPr txBox="1"/>
          <p:nvPr/>
        </p:nvSpPr>
        <p:spPr>
          <a:xfrm>
            <a:off x="1199456" y="5954325"/>
            <a:ext cx="102251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https://www.eea.europa.eu/publications/emerging-chemical-risks-in-europe/emerging-chemical-risks-in-europe/Effectsofexposureinhumanhealthfinal.png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8"/>
          <p:cNvSpPr txBox="1"/>
          <p:nvPr>
            <p:ph type="title"/>
          </p:nvPr>
        </p:nvSpPr>
        <p:spPr>
          <a:xfrm>
            <a:off x="983432" y="1052736"/>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Étude : Les enfants contiennent trop de PFAS dans leur sang</a:t>
            </a:r>
            <a:endParaRPr/>
          </a:p>
        </p:txBody>
      </p:sp>
      <p:sp>
        <p:nvSpPr>
          <p:cNvPr id="309" name="Google Shape;309;p28"/>
          <p:cNvSpPr txBox="1"/>
          <p:nvPr>
            <p:ph idx="1" type="body"/>
          </p:nvPr>
        </p:nvSpPr>
        <p:spPr>
          <a:xfrm>
            <a:off x="609600" y="2128846"/>
            <a:ext cx="10972800" cy="131047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595959"/>
              </a:buClr>
              <a:buSzPts val="3200"/>
              <a:buNone/>
            </a:pPr>
            <a:r>
              <a:rPr lang="de-DE" sz="3200"/>
              <a:t>Consultez l'étude à ce sujet (sur Moodle sous "Basics")</a:t>
            </a:r>
            <a:endParaRPr sz="3200"/>
          </a:p>
        </p:txBody>
      </p:sp>
      <p:pic>
        <p:nvPicPr>
          <p:cNvPr id="310" name="Google Shape;310;p28"/>
          <p:cNvPicPr preferRelativeResize="0"/>
          <p:nvPr/>
        </p:nvPicPr>
        <p:blipFill rotWithShape="1">
          <a:blip r:embed="rId3">
            <a:alphaModFix/>
          </a:blip>
          <a:srcRect b="0" l="0" r="0" t="0"/>
          <a:stretch/>
        </p:blipFill>
        <p:spPr>
          <a:xfrm>
            <a:off x="1631504" y="3429000"/>
            <a:ext cx="4137228" cy="2170350"/>
          </a:xfrm>
          <a:prstGeom prst="rect">
            <a:avLst/>
          </a:prstGeom>
          <a:noFill/>
          <a:ln>
            <a:noFill/>
          </a:ln>
        </p:spPr>
      </p:pic>
      <p:sp>
        <p:nvSpPr>
          <p:cNvPr id="311" name="Google Shape;311;p28"/>
          <p:cNvSpPr/>
          <p:nvPr/>
        </p:nvSpPr>
        <p:spPr>
          <a:xfrm>
            <a:off x="6095999" y="3544678"/>
            <a:ext cx="4672263" cy="2260585"/>
          </a:xfrm>
          <a:custGeom>
            <a:rect b="b" l="l" r="r" t="t"/>
            <a:pathLst>
              <a:path extrusionOk="0" fill="none" h="2260585" w="4672263">
                <a:moveTo>
                  <a:pt x="0" y="0"/>
                </a:moveTo>
                <a:cubicBezTo>
                  <a:pt x="307381" y="-13468"/>
                  <a:pt x="569195" y="35407"/>
                  <a:pt x="714189" y="0"/>
                </a:cubicBezTo>
                <a:cubicBezTo>
                  <a:pt x="859183" y="-35407"/>
                  <a:pt x="1247089" y="-13819"/>
                  <a:pt x="1428378" y="0"/>
                </a:cubicBezTo>
                <a:cubicBezTo>
                  <a:pt x="1609667" y="13819"/>
                  <a:pt x="1835028" y="3714"/>
                  <a:pt x="2002398" y="0"/>
                </a:cubicBezTo>
                <a:cubicBezTo>
                  <a:pt x="2169768" y="-3714"/>
                  <a:pt x="2273414" y="1191"/>
                  <a:pt x="2529697" y="0"/>
                </a:cubicBezTo>
                <a:cubicBezTo>
                  <a:pt x="2785980" y="-1191"/>
                  <a:pt x="2975630" y="23258"/>
                  <a:pt x="3103718" y="0"/>
                </a:cubicBezTo>
                <a:cubicBezTo>
                  <a:pt x="3231806" y="-23258"/>
                  <a:pt x="3500678" y="25012"/>
                  <a:pt x="3724461" y="0"/>
                </a:cubicBezTo>
                <a:cubicBezTo>
                  <a:pt x="3948244" y="-25012"/>
                  <a:pt x="4464739" y="-41095"/>
                  <a:pt x="4672263" y="0"/>
                </a:cubicBezTo>
                <a:cubicBezTo>
                  <a:pt x="4700019" y="134990"/>
                  <a:pt x="4693002" y="439549"/>
                  <a:pt x="4672263" y="565146"/>
                </a:cubicBezTo>
                <a:cubicBezTo>
                  <a:pt x="4651524" y="690743"/>
                  <a:pt x="4690303" y="901781"/>
                  <a:pt x="4672263" y="1062475"/>
                </a:cubicBezTo>
                <a:cubicBezTo>
                  <a:pt x="4654223" y="1223169"/>
                  <a:pt x="4676009" y="1489495"/>
                  <a:pt x="4672263" y="1627621"/>
                </a:cubicBezTo>
                <a:cubicBezTo>
                  <a:pt x="4668517" y="1765747"/>
                  <a:pt x="4661955" y="2125654"/>
                  <a:pt x="4672263" y="2260585"/>
                </a:cubicBezTo>
                <a:cubicBezTo>
                  <a:pt x="4444830" y="2270431"/>
                  <a:pt x="4373971" y="2269951"/>
                  <a:pt x="4098242" y="2260585"/>
                </a:cubicBezTo>
                <a:cubicBezTo>
                  <a:pt x="3822513" y="2251219"/>
                  <a:pt x="3720309" y="2234222"/>
                  <a:pt x="3384053" y="2260585"/>
                </a:cubicBezTo>
                <a:cubicBezTo>
                  <a:pt x="3047797" y="2286948"/>
                  <a:pt x="2953383" y="2229230"/>
                  <a:pt x="2716587" y="2260585"/>
                </a:cubicBezTo>
                <a:cubicBezTo>
                  <a:pt x="2479791" y="2291940"/>
                  <a:pt x="2279577" y="2227072"/>
                  <a:pt x="2002398" y="2260585"/>
                </a:cubicBezTo>
                <a:cubicBezTo>
                  <a:pt x="1725219" y="2294098"/>
                  <a:pt x="1588353" y="2255041"/>
                  <a:pt x="1334932" y="2260585"/>
                </a:cubicBezTo>
                <a:cubicBezTo>
                  <a:pt x="1081511" y="2266129"/>
                  <a:pt x="916083" y="2237417"/>
                  <a:pt x="667466" y="2260585"/>
                </a:cubicBezTo>
                <a:cubicBezTo>
                  <a:pt x="418849" y="2283753"/>
                  <a:pt x="324901" y="2270470"/>
                  <a:pt x="0" y="2260585"/>
                </a:cubicBezTo>
                <a:cubicBezTo>
                  <a:pt x="24841" y="1994517"/>
                  <a:pt x="-7456" y="1846296"/>
                  <a:pt x="0" y="1718045"/>
                </a:cubicBezTo>
                <a:cubicBezTo>
                  <a:pt x="7456" y="1589794"/>
                  <a:pt x="-19778" y="1467258"/>
                  <a:pt x="0" y="1220716"/>
                </a:cubicBezTo>
                <a:cubicBezTo>
                  <a:pt x="19778" y="974174"/>
                  <a:pt x="419" y="915287"/>
                  <a:pt x="0" y="632964"/>
                </a:cubicBezTo>
                <a:cubicBezTo>
                  <a:pt x="-419" y="350641"/>
                  <a:pt x="11558" y="251093"/>
                  <a:pt x="0" y="0"/>
                </a:cubicBezTo>
                <a:close/>
              </a:path>
              <a:path extrusionOk="0" h="2260585" w="4672263">
                <a:moveTo>
                  <a:pt x="0" y="0"/>
                </a:moveTo>
                <a:cubicBezTo>
                  <a:pt x="194613" y="26732"/>
                  <a:pt x="333808" y="-30995"/>
                  <a:pt x="667466" y="0"/>
                </a:cubicBezTo>
                <a:cubicBezTo>
                  <a:pt x="1001124" y="30995"/>
                  <a:pt x="1059339" y="-7346"/>
                  <a:pt x="1194764" y="0"/>
                </a:cubicBezTo>
                <a:cubicBezTo>
                  <a:pt x="1330189" y="7346"/>
                  <a:pt x="1504579" y="-23752"/>
                  <a:pt x="1768785" y="0"/>
                </a:cubicBezTo>
                <a:cubicBezTo>
                  <a:pt x="2032991" y="23752"/>
                  <a:pt x="2227998" y="10229"/>
                  <a:pt x="2482974" y="0"/>
                </a:cubicBezTo>
                <a:cubicBezTo>
                  <a:pt x="2737950" y="-10229"/>
                  <a:pt x="2883773" y="-30521"/>
                  <a:pt x="3103718" y="0"/>
                </a:cubicBezTo>
                <a:cubicBezTo>
                  <a:pt x="3323663" y="30521"/>
                  <a:pt x="3421272" y="-23623"/>
                  <a:pt x="3631016" y="0"/>
                </a:cubicBezTo>
                <a:cubicBezTo>
                  <a:pt x="3840760" y="23623"/>
                  <a:pt x="4409632" y="35460"/>
                  <a:pt x="4672263" y="0"/>
                </a:cubicBezTo>
                <a:cubicBezTo>
                  <a:pt x="4663485" y="149597"/>
                  <a:pt x="4678258" y="385871"/>
                  <a:pt x="4672263" y="519935"/>
                </a:cubicBezTo>
                <a:cubicBezTo>
                  <a:pt x="4666268" y="653999"/>
                  <a:pt x="4697710" y="951736"/>
                  <a:pt x="4672263" y="1085081"/>
                </a:cubicBezTo>
                <a:cubicBezTo>
                  <a:pt x="4646816" y="1218426"/>
                  <a:pt x="4667837" y="1530711"/>
                  <a:pt x="4672263" y="1672833"/>
                </a:cubicBezTo>
                <a:cubicBezTo>
                  <a:pt x="4676689" y="1814955"/>
                  <a:pt x="4681205" y="2035382"/>
                  <a:pt x="4672263" y="2260585"/>
                </a:cubicBezTo>
                <a:cubicBezTo>
                  <a:pt x="4551296" y="2272665"/>
                  <a:pt x="4329477" y="2276262"/>
                  <a:pt x="4098242" y="2260585"/>
                </a:cubicBezTo>
                <a:cubicBezTo>
                  <a:pt x="3867007" y="2244908"/>
                  <a:pt x="3581313" y="2264578"/>
                  <a:pt x="3430776" y="2260585"/>
                </a:cubicBezTo>
                <a:cubicBezTo>
                  <a:pt x="3280239" y="2256592"/>
                  <a:pt x="3104248" y="2250936"/>
                  <a:pt x="2810032" y="2260585"/>
                </a:cubicBezTo>
                <a:cubicBezTo>
                  <a:pt x="2515816" y="2270234"/>
                  <a:pt x="2280566" y="2278009"/>
                  <a:pt x="2095844" y="2260585"/>
                </a:cubicBezTo>
                <a:cubicBezTo>
                  <a:pt x="1911122" y="2243161"/>
                  <a:pt x="1766738" y="2271468"/>
                  <a:pt x="1521823" y="2260585"/>
                </a:cubicBezTo>
                <a:cubicBezTo>
                  <a:pt x="1276908" y="2249702"/>
                  <a:pt x="1136960" y="2286085"/>
                  <a:pt x="807634" y="2260585"/>
                </a:cubicBezTo>
                <a:cubicBezTo>
                  <a:pt x="478308" y="2235085"/>
                  <a:pt x="376353" y="2269502"/>
                  <a:pt x="0" y="2260585"/>
                </a:cubicBezTo>
                <a:cubicBezTo>
                  <a:pt x="20813" y="2040734"/>
                  <a:pt x="17510" y="1933911"/>
                  <a:pt x="0" y="1695439"/>
                </a:cubicBezTo>
                <a:cubicBezTo>
                  <a:pt x="-17510" y="1456967"/>
                  <a:pt x="21368" y="1399920"/>
                  <a:pt x="0" y="1130293"/>
                </a:cubicBezTo>
                <a:cubicBezTo>
                  <a:pt x="-21368" y="860666"/>
                  <a:pt x="13571" y="663837"/>
                  <a:pt x="0" y="519935"/>
                </a:cubicBezTo>
                <a:cubicBezTo>
                  <a:pt x="-13571" y="376033"/>
                  <a:pt x="22950" y="148528"/>
                  <a:pt x="0" y="0"/>
                </a:cubicBezTo>
                <a:close/>
              </a:path>
            </a:pathLst>
          </a:custGeom>
          <a:solidFill>
            <a:schemeClr val="lt1"/>
          </a:solidFill>
          <a:ln cap="flat" cmpd="sng" w="25400">
            <a:solidFill>
              <a:srgbClr val="76923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chemeClr val="dk1"/>
                </a:solidFill>
                <a:latin typeface="Calibri"/>
                <a:ea typeface="Calibri"/>
                <a:cs typeface="Calibri"/>
                <a:sym typeface="Calibri"/>
              </a:rPr>
              <a:t>"En Allemagne, les enfants et les adolescents âgés de 3 à 17 ans ont trop de produits chimiques persistants issus du groupe de substances connues sous le nom de substances alkylées perfluorées et polyfluorées, ou PFAS en abrégé, dans leur sang." (UBA, 2020)</a:t>
            </a:r>
            <a:endParaRPr sz="2000">
              <a:solidFill>
                <a:schemeClr val="dk1"/>
              </a:solidFill>
              <a:latin typeface="Calibri"/>
              <a:ea typeface="Calibri"/>
              <a:cs typeface="Calibri"/>
              <a:sym typeface="Calibri"/>
            </a:endParaRPr>
          </a:p>
        </p:txBody>
      </p:sp>
      <p:sp>
        <p:nvSpPr>
          <p:cNvPr id="312" name="Google Shape;312;p28"/>
          <p:cNvSpPr txBox="1"/>
          <p:nvPr/>
        </p:nvSpPr>
        <p:spPr>
          <a:xfrm>
            <a:off x="517358" y="5988852"/>
            <a:ext cx="6677526"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https://www.umweltbundesamt.de/presse/pressemitteilungen/kinder-jugendliche-haben-zu-viel-pfas-im-blut</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29"/>
          <p:cNvPicPr preferRelativeResize="0"/>
          <p:nvPr/>
        </p:nvPicPr>
        <p:blipFill rotWithShape="1">
          <a:blip r:embed="rId3">
            <a:alphaModFix/>
          </a:blip>
          <a:srcRect b="0" l="0" r="0" t="0"/>
          <a:stretch/>
        </p:blipFill>
        <p:spPr>
          <a:xfrm>
            <a:off x="2200607" y="3926254"/>
            <a:ext cx="2660152" cy="2466604"/>
          </a:xfrm>
          <a:prstGeom prst="rect">
            <a:avLst/>
          </a:prstGeom>
          <a:noFill/>
          <a:ln>
            <a:noFill/>
          </a:ln>
        </p:spPr>
      </p:pic>
      <p:sp>
        <p:nvSpPr>
          <p:cNvPr id="319" name="Google Shape;319;p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Comment éviter les PFAS ?</a:t>
            </a:r>
            <a:endParaRPr/>
          </a:p>
        </p:txBody>
      </p:sp>
      <p:sp>
        <p:nvSpPr>
          <p:cNvPr id="320" name="Google Shape;320;p29"/>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p>
            <a:pPr indent="-342900" lvl="0" marL="342900" rtl="0" algn="l">
              <a:spcBef>
                <a:spcPts val="480"/>
              </a:spcBef>
              <a:spcAft>
                <a:spcPts val="0"/>
              </a:spcAft>
              <a:buSzPts val="2400"/>
              <a:buChar char="•"/>
            </a:pPr>
            <a:r>
              <a:rPr lang="de-DE"/>
              <a:t>Pour les vêtements : faites attention à l'étiquette "sans PFC" ou "sans PFAS" !</a:t>
            </a:r>
            <a:endParaRPr/>
          </a:p>
          <a:p>
            <a:pPr indent="-342900" lvl="0" marL="342900" rtl="0" algn="l">
              <a:spcBef>
                <a:spcPts val="480"/>
              </a:spcBef>
              <a:spcAft>
                <a:spcPts val="0"/>
              </a:spcAft>
              <a:buSzPts val="2400"/>
              <a:buChar char="•"/>
            </a:pPr>
            <a:r>
              <a:rPr lang="de-DE"/>
              <a:t>Vérifiez également les labels sur la vaisselle antiadhésive</a:t>
            </a:r>
            <a:endParaRPr/>
          </a:p>
          <a:p>
            <a:pPr indent="-342900" lvl="0" marL="342900" rtl="0" algn="l">
              <a:spcBef>
                <a:spcPts val="480"/>
              </a:spcBef>
              <a:spcAft>
                <a:spcPts val="0"/>
              </a:spcAft>
              <a:buSzPts val="2400"/>
              <a:buChar char="•"/>
            </a:pPr>
            <a:r>
              <a:rPr lang="de-DE"/>
              <a:t>Label "sans PFOA ni PFOS" (attention, il ne couvre pas tous les PFAS)</a:t>
            </a:r>
            <a:endParaRPr/>
          </a:p>
          <a:p>
            <a:pPr indent="-342900" lvl="0" marL="342900" rtl="0" algn="l">
              <a:spcBef>
                <a:spcPts val="480"/>
              </a:spcBef>
              <a:spcAft>
                <a:spcPts val="0"/>
              </a:spcAft>
              <a:buSzPts val="2400"/>
              <a:buChar char="•"/>
            </a:pPr>
            <a:r>
              <a:rPr lang="de-DE"/>
              <a:t>Lorsque vous achetez des vêtements de plein air, tenez compte de la colonne d'eau. </a:t>
            </a:r>
            <a:endParaRPr/>
          </a:p>
          <a:p>
            <a:pPr indent="0" lvl="0" marL="0" rtl="0" algn="l">
              <a:spcBef>
                <a:spcPts val="480"/>
              </a:spcBef>
              <a:spcAft>
                <a:spcPts val="0"/>
              </a:spcAft>
              <a:buNone/>
            </a:pPr>
            <a:r>
              <a:t/>
            </a:r>
            <a:endParaRPr/>
          </a:p>
          <a:p>
            <a:pPr indent="0" lvl="0" marL="0" rtl="0" algn="l">
              <a:spcBef>
                <a:spcPts val="480"/>
              </a:spcBef>
              <a:spcAft>
                <a:spcPts val="0"/>
              </a:spcAft>
              <a:buClr>
                <a:srgbClr val="595959"/>
              </a:buClr>
              <a:buSzPts val="2400"/>
              <a:buNone/>
            </a:pPr>
            <a:r>
              <a:t/>
            </a:r>
            <a:endParaRPr/>
          </a:p>
          <a:p>
            <a:pPr indent="0" lvl="0" marL="0" rtl="0" algn="l">
              <a:spcBef>
                <a:spcPts val="480"/>
              </a:spcBef>
              <a:spcAft>
                <a:spcPts val="0"/>
              </a:spcAft>
              <a:buClr>
                <a:srgbClr val="595959"/>
              </a:buClr>
              <a:buSzPts val="2400"/>
              <a:buNone/>
            </a:pPr>
            <a:r>
              <a:t/>
            </a:r>
            <a:endParaRPr/>
          </a:p>
          <a:p>
            <a:pPr indent="-190500" lvl="0" marL="342900" rtl="0" algn="l">
              <a:spcBef>
                <a:spcPts val="480"/>
              </a:spcBef>
              <a:spcAft>
                <a:spcPts val="0"/>
              </a:spcAft>
              <a:buClr>
                <a:srgbClr val="595959"/>
              </a:buClr>
              <a:buSzPts val="2400"/>
              <a:buNone/>
            </a:pPr>
            <a:r>
              <a:t/>
            </a:r>
            <a:endParaRPr/>
          </a:p>
        </p:txBody>
      </p:sp>
      <p:pic>
        <p:nvPicPr>
          <p:cNvPr id="321" name="Google Shape;321;p29"/>
          <p:cNvPicPr preferRelativeResize="0"/>
          <p:nvPr/>
        </p:nvPicPr>
        <p:blipFill rotWithShape="1">
          <a:blip r:embed="rId4">
            <a:alphaModFix/>
          </a:blip>
          <a:srcRect b="0" l="0" r="0" t="0"/>
          <a:stretch/>
        </p:blipFill>
        <p:spPr>
          <a:xfrm>
            <a:off x="6932428" y="4048848"/>
            <a:ext cx="2133519" cy="176441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0"/>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Revêtements anti-adhérents en PTFE ("Teflon")</a:t>
            </a:r>
            <a:endParaRPr b="1" sz="3000">
              <a:solidFill>
                <a:srgbClr val="595959"/>
              </a:solidFill>
              <a:latin typeface="Arial"/>
              <a:ea typeface="Arial"/>
              <a:cs typeface="Arial"/>
              <a:sym typeface="Arial"/>
            </a:endParaRPr>
          </a:p>
        </p:txBody>
      </p:sp>
      <p:sp>
        <p:nvSpPr>
          <p:cNvPr id="328" name="Google Shape;328;p30"/>
          <p:cNvSpPr/>
          <p:nvPr/>
        </p:nvSpPr>
        <p:spPr>
          <a:xfrm>
            <a:off x="695400" y="1160223"/>
            <a:ext cx="9721080"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N'achetez pas de nouveaux ustensiles de cuisine en PTFE ; les casseroles intactes peuvent être utilisées, mais ne les faites pas chauffer à vide !</a:t>
            </a:r>
            <a:endParaRPr/>
          </a:p>
        </p:txBody>
      </p:sp>
      <p:sp>
        <p:nvSpPr>
          <p:cNvPr id="329" name="Google Shape;329;p30"/>
          <p:cNvSpPr/>
          <p:nvPr/>
        </p:nvSpPr>
        <p:spPr>
          <a:xfrm>
            <a:off x="695400" y="2101984"/>
            <a:ext cx="9721080" cy="471539"/>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Lors de l'achat de nouveaux produits : casseroles et poêles en fonte, en acier inoxydable et en céramique</a:t>
            </a:r>
            <a:endParaRPr sz="2200">
              <a:solidFill>
                <a:schemeClr val="dk1"/>
              </a:solidFill>
              <a:latin typeface="Calibri"/>
              <a:ea typeface="Calibri"/>
              <a:cs typeface="Calibri"/>
              <a:sym typeface="Calibri"/>
            </a:endParaRPr>
          </a:p>
        </p:txBody>
      </p:sp>
      <p:sp>
        <p:nvSpPr>
          <p:cNvPr id="330" name="Google Shape;330;p30"/>
          <p:cNvSpPr/>
          <p:nvPr/>
        </p:nvSpPr>
        <p:spPr>
          <a:xfrm>
            <a:off x="728403" y="2639691"/>
            <a:ext cx="9721080" cy="471539"/>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Évitez les tapis de cuisson permanents en téflon (PTFE).</a:t>
            </a:r>
            <a:endParaRPr sz="2200">
              <a:solidFill>
                <a:schemeClr val="dk1"/>
              </a:solidFill>
              <a:latin typeface="Calibri"/>
              <a:ea typeface="Calibri"/>
              <a:cs typeface="Calibri"/>
              <a:sym typeface="Calibri"/>
            </a:endParaRPr>
          </a:p>
        </p:txBody>
      </p:sp>
      <p:pic>
        <p:nvPicPr>
          <p:cNvPr descr="Marke 1 mit einfarbiger Füllung" id="331" name="Google Shape;331;p30"/>
          <p:cNvPicPr preferRelativeResize="0"/>
          <p:nvPr/>
        </p:nvPicPr>
        <p:blipFill rotWithShape="1">
          <a:blip r:embed="rId3">
            <a:alphaModFix/>
          </a:blip>
          <a:srcRect b="0" l="0" r="0" t="0"/>
          <a:stretch/>
        </p:blipFill>
        <p:spPr>
          <a:xfrm>
            <a:off x="9314064" y="256993"/>
            <a:ext cx="850661" cy="85066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1"/>
          <p:cNvSpPr txBox="1"/>
          <p:nvPr/>
        </p:nvSpPr>
        <p:spPr>
          <a:xfrm>
            <a:off x="609600" y="439446"/>
            <a:ext cx="102972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Poêles en céramique et en acier inoxydable comme alternative</a:t>
            </a:r>
            <a:endParaRPr b="1" sz="3000">
              <a:solidFill>
                <a:srgbClr val="595959"/>
              </a:solidFill>
              <a:latin typeface="Arial"/>
              <a:ea typeface="Arial"/>
              <a:cs typeface="Arial"/>
              <a:sym typeface="Arial"/>
            </a:endParaRPr>
          </a:p>
        </p:txBody>
      </p:sp>
      <p:sp>
        <p:nvSpPr>
          <p:cNvPr id="338" name="Google Shape;338;p31"/>
          <p:cNvSpPr/>
          <p:nvPr/>
        </p:nvSpPr>
        <p:spPr>
          <a:xfrm>
            <a:off x="1395057" y="2397594"/>
            <a:ext cx="8479500" cy="20628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chemeClr val="dk1"/>
              </a:buClr>
              <a:buSzPts val="1100"/>
              <a:buFont typeface="Arial"/>
              <a:buNone/>
            </a:pPr>
            <a:r>
              <a:rPr b="1" lang="de-DE" sz="1800">
                <a:solidFill>
                  <a:schemeClr val="dk1"/>
                </a:solidFill>
                <a:latin typeface="Calibri"/>
                <a:ea typeface="Calibri"/>
                <a:cs typeface="Calibri"/>
                <a:sym typeface="Calibri"/>
              </a:rPr>
              <a:t>Conseils pour les poêles en acier inoxydable</a:t>
            </a:r>
            <a:endParaRPr b="1" sz="1800">
              <a:solidFill>
                <a:schemeClr val="dk1"/>
              </a:solidFill>
              <a:latin typeface="Calibri"/>
              <a:ea typeface="Calibri"/>
              <a:cs typeface="Calibri"/>
              <a:sym typeface="Calibri"/>
            </a:endParaRPr>
          </a:p>
          <a:p>
            <a:pPr indent="0" lvl="0" marL="0" marR="0" rtl="0" algn="l">
              <a:lnSpc>
                <a:spcPct val="120000"/>
              </a:lnSpc>
              <a:spcBef>
                <a:spcPts val="0"/>
              </a:spcBef>
              <a:spcAft>
                <a:spcPts val="0"/>
              </a:spcAft>
              <a:buClr>
                <a:schemeClr val="dk1"/>
              </a:buClr>
              <a:buSzPts val="1100"/>
              <a:buFont typeface="Arial"/>
              <a:buNone/>
            </a:pPr>
            <a:r>
              <a:rPr lang="de-DE" sz="1800">
                <a:solidFill>
                  <a:schemeClr val="dk1"/>
                </a:solidFill>
                <a:latin typeface="Calibri"/>
                <a:ea typeface="Calibri"/>
                <a:cs typeface="Calibri"/>
                <a:sym typeface="Calibri"/>
              </a:rPr>
              <a:t>Ce n'est que lorsqu'une croûte s'est formée sur les aliments qu'elle peut être facilement enlevée.</a:t>
            </a:r>
            <a:endParaRPr sz="18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1" lang="de-DE" sz="1800">
                <a:solidFill>
                  <a:schemeClr val="dk1"/>
                </a:solidFill>
                <a:latin typeface="Calibri"/>
                <a:ea typeface="Calibri"/>
                <a:cs typeface="Calibri"/>
                <a:sym typeface="Calibri"/>
              </a:rPr>
              <a:t>Procédure de nettoyage : </a:t>
            </a:r>
            <a:r>
              <a:rPr lang="de-DE" sz="1800">
                <a:solidFill>
                  <a:schemeClr val="dk1"/>
                </a:solidFill>
                <a:latin typeface="Calibri"/>
                <a:ea typeface="Calibri"/>
                <a:cs typeface="Calibri"/>
                <a:sym typeface="Calibri"/>
              </a:rPr>
              <a:t>trempez dans de l'eau savonneuse et la plupart des résidus s'enlèveront facilement. En général, il faut chauffer la casserole lentement pour éviter les aliments noirs disgracieux.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Alternative à la congélation en plastique</a:t>
            </a:r>
            <a:endParaRPr/>
          </a:p>
        </p:txBody>
      </p:sp>
      <p:pic>
        <p:nvPicPr>
          <p:cNvPr descr="Ein Bild, das Gefäß, Einmachglas, Flasche enthält.&#10;&#10;Automatisch generierte Beschreibung" id="345" name="Google Shape;345;p36"/>
          <p:cNvPicPr preferRelativeResize="0"/>
          <p:nvPr/>
        </p:nvPicPr>
        <p:blipFill rotWithShape="1">
          <a:blip r:embed="rId3">
            <a:alphaModFix/>
          </a:blip>
          <a:srcRect b="0" l="0" r="0" t="0"/>
          <a:stretch/>
        </p:blipFill>
        <p:spPr>
          <a:xfrm>
            <a:off x="872545" y="1664023"/>
            <a:ext cx="2465583" cy="3287444"/>
          </a:xfrm>
          <a:custGeom>
            <a:rect b="b" l="l" r="r" t="t"/>
            <a:pathLst>
              <a:path extrusionOk="0" fill="none" h="3287444" w="2465583">
                <a:moveTo>
                  <a:pt x="0" y="0"/>
                </a:moveTo>
                <a:cubicBezTo>
                  <a:pt x="144180" y="4526"/>
                  <a:pt x="436431" y="6668"/>
                  <a:pt x="591740" y="0"/>
                </a:cubicBezTo>
                <a:cubicBezTo>
                  <a:pt x="747049" y="-6668"/>
                  <a:pt x="985384" y="-6297"/>
                  <a:pt x="1232792" y="0"/>
                </a:cubicBezTo>
                <a:cubicBezTo>
                  <a:pt x="1480200" y="6297"/>
                  <a:pt x="1524641" y="-23013"/>
                  <a:pt x="1799876" y="0"/>
                </a:cubicBezTo>
                <a:cubicBezTo>
                  <a:pt x="2075111" y="23013"/>
                  <a:pt x="2322212" y="-16678"/>
                  <a:pt x="2465583" y="0"/>
                </a:cubicBezTo>
                <a:cubicBezTo>
                  <a:pt x="2461585" y="214610"/>
                  <a:pt x="2476860" y="339684"/>
                  <a:pt x="2465583" y="624614"/>
                </a:cubicBezTo>
                <a:cubicBezTo>
                  <a:pt x="2454306" y="909544"/>
                  <a:pt x="2479721" y="1044905"/>
                  <a:pt x="2465583" y="1314978"/>
                </a:cubicBezTo>
                <a:cubicBezTo>
                  <a:pt x="2451445" y="1585051"/>
                  <a:pt x="2438884" y="1814908"/>
                  <a:pt x="2465583" y="1972466"/>
                </a:cubicBezTo>
                <a:cubicBezTo>
                  <a:pt x="2492282" y="2130024"/>
                  <a:pt x="2459737" y="2490318"/>
                  <a:pt x="2465583" y="2629955"/>
                </a:cubicBezTo>
                <a:cubicBezTo>
                  <a:pt x="2471429" y="2769592"/>
                  <a:pt x="2483141" y="3098923"/>
                  <a:pt x="2465583" y="3287444"/>
                </a:cubicBezTo>
                <a:cubicBezTo>
                  <a:pt x="2143666" y="3313255"/>
                  <a:pt x="1990868" y="3305510"/>
                  <a:pt x="1799876" y="3287444"/>
                </a:cubicBezTo>
                <a:cubicBezTo>
                  <a:pt x="1608884" y="3269378"/>
                  <a:pt x="1404223" y="3294090"/>
                  <a:pt x="1134168" y="3287444"/>
                </a:cubicBezTo>
                <a:cubicBezTo>
                  <a:pt x="864113" y="3280798"/>
                  <a:pt x="474250" y="3247666"/>
                  <a:pt x="0" y="3287444"/>
                </a:cubicBezTo>
                <a:cubicBezTo>
                  <a:pt x="-22276" y="3026061"/>
                  <a:pt x="-1349" y="2859854"/>
                  <a:pt x="0" y="2564206"/>
                </a:cubicBezTo>
                <a:cubicBezTo>
                  <a:pt x="1349" y="2268558"/>
                  <a:pt x="25811" y="2192700"/>
                  <a:pt x="0" y="1840969"/>
                </a:cubicBezTo>
                <a:cubicBezTo>
                  <a:pt x="-25811" y="1489238"/>
                  <a:pt x="-27004" y="1335798"/>
                  <a:pt x="0" y="1117731"/>
                </a:cubicBezTo>
                <a:cubicBezTo>
                  <a:pt x="27004" y="899664"/>
                  <a:pt x="42682" y="302080"/>
                  <a:pt x="0" y="0"/>
                </a:cubicBezTo>
                <a:close/>
              </a:path>
              <a:path extrusionOk="0" h="3287444" w="2465583">
                <a:moveTo>
                  <a:pt x="0" y="0"/>
                </a:moveTo>
                <a:cubicBezTo>
                  <a:pt x="286854" y="-29519"/>
                  <a:pt x="377874" y="28550"/>
                  <a:pt x="641052" y="0"/>
                </a:cubicBezTo>
                <a:cubicBezTo>
                  <a:pt x="904230" y="-28550"/>
                  <a:pt x="943771" y="6317"/>
                  <a:pt x="1183480" y="0"/>
                </a:cubicBezTo>
                <a:cubicBezTo>
                  <a:pt x="1423189" y="-6317"/>
                  <a:pt x="1598868" y="19268"/>
                  <a:pt x="1799876" y="0"/>
                </a:cubicBezTo>
                <a:cubicBezTo>
                  <a:pt x="2000884" y="-19268"/>
                  <a:pt x="2331525" y="13952"/>
                  <a:pt x="2465583" y="0"/>
                </a:cubicBezTo>
                <a:cubicBezTo>
                  <a:pt x="2450383" y="199583"/>
                  <a:pt x="2469191" y="309745"/>
                  <a:pt x="2465583" y="591740"/>
                </a:cubicBezTo>
                <a:cubicBezTo>
                  <a:pt x="2461975" y="873735"/>
                  <a:pt x="2488145" y="993280"/>
                  <a:pt x="2465583" y="1314978"/>
                </a:cubicBezTo>
                <a:cubicBezTo>
                  <a:pt x="2443021" y="1636676"/>
                  <a:pt x="2484086" y="1700008"/>
                  <a:pt x="2465583" y="1906718"/>
                </a:cubicBezTo>
                <a:cubicBezTo>
                  <a:pt x="2447080" y="2113428"/>
                  <a:pt x="2452404" y="2458526"/>
                  <a:pt x="2465583" y="2597081"/>
                </a:cubicBezTo>
                <a:cubicBezTo>
                  <a:pt x="2478762" y="2735636"/>
                  <a:pt x="2460973" y="2955056"/>
                  <a:pt x="2465583" y="3287444"/>
                </a:cubicBezTo>
                <a:cubicBezTo>
                  <a:pt x="2172617" y="3308206"/>
                  <a:pt x="2049419" y="3281121"/>
                  <a:pt x="1824531" y="3287444"/>
                </a:cubicBezTo>
                <a:cubicBezTo>
                  <a:pt x="1599643" y="3293767"/>
                  <a:pt x="1456651" y="3306101"/>
                  <a:pt x="1282103" y="3287444"/>
                </a:cubicBezTo>
                <a:cubicBezTo>
                  <a:pt x="1107555" y="3268787"/>
                  <a:pt x="910629" y="3263506"/>
                  <a:pt x="690363" y="3287444"/>
                </a:cubicBezTo>
                <a:cubicBezTo>
                  <a:pt x="470097" y="3311382"/>
                  <a:pt x="321774" y="3316805"/>
                  <a:pt x="0" y="3287444"/>
                </a:cubicBezTo>
                <a:cubicBezTo>
                  <a:pt x="-1886" y="3019504"/>
                  <a:pt x="-18289" y="2838858"/>
                  <a:pt x="0" y="2564206"/>
                </a:cubicBezTo>
                <a:cubicBezTo>
                  <a:pt x="18289" y="2289554"/>
                  <a:pt x="-25523" y="2139622"/>
                  <a:pt x="0" y="1939592"/>
                </a:cubicBezTo>
                <a:cubicBezTo>
                  <a:pt x="25523" y="1739562"/>
                  <a:pt x="17276" y="1566765"/>
                  <a:pt x="0" y="1249229"/>
                </a:cubicBezTo>
                <a:cubicBezTo>
                  <a:pt x="-17276" y="931693"/>
                  <a:pt x="-34655" y="327097"/>
                  <a:pt x="0" y="0"/>
                </a:cubicBezTo>
                <a:close/>
              </a:path>
            </a:pathLst>
          </a:custGeom>
          <a:noFill/>
          <a:ln cap="flat" cmpd="sng" w="9525">
            <a:solidFill>
              <a:schemeClr val="dk1"/>
            </a:solidFill>
            <a:prstDash val="solid"/>
            <a:round/>
            <a:headEnd len="sm" w="sm" type="none"/>
            <a:tailEnd len="sm" w="sm" type="none"/>
          </a:ln>
        </p:spPr>
      </p:pic>
      <p:pic>
        <p:nvPicPr>
          <p:cNvPr descr="Ein Bild, das Tasse, Essen, Getränk, Dessert enthält.&#10;&#10;Automatisch generierte Beschreibung" id="346" name="Google Shape;346;p36"/>
          <p:cNvPicPr preferRelativeResize="0"/>
          <p:nvPr/>
        </p:nvPicPr>
        <p:blipFill rotWithShape="1">
          <a:blip r:embed="rId4">
            <a:alphaModFix/>
          </a:blip>
          <a:srcRect b="0" l="0" r="0" t="0"/>
          <a:stretch/>
        </p:blipFill>
        <p:spPr>
          <a:xfrm>
            <a:off x="3823844" y="2137023"/>
            <a:ext cx="2667312" cy="3556416"/>
          </a:xfrm>
          <a:custGeom>
            <a:rect b="b" l="l" r="r" t="t"/>
            <a:pathLst>
              <a:path extrusionOk="0" fill="none" h="3556416" w="2667312">
                <a:moveTo>
                  <a:pt x="0" y="0"/>
                </a:moveTo>
                <a:cubicBezTo>
                  <a:pt x="317929" y="-28009"/>
                  <a:pt x="333706" y="-27796"/>
                  <a:pt x="666828" y="0"/>
                </a:cubicBezTo>
                <a:cubicBezTo>
                  <a:pt x="999950" y="27796"/>
                  <a:pt x="1111538" y="21213"/>
                  <a:pt x="1253637" y="0"/>
                </a:cubicBezTo>
                <a:cubicBezTo>
                  <a:pt x="1395736" y="-21213"/>
                  <a:pt x="1596404" y="28786"/>
                  <a:pt x="1893792" y="0"/>
                </a:cubicBezTo>
                <a:cubicBezTo>
                  <a:pt x="2191181" y="-28786"/>
                  <a:pt x="2332424" y="84"/>
                  <a:pt x="2667312" y="0"/>
                </a:cubicBezTo>
                <a:cubicBezTo>
                  <a:pt x="2678152" y="246752"/>
                  <a:pt x="2653978" y="344113"/>
                  <a:pt x="2667312" y="521608"/>
                </a:cubicBezTo>
                <a:cubicBezTo>
                  <a:pt x="2680646" y="699103"/>
                  <a:pt x="2681254" y="959756"/>
                  <a:pt x="2667312" y="1078780"/>
                </a:cubicBezTo>
                <a:cubicBezTo>
                  <a:pt x="2653370" y="1197804"/>
                  <a:pt x="2658451" y="1461188"/>
                  <a:pt x="2667312" y="1707080"/>
                </a:cubicBezTo>
                <a:cubicBezTo>
                  <a:pt x="2676173" y="1952972"/>
                  <a:pt x="2698048" y="2070963"/>
                  <a:pt x="2667312" y="2335380"/>
                </a:cubicBezTo>
                <a:cubicBezTo>
                  <a:pt x="2636576" y="2599797"/>
                  <a:pt x="2636321" y="2668246"/>
                  <a:pt x="2667312" y="2999244"/>
                </a:cubicBezTo>
                <a:cubicBezTo>
                  <a:pt x="2698303" y="3330242"/>
                  <a:pt x="2694962" y="3345724"/>
                  <a:pt x="2667312" y="3556416"/>
                </a:cubicBezTo>
                <a:cubicBezTo>
                  <a:pt x="2355413" y="3574979"/>
                  <a:pt x="2269286" y="3583129"/>
                  <a:pt x="1947138" y="3556416"/>
                </a:cubicBezTo>
                <a:cubicBezTo>
                  <a:pt x="1624990" y="3529703"/>
                  <a:pt x="1542504" y="3564065"/>
                  <a:pt x="1226964" y="3556416"/>
                </a:cubicBezTo>
                <a:cubicBezTo>
                  <a:pt x="911424" y="3548767"/>
                  <a:pt x="361122" y="3581047"/>
                  <a:pt x="0" y="3556416"/>
                </a:cubicBezTo>
                <a:cubicBezTo>
                  <a:pt x="20829" y="3324485"/>
                  <a:pt x="4953" y="3183319"/>
                  <a:pt x="0" y="2963680"/>
                </a:cubicBezTo>
                <a:cubicBezTo>
                  <a:pt x="-4953" y="2744041"/>
                  <a:pt x="19216" y="2654093"/>
                  <a:pt x="0" y="2477636"/>
                </a:cubicBezTo>
                <a:cubicBezTo>
                  <a:pt x="-19216" y="2301179"/>
                  <a:pt x="584" y="2117154"/>
                  <a:pt x="0" y="1991593"/>
                </a:cubicBezTo>
                <a:cubicBezTo>
                  <a:pt x="-584" y="1866032"/>
                  <a:pt x="-7130" y="1617946"/>
                  <a:pt x="0" y="1469985"/>
                </a:cubicBezTo>
                <a:cubicBezTo>
                  <a:pt x="7130" y="1322024"/>
                  <a:pt x="7501" y="1008114"/>
                  <a:pt x="0" y="806121"/>
                </a:cubicBezTo>
                <a:cubicBezTo>
                  <a:pt x="-7501" y="604128"/>
                  <a:pt x="-13887" y="179927"/>
                  <a:pt x="0" y="0"/>
                </a:cubicBezTo>
                <a:close/>
              </a:path>
              <a:path extrusionOk="0" h="3556416" w="2667312">
                <a:moveTo>
                  <a:pt x="0" y="0"/>
                </a:moveTo>
                <a:cubicBezTo>
                  <a:pt x="229407" y="10310"/>
                  <a:pt x="436137" y="11619"/>
                  <a:pt x="640155" y="0"/>
                </a:cubicBezTo>
                <a:cubicBezTo>
                  <a:pt x="844174" y="-11619"/>
                  <a:pt x="1125193" y="6360"/>
                  <a:pt x="1306983" y="0"/>
                </a:cubicBezTo>
                <a:cubicBezTo>
                  <a:pt x="1488773" y="-6360"/>
                  <a:pt x="1791878" y="13447"/>
                  <a:pt x="1920465" y="0"/>
                </a:cubicBezTo>
                <a:cubicBezTo>
                  <a:pt x="2049052" y="-13447"/>
                  <a:pt x="2386867" y="-30225"/>
                  <a:pt x="2667312" y="0"/>
                </a:cubicBezTo>
                <a:cubicBezTo>
                  <a:pt x="2655473" y="180983"/>
                  <a:pt x="2649103" y="351215"/>
                  <a:pt x="2667312" y="486044"/>
                </a:cubicBezTo>
                <a:cubicBezTo>
                  <a:pt x="2685521" y="620873"/>
                  <a:pt x="2659463" y="825297"/>
                  <a:pt x="2667312" y="972087"/>
                </a:cubicBezTo>
                <a:cubicBezTo>
                  <a:pt x="2675161" y="1118877"/>
                  <a:pt x="2652377" y="1350529"/>
                  <a:pt x="2667312" y="1493695"/>
                </a:cubicBezTo>
                <a:cubicBezTo>
                  <a:pt x="2682247" y="1636861"/>
                  <a:pt x="2690632" y="1838240"/>
                  <a:pt x="2667312" y="2015302"/>
                </a:cubicBezTo>
                <a:cubicBezTo>
                  <a:pt x="2643992" y="2192364"/>
                  <a:pt x="2646689" y="2275430"/>
                  <a:pt x="2667312" y="2501346"/>
                </a:cubicBezTo>
                <a:cubicBezTo>
                  <a:pt x="2687935" y="2727262"/>
                  <a:pt x="2661949" y="2830581"/>
                  <a:pt x="2667312" y="3022954"/>
                </a:cubicBezTo>
                <a:cubicBezTo>
                  <a:pt x="2672675" y="3215327"/>
                  <a:pt x="2691868" y="3410479"/>
                  <a:pt x="2667312" y="3556416"/>
                </a:cubicBezTo>
                <a:cubicBezTo>
                  <a:pt x="2347720" y="3529440"/>
                  <a:pt x="2162956" y="3556884"/>
                  <a:pt x="1947138" y="3556416"/>
                </a:cubicBezTo>
                <a:cubicBezTo>
                  <a:pt x="1731320" y="3555948"/>
                  <a:pt x="1530109" y="3563790"/>
                  <a:pt x="1360329" y="3556416"/>
                </a:cubicBezTo>
                <a:cubicBezTo>
                  <a:pt x="1190549" y="3549042"/>
                  <a:pt x="948727" y="3578150"/>
                  <a:pt x="773520" y="3556416"/>
                </a:cubicBezTo>
                <a:cubicBezTo>
                  <a:pt x="598313" y="3534682"/>
                  <a:pt x="207090" y="3588301"/>
                  <a:pt x="0" y="3556416"/>
                </a:cubicBezTo>
                <a:cubicBezTo>
                  <a:pt x="-19210" y="3348448"/>
                  <a:pt x="16715" y="3199657"/>
                  <a:pt x="0" y="2999244"/>
                </a:cubicBezTo>
                <a:cubicBezTo>
                  <a:pt x="-16715" y="2798831"/>
                  <a:pt x="22551" y="2689446"/>
                  <a:pt x="0" y="2513201"/>
                </a:cubicBezTo>
                <a:cubicBezTo>
                  <a:pt x="-22551" y="2336956"/>
                  <a:pt x="10557" y="2077262"/>
                  <a:pt x="0" y="1884900"/>
                </a:cubicBezTo>
                <a:cubicBezTo>
                  <a:pt x="-10557" y="1692538"/>
                  <a:pt x="-22223" y="1607481"/>
                  <a:pt x="0" y="1398857"/>
                </a:cubicBezTo>
                <a:cubicBezTo>
                  <a:pt x="22223" y="1190233"/>
                  <a:pt x="-4990" y="1050674"/>
                  <a:pt x="0" y="912813"/>
                </a:cubicBezTo>
                <a:cubicBezTo>
                  <a:pt x="4990" y="774952"/>
                  <a:pt x="24875" y="384400"/>
                  <a:pt x="0" y="0"/>
                </a:cubicBezTo>
                <a:close/>
              </a:path>
            </a:pathLst>
          </a:custGeom>
          <a:noFill/>
          <a:ln cap="flat" cmpd="sng" w="9525">
            <a:solidFill>
              <a:schemeClr val="dk1"/>
            </a:solidFill>
            <a:prstDash val="solid"/>
            <a:round/>
            <a:headEnd len="sm" w="sm" type="none"/>
            <a:tailEnd len="sm" w="sm" type="none"/>
          </a:ln>
        </p:spPr>
      </p:pic>
      <p:sp>
        <p:nvSpPr>
          <p:cNvPr id="347" name="Google Shape;347;p36"/>
          <p:cNvSpPr txBox="1"/>
          <p:nvPr/>
        </p:nvSpPr>
        <p:spPr>
          <a:xfrm>
            <a:off x="872545" y="4674468"/>
            <a:ext cx="133564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latin typeface="Calibri"/>
                <a:ea typeface="Calibri"/>
                <a:cs typeface="Calibri"/>
                <a:sym typeface="Calibri"/>
              </a:rPr>
              <a:t>Photo: BEF</a:t>
            </a:r>
            <a:endParaRPr/>
          </a:p>
        </p:txBody>
      </p:sp>
      <p:sp>
        <p:nvSpPr>
          <p:cNvPr id="348" name="Google Shape;348;p36"/>
          <p:cNvSpPr txBox="1"/>
          <p:nvPr/>
        </p:nvSpPr>
        <p:spPr>
          <a:xfrm>
            <a:off x="3985367" y="5416440"/>
            <a:ext cx="133564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latin typeface="Calibri"/>
                <a:ea typeface="Calibri"/>
                <a:cs typeface="Calibri"/>
                <a:sym typeface="Calibri"/>
              </a:rPr>
              <a:t>Photo: BEF</a:t>
            </a:r>
            <a:endParaRPr/>
          </a:p>
        </p:txBody>
      </p:sp>
      <p:sp>
        <p:nvSpPr>
          <p:cNvPr id="349" name="Google Shape;349;p36"/>
          <p:cNvSpPr txBox="1"/>
          <p:nvPr/>
        </p:nvSpPr>
        <p:spPr>
          <a:xfrm>
            <a:off x="6903866" y="2504643"/>
            <a:ext cx="44157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400">
                <a:solidFill>
                  <a:schemeClr val="dk1"/>
                </a:solidFill>
                <a:latin typeface="Calibri"/>
                <a:ea typeface="Calibri"/>
                <a:cs typeface="Calibri"/>
                <a:sym typeface="Calibri"/>
              </a:rPr>
              <a:t>Conseils pour la congélation en bocal :</a:t>
            </a:r>
            <a:endParaRPr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Calibri"/>
              <a:buChar char="-"/>
            </a:pPr>
            <a:r>
              <a:rPr lang="de-DE" sz="2400">
                <a:solidFill>
                  <a:schemeClr val="dk1"/>
                </a:solidFill>
                <a:latin typeface="Calibri"/>
                <a:ea typeface="Calibri"/>
                <a:cs typeface="Calibri"/>
                <a:sym typeface="Calibri"/>
              </a:rPr>
              <a:t>Ne remplissez pas le bocal à ras bord, laissez un peu d'espace.</a:t>
            </a:r>
            <a:endParaRPr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Calibri"/>
              <a:buChar char="-"/>
            </a:pPr>
            <a:r>
              <a:rPr lang="de-DE" sz="2400">
                <a:solidFill>
                  <a:schemeClr val="dk1"/>
                </a:solidFill>
                <a:latin typeface="Calibri"/>
                <a:ea typeface="Calibri"/>
                <a:cs typeface="Calibri"/>
                <a:sym typeface="Calibri"/>
              </a:rPr>
              <a:t>Congelez d'abord sans le couvercle et l'ouvrir plus tard</a:t>
            </a:r>
            <a:endParaRPr sz="24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Pour résumer</a:t>
            </a:r>
            <a:endParaRPr/>
          </a:p>
        </p:txBody>
      </p:sp>
      <p:sp>
        <p:nvSpPr>
          <p:cNvPr id="356" name="Google Shape;356;p37"/>
          <p:cNvSpPr txBox="1"/>
          <p:nvPr/>
        </p:nvSpPr>
        <p:spPr>
          <a:xfrm>
            <a:off x="730101" y="1466514"/>
            <a:ext cx="10056000" cy="49254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100"/>
              <a:buFont typeface="Noto Sans Symbols"/>
              <a:buChar char="✔"/>
            </a:pPr>
            <a:r>
              <a:rPr b="1" lang="de-DE" sz="2100">
                <a:solidFill>
                  <a:schemeClr val="dk1"/>
                </a:solidFill>
                <a:latin typeface="Calibri"/>
                <a:ea typeface="Calibri"/>
                <a:cs typeface="Calibri"/>
                <a:sym typeface="Calibri"/>
              </a:rPr>
              <a:t>Les analyses du cycle de vie permettent de déterminer quel matériau est le plus respectueux du climat.</a:t>
            </a:r>
            <a:endParaRPr/>
          </a:p>
          <a:p>
            <a:pPr indent="-285750" lvl="0" marL="285750" marR="0" rtl="0" algn="l">
              <a:spcBef>
                <a:spcPts val="0"/>
              </a:spcBef>
              <a:spcAft>
                <a:spcPts val="0"/>
              </a:spcAft>
              <a:buClr>
                <a:schemeClr val="dk1"/>
              </a:buClr>
              <a:buSzPts val="2100"/>
              <a:buFont typeface="Noto Sans Symbols"/>
              <a:buChar char="✔"/>
            </a:pPr>
            <a:r>
              <a:rPr lang="de-DE" sz="2100">
                <a:solidFill>
                  <a:schemeClr val="dk1"/>
                </a:solidFill>
                <a:latin typeface="Calibri"/>
                <a:ea typeface="Calibri"/>
                <a:cs typeface="Calibri"/>
                <a:sym typeface="Calibri"/>
              </a:rPr>
              <a:t>Les contaminants présents dans les matériaux en contact avec les aliments peuvent être :</a:t>
            </a:r>
            <a:r>
              <a:rPr b="1" lang="de-DE" sz="2100">
                <a:solidFill>
                  <a:schemeClr val="dk1"/>
                </a:solidFill>
                <a:latin typeface="Calibri"/>
                <a:ea typeface="Calibri"/>
                <a:cs typeface="Calibri"/>
                <a:sym typeface="Calibri"/>
              </a:rPr>
              <a:t> PFAS, bisphénol A, F, S, plastifiants, adhésifs, huile minérale, mélamine, aluminium. </a:t>
            </a:r>
            <a:endParaRPr b="1"/>
          </a:p>
          <a:p>
            <a:pPr indent="-285750" lvl="0" marL="285750" marR="0" rtl="0" algn="l">
              <a:spcBef>
                <a:spcPts val="0"/>
              </a:spcBef>
              <a:spcAft>
                <a:spcPts val="0"/>
              </a:spcAft>
              <a:buClr>
                <a:schemeClr val="dk1"/>
              </a:buClr>
              <a:buSzPts val="2100"/>
              <a:buFont typeface="Noto Sans Symbols"/>
              <a:buChar char="✔"/>
            </a:pPr>
            <a:r>
              <a:rPr b="1" lang="de-DE" sz="2100">
                <a:solidFill>
                  <a:schemeClr val="dk1"/>
                </a:solidFill>
                <a:latin typeface="Calibri"/>
                <a:ea typeface="Calibri"/>
                <a:cs typeface="Calibri"/>
                <a:sym typeface="Calibri"/>
              </a:rPr>
              <a:t>Le plastique biosourcé est basé sur des matières renouvelables (par exemple, le maïs, le riz) e</a:t>
            </a:r>
            <a:r>
              <a:rPr lang="de-DE" sz="2100">
                <a:solidFill>
                  <a:schemeClr val="dk1"/>
                </a:solidFill>
                <a:latin typeface="Calibri"/>
                <a:ea typeface="Calibri"/>
                <a:cs typeface="Calibri"/>
                <a:sym typeface="Calibri"/>
              </a:rPr>
              <a:t>t peut également être contaminé par des additifs tels que des plastifiants, etc. Il ne doit jamais être jeté dans le compost ou dans la poubelle des déchets organiques.</a:t>
            </a:r>
            <a:endParaRPr sz="21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100"/>
              <a:buFont typeface="Noto Sans Symbols"/>
              <a:buChar char="✔"/>
            </a:pPr>
            <a:r>
              <a:rPr b="1" lang="de-DE" sz="2100">
                <a:solidFill>
                  <a:schemeClr val="dk1"/>
                </a:solidFill>
                <a:latin typeface="Calibri"/>
                <a:ea typeface="Calibri"/>
                <a:cs typeface="Calibri"/>
                <a:sym typeface="Calibri"/>
              </a:rPr>
              <a:t>Les PFAS ou PFCA sont utilisés, entre autres, pour rendre les produits hydrofuges, antisalissants et antigraisse. Ils sont extrêmement nocifs pour la santé et la nature parce qu'ils sont difficiles à décomposer (persistants) et qu'ils ont de nombreux effets négatifs.</a:t>
            </a:r>
            <a:endParaRPr b="1" sz="21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100"/>
              <a:buFont typeface="Noto Sans Symbols"/>
              <a:buChar char="✔"/>
            </a:pPr>
            <a:r>
              <a:rPr b="1" lang="de-DE" sz="2100">
                <a:solidFill>
                  <a:schemeClr val="dk1"/>
                </a:solidFill>
                <a:latin typeface="Calibri"/>
                <a:ea typeface="Calibri"/>
                <a:cs typeface="Calibri"/>
                <a:sym typeface="Calibri"/>
              </a:rPr>
              <a:t>Les PFAS sont particulièrement problématiques pendant la production et l'élimination.</a:t>
            </a:r>
            <a:endParaRPr/>
          </a:p>
          <a:p>
            <a:pPr indent="-285750" lvl="0" marL="285750" marR="0" rtl="0" algn="l">
              <a:spcBef>
                <a:spcPts val="0"/>
              </a:spcBef>
              <a:spcAft>
                <a:spcPts val="0"/>
              </a:spcAft>
              <a:buClr>
                <a:schemeClr val="dk1"/>
              </a:buClr>
              <a:buSzPts val="2100"/>
              <a:buFont typeface="Noto Sans Symbols"/>
              <a:buChar char="✔"/>
            </a:pPr>
            <a:r>
              <a:rPr lang="de-DE" sz="2100">
                <a:solidFill>
                  <a:schemeClr val="dk1"/>
                </a:solidFill>
                <a:latin typeface="Calibri"/>
                <a:ea typeface="Calibri"/>
                <a:cs typeface="Calibri"/>
                <a:sym typeface="Calibri"/>
              </a:rPr>
              <a:t>Évitez la mauvaise utilisation des produits/matériaux (voir diapositive Mauvaise utilisation)</a:t>
            </a:r>
            <a:endParaRPr/>
          </a:p>
          <a:p>
            <a:pPr indent="-158750" lvl="0" marL="285750" marR="0" rtl="0" algn="l">
              <a:spcBef>
                <a:spcPts val="0"/>
              </a:spcBef>
              <a:spcAft>
                <a:spcPts val="0"/>
              </a:spcAft>
              <a:buClr>
                <a:schemeClr val="dk1"/>
              </a:buClr>
              <a:buSzPts val="2000"/>
              <a:buFont typeface="Noto Sans Symbols"/>
              <a:buNone/>
            </a:pPr>
            <a:r>
              <a:t/>
            </a:r>
            <a:endParaRPr sz="2000">
              <a:solidFill>
                <a:schemeClr val="dk1"/>
              </a:solidFill>
              <a:latin typeface="Calibri"/>
              <a:ea typeface="Calibri"/>
              <a:cs typeface="Calibri"/>
              <a:sym typeface="Calibri"/>
            </a:endParaRPr>
          </a:p>
        </p:txBody>
      </p:sp>
      <p:pic>
        <p:nvPicPr>
          <p:cNvPr descr="Notizen Machen Huhn" id="357" name="Google Shape;357;p37"/>
          <p:cNvPicPr preferRelativeResize="0"/>
          <p:nvPr/>
        </p:nvPicPr>
        <p:blipFill rotWithShape="1">
          <a:blip r:embed="rId3">
            <a:alphaModFix/>
          </a:blip>
          <a:srcRect b="0" l="0" r="0" t="0"/>
          <a:stretch/>
        </p:blipFill>
        <p:spPr>
          <a:xfrm>
            <a:off x="9752894" y="4439871"/>
            <a:ext cx="2066693" cy="206669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8"/>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Tâches de la semaine : la cuisine</a:t>
            </a:r>
            <a:endParaRPr b="1" sz="3000">
              <a:solidFill>
                <a:srgbClr val="595959"/>
              </a:solidFill>
              <a:latin typeface="Arial"/>
              <a:ea typeface="Arial"/>
              <a:cs typeface="Arial"/>
              <a:sym typeface="Arial"/>
            </a:endParaRPr>
          </a:p>
        </p:txBody>
      </p:sp>
      <p:sp>
        <p:nvSpPr>
          <p:cNvPr id="364" name="Google Shape;364;p38"/>
          <p:cNvSpPr/>
          <p:nvPr/>
        </p:nvSpPr>
        <p:spPr>
          <a:xfrm>
            <a:off x="4117249" y="1080271"/>
            <a:ext cx="6552728" cy="1690335"/>
          </a:xfrm>
          <a:prstGeom prst="rect">
            <a:avLst/>
          </a:prstGeom>
          <a:solidFill>
            <a:srgbClr val="B7E1F5"/>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Qu'est-ce qui se cache dans votre cuisine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Repensez votre manière d'agir : façon de faire les courses, façon de stocker les produits alimentaires.</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Remplacez les produits un par un, pas tous en même temps.</a:t>
            </a:r>
            <a:endParaRPr/>
          </a:p>
        </p:txBody>
      </p:sp>
      <p:sp>
        <p:nvSpPr>
          <p:cNvPr id="365" name="Google Shape;365;p38"/>
          <p:cNvSpPr/>
          <p:nvPr/>
        </p:nvSpPr>
        <p:spPr>
          <a:xfrm>
            <a:off x="4117249" y="2857433"/>
            <a:ext cx="6552728" cy="1690335"/>
          </a:xfrm>
          <a:prstGeom prst="rect">
            <a:avLst/>
          </a:prstGeom>
          <a:solidFill>
            <a:srgbClr val="ACC918"/>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Un petit défi</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Essayez une solution réutilisable cette semaine ! Prenez vos repas dans vos propres boîtes à lunch. </a:t>
            </a:r>
            <a:endParaRPr/>
          </a:p>
        </p:txBody>
      </p:sp>
      <p:sp>
        <p:nvSpPr>
          <p:cNvPr id="366" name="Google Shape;366;p38"/>
          <p:cNvSpPr/>
          <p:nvPr/>
        </p:nvSpPr>
        <p:spPr>
          <a:xfrm>
            <a:off x="4117249" y="4634595"/>
            <a:ext cx="6552728" cy="471539"/>
          </a:xfrm>
          <a:prstGeom prst="rect">
            <a:avLst/>
          </a:prstGeom>
          <a:solidFill>
            <a:srgbClr val="FFD818"/>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Regardez la vidéo :</a:t>
            </a:r>
            <a:r>
              <a:rPr lang="de-DE" sz="2200">
                <a:solidFill>
                  <a:schemeClr val="dk1"/>
                </a:solidFill>
                <a:latin typeface="Calibri"/>
                <a:ea typeface="Calibri"/>
                <a:cs typeface="Calibri"/>
                <a:sym typeface="Calibri"/>
              </a:rPr>
              <a:t>Detox your kitchen </a:t>
            </a:r>
            <a:r>
              <a:rPr i="1" lang="de-DE" sz="2200">
                <a:solidFill>
                  <a:schemeClr val="dk1"/>
                </a:solidFill>
                <a:latin typeface="Calibri"/>
                <a:ea typeface="Calibri"/>
                <a:cs typeface="Calibri"/>
                <a:sym typeface="Calibri"/>
              </a:rPr>
              <a:t>(10 min)</a:t>
            </a:r>
            <a:endParaRPr/>
          </a:p>
        </p:txBody>
      </p:sp>
      <p:sp>
        <p:nvSpPr>
          <p:cNvPr id="367" name="Google Shape;367;p38"/>
          <p:cNvSpPr/>
          <p:nvPr/>
        </p:nvSpPr>
        <p:spPr>
          <a:xfrm>
            <a:off x="4117249" y="5192961"/>
            <a:ext cx="6552728" cy="877804"/>
          </a:xfrm>
          <a:prstGeom prst="rect">
            <a:avLst/>
          </a:prstGeom>
          <a:solidFill>
            <a:srgbClr val="F4A618"/>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Documentaire:,</a:t>
            </a:r>
            <a:r>
              <a:rPr lang="de-DE" sz="2200">
                <a:solidFill>
                  <a:schemeClr val="dk1"/>
                </a:solidFill>
                <a:latin typeface="Calibri"/>
                <a:ea typeface="Calibri"/>
                <a:cs typeface="Calibri"/>
                <a:sym typeface="Calibri"/>
              </a:rPr>
              <a:t>The poison of the century - why is it not banned? </a:t>
            </a:r>
            <a:r>
              <a:rPr i="1" lang="de-DE" sz="2200">
                <a:solidFill>
                  <a:schemeClr val="dk1"/>
                </a:solidFill>
                <a:latin typeface="Calibri"/>
                <a:ea typeface="Calibri"/>
                <a:cs typeface="Calibri"/>
                <a:sym typeface="Calibri"/>
              </a:rPr>
              <a:t>(30 min)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2"/>
          <p:cNvSpPr txBox="1"/>
          <p:nvPr>
            <p:ph type="title"/>
          </p:nvPr>
        </p:nvSpPr>
        <p:spPr>
          <a:xfrm>
            <a:off x="609600" y="339651"/>
            <a:ext cx="7646640" cy="850106"/>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00000"/>
              <a:buFont typeface="Arial"/>
              <a:buNone/>
            </a:pPr>
            <a:r>
              <a:rPr lang="de-DE"/>
              <a:t>Sources pour une lecture plus approfondie</a:t>
            </a:r>
            <a:endParaRPr/>
          </a:p>
        </p:txBody>
      </p:sp>
      <p:sp>
        <p:nvSpPr>
          <p:cNvPr id="374" name="Google Shape;374;p4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595959"/>
              </a:buClr>
              <a:buSzPts val="2400"/>
              <a:buChar char="•"/>
            </a:pPr>
            <a:r>
              <a:rPr lang="de-DE" u="sng">
                <a:solidFill>
                  <a:schemeClr val="hlink"/>
                </a:solidFill>
                <a:hlinkClick r:id="rId3"/>
              </a:rPr>
              <a:t>Bioplastics - Fraunhofer UMSICHT</a:t>
            </a:r>
            <a:endParaRPr/>
          </a:p>
          <a:p>
            <a:pPr indent="-342900" lvl="0" marL="342900" rtl="0" algn="l">
              <a:spcBef>
                <a:spcPts val="480"/>
              </a:spcBef>
              <a:spcAft>
                <a:spcPts val="0"/>
              </a:spcAft>
              <a:buClr>
                <a:srgbClr val="595959"/>
              </a:buClr>
              <a:buSzPts val="2400"/>
              <a:buChar char="•"/>
            </a:pPr>
            <a:r>
              <a:rPr lang="de-DE" sz="2400">
                <a:latin typeface="Quattrocento Sans"/>
                <a:ea typeface="Quattrocento Sans"/>
                <a:cs typeface="Quattrocento Sans"/>
                <a:sym typeface="Quattrocento Sans"/>
              </a:rPr>
              <a:t>Alternative materials straw &amp; coffee grounds: </a:t>
            </a:r>
            <a:r>
              <a:rPr lang="de-DE" sz="2400" u="sng">
                <a:solidFill>
                  <a:schemeClr val="hlink"/>
                </a:solidFill>
                <a:latin typeface="Quattrocento Sans"/>
                <a:ea typeface="Quattrocento Sans"/>
                <a:cs typeface="Quattrocento Sans"/>
                <a:sym typeface="Quattrocento Sans"/>
                <a:hlinkClick r:id="rId4"/>
              </a:rPr>
              <a:t>https:</a:t>
            </a:r>
            <a:r>
              <a:rPr lang="de-DE" sz="2400">
                <a:latin typeface="Quattrocento Sans"/>
                <a:ea typeface="Quattrocento Sans"/>
                <a:cs typeface="Quattrocento Sans"/>
                <a:sym typeface="Quattrocento Sans"/>
              </a:rPr>
              <a:t>//www.netzwerk-bioplastik.de/aktuell/news/datum/2017/07/14/kunststoffe-aus-kaffeesatz-und-stroh/  </a:t>
            </a:r>
            <a:endParaRPr/>
          </a:p>
          <a:p>
            <a:pPr indent="-342900" lvl="0" marL="342900" rtl="0" algn="l">
              <a:spcBef>
                <a:spcPts val="480"/>
              </a:spcBef>
              <a:spcAft>
                <a:spcPts val="0"/>
              </a:spcAft>
              <a:buClr>
                <a:srgbClr val="595959"/>
              </a:buClr>
              <a:buSzPts val="2400"/>
              <a:buChar char="•"/>
            </a:pPr>
            <a:r>
              <a:rPr lang="de-DE"/>
              <a:t>Life cycle assessment of various cup systems: </a:t>
            </a:r>
            <a:r>
              <a:rPr lang="de-DE" u="sng">
                <a:solidFill>
                  <a:schemeClr val="hlink"/>
                </a:solidFill>
                <a:hlinkClick r:id="rId5"/>
              </a:rPr>
              <a:t>lorangerie.ch</a:t>
            </a:r>
            <a:endParaRPr/>
          </a:p>
          <a:p>
            <a:pPr indent="-342900" lvl="0" marL="342900" rtl="0" algn="l">
              <a:spcBef>
                <a:spcPts val="480"/>
              </a:spcBef>
              <a:spcAft>
                <a:spcPts val="0"/>
              </a:spcAft>
              <a:buClr>
                <a:srgbClr val="595959"/>
              </a:buClr>
              <a:buSzPts val="2400"/>
              <a:buChar char="•"/>
            </a:pPr>
            <a:r>
              <a:rPr lang="de-DE"/>
              <a:t>Statement UBA (2009): </a:t>
            </a:r>
            <a:r>
              <a:rPr lang="de-DE" u="sng">
                <a:solidFill>
                  <a:schemeClr val="hlink"/>
                </a:solidFill>
                <a:hlinkClick r:id="rId6"/>
              </a:rPr>
              <a:t>Biodegradable plastics / Federal Environment Agency</a:t>
            </a:r>
            <a:endParaRPr/>
          </a:p>
          <a:p>
            <a:pPr indent="-342900" lvl="0" marL="342900" rtl="0" algn="l">
              <a:spcBef>
                <a:spcPts val="480"/>
              </a:spcBef>
              <a:spcAft>
                <a:spcPts val="0"/>
              </a:spcAft>
              <a:buClr>
                <a:srgbClr val="595959"/>
              </a:buClr>
              <a:buSzPts val="2400"/>
              <a:buChar char="•"/>
            </a:pPr>
            <a:r>
              <a:rPr lang="de-DE" u="sng">
                <a:solidFill>
                  <a:schemeClr val="hlink"/>
                </a:solidFill>
                <a:hlinkClick r:id="rId7"/>
              </a:rPr>
              <a:t>Illegal and potentially harmful bamboo tableware in circulation | Federation of German Consumer Organisations (vzbv.de)</a:t>
            </a:r>
            <a:endParaRPr/>
          </a:p>
          <a:p>
            <a:pPr indent="-342900" lvl="0" marL="342900" rtl="0" algn="l">
              <a:spcBef>
                <a:spcPts val="480"/>
              </a:spcBef>
              <a:spcAft>
                <a:spcPts val="0"/>
              </a:spcAft>
              <a:buClr>
                <a:srgbClr val="595959"/>
              </a:buClr>
              <a:buSzPts val="2400"/>
              <a:buChar char="•"/>
            </a:pPr>
            <a:r>
              <a:rPr lang="de-DE"/>
              <a:t>Questions &amp; Answers about PFAS: </a:t>
            </a:r>
            <a:r>
              <a:rPr lang="de-DE" u="sng">
                <a:solidFill>
                  <a:schemeClr val="hlink"/>
                </a:solidFill>
                <a:hlinkClick r:id="rId8"/>
              </a:rPr>
              <a:t>https://www.bfr.bund.de/de/fragen_und_antworten_zu_per__und_polyfluorierten_alkylsubstanzen__pfas_-242936.html</a:t>
            </a:r>
            <a:r>
              <a:rPr lang="de-DE"/>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2020-06-03T12:20:12Z</dcterms:created>
  <dc:creator>carla irrgang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