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7" roundtripDataSignature="AMtx7mgC3qcuXrj4Zo76SZRyIUUj8+6K0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Fee Widderich"/>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598EFD-4A7B-4FA2-9022-336769D3EC95}">
  <a:tblStyle styleId="{03598EFD-4A7B-4FA2-9022-336769D3EC9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F0110D04-B8FA-444A-8A4F-309A1C2A0EAB}" styleName="Table_1">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25400">
              <a:solidFill>
                <a:schemeClr val="dk1"/>
              </a:solidFill>
              <a:prstDash val="solid"/>
              <a:round/>
              <a:headEnd len="sm" w="sm" type="none"/>
              <a:tailEnd len="sm" w="sm" type="none"/>
            </a:ln>
          </a:top>
          <a:bottom>
            <a:ln cap="flat" cmpd="sng" w="254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6E6E6"/>
          </a:solidFill>
        </a:fill>
      </a:tcStyle>
    </a:band1H>
    <a:band2H>
      <a:tcTxStyle/>
    </a:band2H>
    <a:band1V>
      <a:tcTxStyle/>
      <a:tcStyle>
        <a:fill>
          <a:solidFill>
            <a:srgbClr val="E6E6E6"/>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b="on" i="off">
        <a:font>
          <a:latin typeface="Calibri"/>
          <a:ea typeface="Calibri"/>
          <a:cs typeface="Calibri"/>
        </a:font>
        <a:schemeClr val="dk1"/>
      </a:tcTxStyle>
    </a:seCell>
    <a:swCell>
      <a:tcTxStyle b="on" i="off">
        <a:font>
          <a:latin typeface="Calibri"/>
          <a:ea typeface="Calibri"/>
          <a:cs typeface="Calibri"/>
        </a:font>
        <a:schemeClr val="dk1"/>
      </a:tcTxStyle>
    </a:swCell>
    <a:firstRow>
      <a:tcTxStyle b="on" i="off">
        <a:font>
          <a:latin typeface="Calibri"/>
          <a:ea typeface="Calibri"/>
          <a:cs typeface="Calibri"/>
        </a:font>
        <a:schemeClr val="lt1"/>
      </a:tcTxStyle>
      <a:tcStyle>
        <a:tcBdr>
          <a:bottom>
            <a:ln cap="flat" cmpd="sng" w="25400">
              <a:solidFill>
                <a:schemeClr val="dk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7" Type="http://customschemas.google.com/relationships/presentationmetadata" Target="metadata"/><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10-27T11:12:27.458">
    <p:pos x="10" y="10"/>
    <p:text>Mostly German labels. Please adapt to your country. It is a picture so it didn't translate but it is only text about the ecolabels and their criteria. You can easily find it for your labels</p:text>
    <p:extLst>
      <p:ext uri="{C676402C-5697-4E1C-873F-D02D1690AC5C}">
        <p15:threadingInfo timeZoneBias="0"/>
      </p:ext>
      <p:ext uri="http://customooxmlschemas.google.com/">
        <go:slidesCustomData xmlns:go="http://customooxmlschemas.google.com/" commentPostId="AAAA1lKFXi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sz="1200"/>
              <a:t>MARINA</a:t>
            </a:r>
            <a:endParaRPr/>
          </a:p>
        </p:txBody>
      </p:sp>
      <p:sp>
        <p:nvSpPr>
          <p:cNvPr id="136" name="Google Shape;13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sz="1200"/>
          </a:p>
        </p:txBody>
      </p:sp>
      <p:sp>
        <p:nvSpPr>
          <p:cNvPr id="144" name="Google Shape;14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ANTONIA</a:t>
            </a:r>
            <a:endParaRPr/>
          </a:p>
        </p:txBody>
      </p:sp>
      <p:sp>
        <p:nvSpPr>
          <p:cNvPr id="159" name="Google Shape;15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215" name="Google Shape;21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222" name="Google Shape;22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230" name="Google Shape;23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a:p>
        </p:txBody>
      </p:sp>
      <p:sp>
        <p:nvSpPr>
          <p:cNvPr id="237" name="Google Shape;23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3"/>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3"/>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3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4"/>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bschnitts-&#10;überschrift">
  <p:cSld name="1_Abschnitts-&#10;überschrift">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35"/>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
        <p:nvSpPr>
          <p:cNvPr id="25" name="Google Shape;25;p35"/>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2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5"/>
          <p:cNvSpPr txBox="1"/>
          <p:nvPr>
            <p:ph idx="1" type="body"/>
          </p:nvPr>
        </p:nvSpPr>
        <p:spPr>
          <a:xfrm>
            <a:off x="2423592" y="1772816"/>
            <a:ext cx="7344816" cy="4392488"/>
          </a:xfrm>
          <a:prstGeom prst="rect">
            <a:avLst/>
          </a:prstGeom>
          <a:noFill/>
          <a:ln>
            <a:noFill/>
          </a:ln>
        </p:spPr>
        <p:txBody>
          <a:bodyPr anchorCtr="0" anchor="t" bIns="45700" lIns="91425" spcFirstLastPara="1" rIns="91425" wrap="square" tIns="45700">
            <a:normAutofit/>
          </a:bodyPr>
          <a:lstStyle>
            <a:lvl1pPr indent="-228600" lvl="0" marL="457200" algn="ctr">
              <a:spcBef>
                <a:spcPts val="560"/>
              </a:spcBef>
              <a:spcAft>
                <a:spcPts val="0"/>
              </a:spcAft>
              <a:buClr>
                <a:schemeClr val="lt1"/>
              </a:buClr>
              <a:buSzPts val="2800"/>
              <a:buNone/>
              <a:defRPr b="1" sz="2800">
                <a:solidFill>
                  <a:schemeClr val="lt1"/>
                </a:solidFill>
              </a:defRPr>
            </a:lvl1pPr>
            <a:lvl2pPr indent="-381000" lvl="1" marL="914400" algn="ctr">
              <a:spcBef>
                <a:spcPts val="480"/>
              </a:spcBef>
              <a:spcAft>
                <a:spcPts val="0"/>
              </a:spcAft>
              <a:buClr>
                <a:schemeClr val="lt1"/>
              </a:buClr>
              <a:buSzPts val="2400"/>
              <a:buChar char="–"/>
              <a:defRPr b="1" sz="2400">
                <a:solidFill>
                  <a:schemeClr val="lt1"/>
                </a:solidFill>
              </a:defRPr>
            </a:lvl2pPr>
            <a:lvl3pPr indent="-355600" lvl="2" marL="1371600" algn="ctr">
              <a:spcBef>
                <a:spcPts val="400"/>
              </a:spcBef>
              <a:spcAft>
                <a:spcPts val="0"/>
              </a:spcAft>
              <a:buClr>
                <a:schemeClr val="lt1"/>
              </a:buClr>
              <a:buSzPts val="2000"/>
              <a:buChar char="•"/>
              <a:defRPr b="1" sz="2000">
                <a:solidFill>
                  <a:schemeClr val="lt1"/>
                </a:solidFill>
              </a:defRPr>
            </a:lvl3pPr>
            <a:lvl4pPr indent="-355600" lvl="3" marL="1828800" algn="ctr">
              <a:spcBef>
                <a:spcPts val="400"/>
              </a:spcBef>
              <a:spcAft>
                <a:spcPts val="0"/>
              </a:spcAft>
              <a:buClr>
                <a:schemeClr val="lt1"/>
              </a:buClr>
              <a:buSzPts val="2000"/>
              <a:buChar char="–"/>
              <a:defRPr b="1" sz="2000">
                <a:solidFill>
                  <a:schemeClr val="lt1"/>
                </a:solidFill>
              </a:defRPr>
            </a:lvl4pPr>
            <a:lvl5pPr indent="-355600" lvl="4" marL="2286000" algn="ctr">
              <a:spcBef>
                <a:spcPts val="400"/>
              </a:spcBef>
              <a:spcAft>
                <a:spcPts val="0"/>
              </a:spcAft>
              <a:buClr>
                <a:schemeClr val="lt1"/>
              </a:buClr>
              <a:buSzPts val="2000"/>
              <a:buChar char="»"/>
              <a:defRPr b="1" sz="2000">
                <a:solidFill>
                  <a:schemeClr val="lt1"/>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schnitts-&#10;überschrift">
  <p:cSld name="2_Abschnitts-&#10;überschrift">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36"/>
          <p:cNvSpPr txBox="1"/>
          <p:nvPr>
            <p:ph type="title"/>
          </p:nvPr>
        </p:nvSpPr>
        <p:spPr>
          <a:xfrm>
            <a:off x="914400" y="26369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6"/>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3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7"/>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4" name="Google Shape;34;p37"/>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5" name="Google Shape;35;p3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7"/>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8"/>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9"/>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4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4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4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4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43"/>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3"/>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6" name="Google Shape;56;p43"/>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4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4"/>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1" name="Google Shape;61;p44"/>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2" name="Google Shape;62;p44"/>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3" name="Google Shape;63;p44"/>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4" name="Google Shape;64;p4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4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47"/>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7"/>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9" name="Google Shape;79;p47"/>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0" name="Google Shape;80;p4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7"/>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48"/>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8"/>
          <p:cNvSpPr/>
          <p:nvPr>
            <p:ph idx="2" type="pic"/>
          </p:nvPr>
        </p:nvSpPr>
        <p:spPr>
          <a:xfrm>
            <a:off x="2389717" y="612775"/>
            <a:ext cx="7315200" cy="4114800"/>
          </a:xfrm>
          <a:prstGeom prst="rect">
            <a:avLst/>
          </a:prstGeom>
          <a:noFill/>
          <a:ln>
            <a:noFill/>
          </a:ln>
        </p:spPr>
      </p:sp>
      <p:sp>
        <p:nvSpPr>
          <p:cNvPr id="86" name="Google Shape;86;p48"/>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7" name="Google Shape;87;p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8"/>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2"/>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14" name="Google Shape;14;p32"/>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15" name="Google Shape;15;p32"/>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050"/>
              <a:buFont typeface="Calibri"/>
              <a:buNone/>
            </a:pPr>
            <a:r>
              <a:rPr b="0" i="0" lang="de-DE" sz="1050" u="none" cap="none" strike="noStrike">
                <a:solidFill>
                  <a:srgbClr val="7F7F7F"/>
                </a:solidFill>
                <a:latin typeface="Calibri"/>
                <a:ea typeface="Calibri"/>
                <a:cs typeface="Calibri"/>
                <a:sym typeface="Calibri"/>
              </a:rPr>
              <a:t>www.giftfreie-stadt.de * ChemieBotschafter@bef-de.org</a:t>
            </a:r>
            <a:endParaRPr b="0" i="0" sz="1050" u="none" cap="none" strike="noStrike">
              <a:solidFill>
                <a:srgbClr val="7F7F7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verbraucherzentrale.de/wissen/umwelt-haushalt/produkte/kosmetik-inhaltsstoffe-kennzeichnung-und-unerwuenschte-wirkungen-2633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verbraucherzentrale.de/wissen/umwelt-haushalt/produkte/kosmetik-inhaltsstoffe-kennzeichnung-und-unerwuenschte-wirkungen-2633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the-ognc.com/lifestyle/tenside/#Einstufung_verschiedener_Tensid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wiwo.de/technologie/umwelt/welcher-cocktail-sich-da-uebers-land-verteilt-so-laeuft-der-kampf-gegen-die-giftige-flut/27556894.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www.verbraucherzentrale.de/wissen/umwelt-haushalt/produkte/was-ist-naturkosmetik-26394" TargetMode="External"/></Relationships>
</file>

<file path=ppt/slides/_rels/slide12.xml.rels><?xml version="1.0" encoding="UTF-8" standalone="yes"?><Relationships xmlns="http://schemas.openxmlformats.org/package/2006/relationships"><Relationship Id="rId10"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4.jpg"/><Relationship Id="rId4" Type="http://schemas.openxmlformats.org/officeDocument/2006/relationships/image" Target="../media/image25.png"/><Relationship Id="rId9" Type="http://schemas.openxmlformats.org/officeDocument/2006/relationships/image" Target="../media/image23.png"/><Relationship Id="rId5" Type="http://schemas.openxmlformats.org/officeDocument/2006/relationships/image" Target="../media/image14.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omments" Target="../comments/comment1.xml"/><Relationship Id="rId4" Type="http://schemas.openxmlformats.org/officeDocument/2006/relationships/image" Target="../media/image19.png"/><Relationship Id="rId9" Type="http://schemas.openxmlformats.org/officeDocument/2006/relationships/image" Target="../media/image13.png"/><Relationship Id="rId5" Type="http://schemas.openxmlformats.org/officeDocument/2006/relationships/image" Target="../media/image25.png"/><Relationship Id="rId6" Type="http://schemas.openxmlformats.org/officeDocument/2006/relationships/image" Target="../media/image14.png"/><Relationship Id="rId7" Type="http://schemas.openxmlformats.org/officeDocument/2006/relationships/image" Target="../media/image12.png"/><Relationship Id="rId8"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nationalgeographic.org/encyclopedia/microplastics/" TargetMode="External"/><Relationship Id="rId4" Type="http://schemas.openxmlformats.org/officeDocument/2006/relationships/hyperlink" Target="https://the-ognc.com/lifestyle/tenside/#Einstufung_verschiedener_Tenside" TargetMode="External"/><Relationship Id="rId5" Type="http://schemas.openxmlformats.org/officeDocument/2006/relationships/hyperlink" Target="https://the-ognc.com/lifestyle/tenside/#Einstufung_verschiedener_Tenside" TargetMode="External"/><Relationship Id="rId6" Type="http://schemas.openxmlformats.org/officeDocument/2006/relationships/hyperlink" Target="https://www.wiwo.de/technologie/umwelt/welcher-cocktail-sich-da-uebers-land-verteilt-so-laeuft-der-kampf-gegen-die-giftige-flut/27556894.html" TargetMode="External"/><Relationship Id="rId7" Type="http://schemas.openxmlformats.org/officeDocument/2006/relationships/hyperlink" Target="https://www.verbraucherzentrale.de/wissen/umwelt-haushalt/produkte/was-ist-naturkosmetik-26394" TargetMode="External"/><Relationship Id="rId8" Type="http://schemas.openxmlformats.org/officeDocument/2006/relationships/hyperlink" Target="https://www.verbraucherzentrale.de/wissen/umwelt-haushalt/produkte/kosmetik-inhaltsstoffe-kennzeichnung-und-unerwuenschte-wirkungen-2633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
          <p:cNvSpPr txBox="1"/>
          <p:nvPr/>
        </p:nvSpPr>
        <p:spPr>
          <a:xfrm>
            <a:off x="2881423" y="2243470"/>
            <a:ext cx="42849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de-DE" sz="3200" u="none" cap="none" strike="noStrike">
                <a:solidFill>
                  <a:schemeClr val="lt1"/>
                </a:solidFill>
                <a:latin typeface="Calibri"/>
                <a:ea typeface="Calibri"/>
                <a:cs typeface="Calibri"/>
                <a:sym typeface="Calibri"/>
              </a:rPr>
              <a:t>Session 4 - </a:t>
            </a:r>
            <a:r>
              <a:rPr b="1" lang="de-DE" sz="3200">
                <a:solidFill>
                  <a:schemeClr val="lt1"/>
                </a:solidFill>
                <a:latin typeface="Calibri"/>
                <a:ea typeface="Calibri"/>
                <a:cs typeface="Calibri"/>
                <a:sym typeface="Calibri"/>
              </a:rPr>
              <a:t>salle de bain</a:t>
            </a:r>
            <a:endParaRPr b="1" sz="32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4"/>
          <p:cNvSpPr txBox="1"/>
          <p:nvPr>
            <p:ph type="title"/>
          </p:nvPr>
        </p:nvSpPr>
        <p:spPr>
          <a:xfrm>
            <a:off x="914400" y="2564993"/>
            <a:ext cx="10363200" cy="1362075"/>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27500"/>
              <a:buFont typeface="Arial"/>
              <a:buNone/>
            </a:pPr>
            <a:r>
              <a:rPr lang="de-DE"/>
              <a:t>LES SUBSTANCES DANGEREUSES DANS LA SALLE DE BAIN -</a:t>
            </a:r>
            <a:endParaRPr/>
          </a:p>
          <a:p>
            <a:pPr indent="0" lvl="0" marL="0" rtl="0" algn="l">
              <a:spcBef>
                <a:spcPts val="0"/>
              </a:spcBef>
              <a:spcAft>
                <a:spcPts val="0"/>
              </a:spcAft>
              <a:buClr>
                <a:schemeClr val="dk1"/>
              </a:buClr>
              <a:buSzPct val="27500"/>
              <a:buFont typeface="Arial"/>
              <a:buNone/>
            </a:pPr>
            <a:r>
              <a:rPr lang="de-DE"/>
              <a:t>PARTIE 1 : COSMÉTIQUES</a:t>
            </a:r>
            <a:endParaRPr/>
          </a:p>
          <a:p>
            <a:pPr indent="0" lvl="0" marL="0" rtl="0" algn="l">
              <a:spcBef>
                <a:spcPts val="0"/>
              </a:spcBef>
              <a:spcAft>
                <a:spcPts val="0"/>
              </a:spcAft>
              <a:buClr>
                <a:schemeClr val="lt1"/>
              </a:buClr>
              <a:buSzPct val="100000"/>
              <a:buFont typeface="Arial"/>
              <a:buNone/>
            </a:pPr>
            <a:r>
              <a:rPr lang="de-DE"/>
              <a:t> </a:t>
            </a:r>
            <a:endParaRPr/>
          </a:p>
        </p:txBody>
      </p:sp>
      <p:pic>
        <p:nvPicPr>
          <p:cNvPr descr="Badefreuden" id="101" name="Google Shape;101;p4"/>
          <p:cNvPicPr preferRelativeResize="0"/>
          <p:nvPr/>
        </p:nvPicPr>
        <p:blipFill rotWithShape="1">
          <a:blip r:embed="rId3">
            <a:alphaModFix/>
          </a:blip>
          <a:srcRect b="0" l="0" r="0" t="0"/>
          <a:stretch/>
        </p:blipFill>
        <p:spPr>
          <a:xfrm>
            <a:off x="6672064" y="2996952"/>
            <a:ext cx="3571875" cy="3571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553319" y="269776"/>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sz="3600"/>
              <a:t>Faites attention aux ingrédients de vos produits cosmétiques</a:t>
            </a:r>
            <a:endParaRPr b="1" sz="3600">
              <a:solidFill>
                <a:srgbClr val="595959"/>
              </a:solidFill>
              <a:latin typeface="Arial"/>
              <a:ea typeface="Arial"/>
              <a:cs typeface="Arial"/>
              <a:sym typeface="Arial"/>
            </a:endParaRPr>
          </a:p>
        </p:txBody>
      </p:sp>
      <p:sp>
        <p:nvSpPr>
          <p:cNvPr id="108" name="Google Shape;108;p5"/>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pic>
        <p:nvPicPr>
          <p:cNvPr descr="Image" id="109" name="Google Shape;109;p5"/>
          <p:cNvPicPr preferRelativeResize="0"/>
          <p:nvPr/>
        </p:nvPicPr>
        <p:blipFill rotWithShape="1">
          <a:blip r:embed="rId3">
            <a:alphaModFix/>
          </a:blip>
          <a:srcRect b="44366" l="15212" r="25632" t="33451"/>
          <a:stretch/>
        </p:blipFill>
        <p:spPr>
          <a:xfrm>
            <a:off x="644498" y="2165586"/>
            <a:ext cx="5053656" cy="2526828"/>
          </a:xfrm>
          <a:prstGeom prst="rect">
            <a:avLst/>
          </a:prstGeom>
          <a:noFill/>
          <a:ln>
            <a:noFill/>
          </a:ln>
        </p:spPr>
      </p:pic>
      <p:pic>
        <p:nvPicPr>
          <p:cNvPr descr="Image" id="110" name="Google Shape;110;p5"/>
          <p:cNvPicPr preferRelativeResize="0"/>
          <p:nvPr/>
        </p:nvPicPr>
        <p:blipFill rotWithShape="1">
          <a:blip r:embed="rId4">
            <a:alphaModFix/>
          </a:blip>
          <a:srcRect b="35897" l="15276" r="25127" t="39872"/>
          <a:stretch/>
        </p:blipFill>
        <p:spPr>
          <a:xfrm>
            <a:off x="6312024" y="2165586"/>
            <a:ext cx="4621943" cy="2526828"/>
          </a:xfrm>
          <a:prstGeom prst="rect">
            <a:avLst/>
          </a:prstGeom>
          <a:noFill/>
          <a:ln>
            <a:noFill/>
          </a:ln>
        </p:spPr>
      </p:pic>
      <p:sp>
        <p:nvSpPr>
          <p:cNvPr id="111" name="Google Shape;111;p5"/>
          <p:cNvSpPr/>
          <p:nvPr/>
        </p:nvSpPr>
        <p:spPr>
          <a:xfrm>
            <a:off x="963415" y="2996952"/>
            <a:ext cx="4621943" cy="720080"/>
          </a:xfrm>
          <a:prstGeom prst="rect">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5"/>
          <p:cNvSpPr/>
          <p:nvPr/>
        </p:nvSpPr>
        <p:spPr>
          <a:xfrm>
            <a:off x="6422144" y="3496944"/>
            <a:ext cx="3994336" cy="724144"/>
          </a:xfrm>
          <a:prstGeom prst="rect">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6"/>
          <p:cNvSpPr txBox="1"/>
          <p:nvPr>
            <p:ph type="title"/>
          </p:nvPr>
        </p:nvSpPr>
        <p:spPr>
          <a:xfrm>
            <a:off x="609600" y="4462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Quelles sont les substances préoccupantes que l'on trouve dans les cosmétiques ?</a:t>
            </a:r>
            <a:endParaRPr/>
          </a:p>
        </p:txBody>
      </p:sp>
      <p:graphicFrame>
        <p:nvGraphicFramePr>
          <p:cNvPr id="118" name="Google Shape;118;p6"/>
          <p:cNvGraphicFramePr/>
          <p:nvPr/>
        </p:nvGraphicFramePr>
        <p:xfrm>
          <a:off x="407368" y="1268760"/>
          <a:ext cx="3000000" cy="3000000"/>
        </p:xfrm>
        <a:graphic>
          <a:graphicData uri="http://schemas.openxmlformats.org/drawingml/2006/table">
            <a:tbl>
              <a:tblPr bandRow="1" firstRow="1">
                <a:noFill/>
                <a:tableStyleId>{03598EFD-4A7B-4FA2-9022-336769D3EC95}</a:tableStyleId>
              </a:tblPr>
              <a:tblGrid>
                <a:gridCol w="3657600"/>
                <a:gridCol w="2751125"/>
                <a:gridCol w="4564075"/>
              </a:tblGrid>
              <a:tr h="442850">
                <a:tc>
                  <a:txBody>
                    <a:bodyPr/>
                    <a:lstStyle/>
                    <a:p>
                      <a:pPr indent="0" lvl="0" marL="0" marR="0" rtl="0" algn="l">
                        <a:spcBef>
                          <a:spcPts val="0"/>
                        </a:spcBef>
                        <a:spcAft>
                          <a:spcPts val="0"/>
                        </a:spcAft>
                        <a:buNone/>
                      </a:pPr>
                      <a:r>
                        <a:rPr lang="de-DE" sz="2000"/>
                        <a:t>Substances</a:t>
                      </a:r>
                      <a:endParaRPr/>
                    </a:p>
                  </a:txBody>
                  <a:tcPr marT="45725" marB="45725" marR="91450" marL="91450"/>
                </a:tc>
                <a:tc>
                  <a:txBody>
                    <a:bodyPr/>
                    <a:lstStyle/>
                    <a:p>
                      <a:pPr indent="0" lvl="0" marL="0" marR="0" rtl="0" algn="l">
                        <a:spcBef>
                          <a:spcPts val="0"/>
                        </a:spcBef>
                        <a:spcAft>
                          <a:spcPts val="0"/>
                        </a:spcAft>
                        <a:buNone/>
                      </a:pPr>
                      <a:r>
                        <a:rPr lang="de-DE" sz="2000"/>
                        <a:t>Fonction</a:t>
                      </a:r>
                      <a:endParaRPr/>
                    </a:p>
                  </a:txBody>
                  <a:tcPr marT="45725" marB="45725" marR="91450" marL="91450"/>
                </a:tc>
                <a:tc>
                  <a:txBody>
                    <a:bodyPr/>
                    <a:lstStyle/>
                    <a:p>
                      <a:pPr indent="0" lvl="0" marL="0" marR="0" rtl="0" algn="l">
                        <a:spcBef>
                          <a:spcPts val="0"/>
                        </a:spcBef>
                        <a:spcAft>
                          <a:spcPts val="0"/>
                        </a:spcAft>
                        <a:buNone/>
                      </a:pPr>
                      <a:r>
                        <a:rPr lang="de-DE" sz="2000"/>
                        <a:t>Impact</a:t>
                      </a:r>
                      <a:endParaRPr/>
                    </a:p>
                  </a:txBody>
                  <a:tcPr marT="45725" marB="45725" marR="91450" marL="91450"/>
                </a:tc>
              </a:tr>
              <a:tr h="370850">
                <a:tc>
                  <a:txBody>
                    <a:bodyPr/>
                    <a:lstStyle/>
                    <a:p>
                      <a:pPr indent="0" lvl="0" marL="0" marR="0" rtl="0" algn="l">
                        <a:spcBef>
                          <a:spcPts val="0"/>
                        </a:spcBef>
                        <a:spcAft>
                          <a:spcPts val="0"/>
                        </a:spcAft>
                        <a:buNone/>
                      </a:pPr>
                      <a:r>
                        <a:rPr lang="de-DE" sz="2000"/>
                        <a:t>Benzophenone-3; 4-Methylbenzylidene Camphor; 3-Benzylidene Camphor; Ethylhexyl Methoxycinnamate</a:t>
                      </a:r>
                      <a:endParaRPr sz="2000"/>
                    </a:p>
                  </a:txBody>
                  <a:tcPr marT="45725" marB="45725" marR="91450" marL="91450"/>
                </a:tc>
                <a:tc>
                  <a:txBody>
                    <a:bodyPr/>
                    <a:lstStyle/>
                    <a:p>
                      <a:pPr indent="0" lvl="0" marL="0" marR="0" rtl="0" algn="l">
                        <a:spcBef>
                          <a:spcPts val="0"/>
                        </a:spcBef>
                        <a:spcAft>
                          <a:spcPts val="0"/>
                        </a:spcAft>
                        <a:buNone/>
                      </a:pPr>
                      <a:r>
                        <a:rPr lang="de-DE" sz="2000"/>
                        <a:t>Filtre anti-lumière</a:t>
                      </a:r>
                      <a:endParaRPr/>
                    </a:p>
                  </a:txBody>
                  <a:tcPr marT="45725" marB="45725" marR="91450" marL="91450"/>
                </a:tc>
                <a:tc>
                  <a:txBody>
                    <a:bodyPr/>
                    <a:lstStyle/>
                    <a:p>
                      <a:pPr indent="0" lvl="0" marL="0" marR="0" rtl="0" algn="l">
                        <a:spcBef>
                          <a:spcPts val="0"/>
                        </a:spcBef>
                        <a:spcAft>
                          <a:spcPts val="0"/>
                        </a:spcAft>
                        <a:buNone/>
                      </a:pPr>
                      <a:r>
                        <a:rPr lang="de-DE" sz="2000"/>
                        <a:t>réactions allergiques, activité en partie hormonale, accumulation dans l'organisme, le lait maternel et l'environnement.</a:t>
                      </a:r>
                      <a:endParaRPr/>
                    </a:p>
                  </a:txBody>
                  <a:tcPr marT="45725" marB="45725" marR="91450" marL="91450"/>
                </a:tc>
              </a:tr>
              <a:tr h="370850">
                <a:tc>
                  <a:txBody>
                    <a:bodyPr/>
                    <a:lstStyle/>
                    <a:p>
                      <a:pPr indent="0" lvl="0" marL="0" marR="0" rtl="0" algn="l">
                        <a:spcBef>
                          <a:spcPts val="0"/>
                        </a:spcBef>
                        <a:spcAft>
                          <a:spcPts val="0"/>
                        </a:spcAft>
                        <a:buNone/>
                      </a:pPr>
                      <a:r>
                        <a:rPr lang="de-DE" sz="2000"/>
                        <a:t>p-Phenylenediamines; Toluene-2,5-diamines; Resorcinol</a:t>
                      </a:r>
                      <a:endParaRPr sz="2000"/>
                    </a:p>
                  </a:txBody>
                  <a:tcPr marT="45725" marB="45725" marR="91450" marL="91450"/>
                </a:tc>
                <a:tc>
                  <a:txBody>
                    <a:bodyPr/>
                    <a:lstStyle/>
                    <a:p>
                      <a:pPr indent="0" lvl="0" marL="0" marR="0" rtl="0" algn="l">
                        <a:spcBef>
                          <a:spcPts val="0"/>
                        </a:spcBef>
                        <a:spcAft>
                          <a:spcPts val="0"/>
                        </a:spcAft>
                        <a:buNone/>
                      </a:pPr>
                      <a:r>
                        <a:rPr lang="de-DE" sz="2000"/>
                        <a:t>Teintures pour cheveux</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de-DE" sz="2000"/>
                        <a:t>provoquant des allergies</a:t>
                      </a:r>
                      <a:endParaRPr/>
                    </a:p>
                  </a:txBody>
                  <a:tcPr marT="45725" marB="45725" marR="91450" marL="91450"/>
                </a:tc>
              </a:tr>
              <a:tr h="370850">
                <a:tc>
                  <a:txBody>
                    <a:bodyPr/>
                    <a:lstStyle/>
                    <a:p>
                      <a:pPr indent="0" lvl="0" marL="0" marR="0" rtl="0" algn="l">
                        <a:spcBef>
                          <a:spcPts val="0"/>
                        </a:spcBef>
                        <a:spcAft>
                          <a:spcPts val="0"/>
                        </a:spcAft>
                        <a:buNone/>
                      </a:pPr>
                      <a:r>
                        <a:rPr lang="de-DE" sz="2000"/>
                        <a:t>Cera Microcristallina; Microcristallina Wax; Ceresin; Mineral Oil; Ozokerite; Paraffin; Paraffinum Liquidum; Petrolatum</a:t>
                      </a:r>
                      <a:endParaRPr sz="2000"/>
                    </a:p>
                  </a:txBody>
                  <a:tcPr marT="45725" marB="45725" marR="91450" marL="91450"/>
                </a:tc>
                <a:tc>
                  <a:txBody>
                    <a:bodyPr/>
                    <a:lstStyle/>
                    <a:p>
                      <a:pPr indent="0" lvl="0" marL="0" marR="0" rtl="0" algn="l">
                        <a:spcBef>
                          <a:spcPts val="0"/>
                        </a:spcBef>
                        <a:spcAft>
                          <a:spcPts val="0"/>
                        </a:spcAft>
                        <a:buNone/>
                      </a:pPr>
                      <a:r>
                        <a:rPr lang="de-DE" sz="2000"/>
                        <a:t>Composant de la cire, composant de l'huile</a:t>
                      </a:r>
                      <a:endParaRPr/>
                    </a:p>
                  </a:txBody>
                  <a:tcPr marT="45725" marB="45725" marR="91450" marL="91450"/>
                </a:tc>
                <a:tc>
                  <a:txBody>
                    <a:bodyPr/>
                    <a:lstStyle/>
                    <a:p>
                      <a:pPr indent="0" lvl="0" marL="0" marR="0" rtl="0" algn="l">
                        <a:spcBef>
                          <a:spcPts val="0"/>
                        </a:spcBef>
                        <a:spcAft>
                          <a:spcPts val="0"/>
                        </a:spcAft>
                        <a:buNone/>
                      </a:pPr>
                      <a:r>
                        <a:rPr lang="de-DE" sz="2000"/>
                        <a:t>Substances présentes dans l'huile minérale pourraient développer un cancer (ganglions lymphatiques, foie et rate possibles)</a:t>
                      </a:r>
                      <a:endParaRPr/>
                    </a:p>
                  </a:txBody>
                  <a:tcPr marT="45725" marB="45725" marR="91450" marL="91450"/>
                </a:tc>
              </a:tr>
              <a:tr h="370850">
                <a:tc>
                  <a:txBody>
                    <a:bodyPr/>
                    <a:lstStyle/>
                    <a:p>
                      <a:pPr indent="0" lvl="0" marL="0" marR="0" rtl="0" algn="l">
                        <a:spcBef>
                          <a:spcPts val="0"/>
                        </a:spcBef>
                        <a:spcAft>
                          <a:spcPts val="0"/>
                        </a:spcAft>
                        <a:buNone/>
                      </a:pPr>
                      <a:r>
                        <a:rPr lang="de-DE" sz="2000"/>
                        <a:t>Polyethylene glycols, recognisable by the name components "</a:t>
                      </a:r>
                      <a:r>
                        <a:rPr b="1" lang="de-DE" sz="2000"/>
                        <a:t>PEG</a:t>
                      </a:r>
                      <a:r>
                        <a:rPr lang="de-DE" sz="2000"/>
                        <a:t>" or the suffix </a:t>
                      </a:r>
                      <a:r>
                        <a:rPr b="1" lang="de-DE" sz="2000"/>
                        <a:t>"-eth</a:t>
                      </a:r>
                      <a:r>
                        <a:rPr lang="de-DE" sz="2000"/>
                        <a:t>".</a:t>
                      </a:r>
                      <a:endParaRPr/>
                    </a:p>
                  </a:txBody>
                  <a:tcPr marT="45725" marB="45725" marR="91450" marL="91450"/>
                </a:tc>
                <a:tc>
                  <a:txBody>
                    <a:bodyPr/>
                    <a:lstStyle/>
                    <a:p>
                      <a:pPr indent="0" lvl="0" marL="0" marR="0" rtl="0" algn="l">
                        <a:spcBef>
                          <a:spcPts val="0"/>
                        </a:spcBef>
                        <a:spcAft>
                          <a:spcPts val="0"/>
                        </a:spcAft>
                        <a:buNone/>
                      </a:pPr>
                      <a:r>
                        <a:rPr lang="de-DE" sz="2000"/>
                        <a:t>Émulsifiants, agents de surface</a:t>
                      </a:r>
                      <a:endParaRPr/>
                    </a:p>
                  </a:txBody>
                  <a:tcPr marT="45725" marB="45725" marR="91450" marL="91450"/>
                </a:tc>
                <a:tc>
                  <a:txBody>
                    <a:bodyPr/>
                    <a:lstStyle/>
                    <a:p>
                      <a:pPr indent="0" lvl="0" marL="0" marR="0" rtl="0" algn="l">
                        <a:spcBef>
                          <a:spcPts val="0"/>
                        </a:spcBef>
                        <a:spcAft>
                          <a:spcPts val="0"/>
                        </a:spcAft>
                        <a:buNone/>
                      </a:pPr>
                      <a:r>
                        <a:rPr lang="de-DE" sz="2000"/>
                        <a:t>peuvent affaiblir la fonction de barrière de la peau</a:t>
                      </a:r>
                      <a:endParaRPr/>
                    </a:p>
                  </a:txBody>
                  <a:tcPr marT="45725" marB="45725" marR="91450" marL="91450"/>
                </a:tc>
              </a:tr>
            </a:tbl>
          </a:graphicData>
        </a:graphic>
      </p:graphicFrame>
      <p:sp>
        <p:nvSpPr>
          <p:cNvPr id="119" name="Google Shape;119;p6"/>
          <p:cNvSpPr txBox="1"/>
          <p:nvPr/>
        </p:nvSpPr>
        <p:spPr>
          <a:xfrm>
            <a:off x="508484" y="6287204"/>
            <a:ext cx="111750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Source: </a:t>
            </a:r>
            <a:r>
              <a:rPr lang="de-DE" sz="1200" u="sng">
                <a:solidFill>
                  <a:schemeClr val="dk1"/>
                </a:solidFill>
                <a:latin typeface="Calibri"/>
                <a:ea typeface="Calibri"/>
                <a:cs typeface="Calibri"/>
                <a:sym typeface="Calibri"/>
                <a:hlinkClick r:id="rId3">
                  <a:extLst>
                    <a:ext uri="{A12FA001-AC4F-418D-AE19-62706E023703}">
                      <ahyp:hlinkClr val="tx"/>
                    </a:ext>
                  </a:extLst>
                </a:hlinkClick>
              </a:rPr>
              <a:t>https:</a:t>
            </a:r>
            <a:r>
              <a:rPr lang="de-DE" sz="1200">
                <a:solidFill>
                  <a:schemeClr val="dk1"/>
                </a:solidFill>
                <a:latin typeface="Calibri"/>
                <a:ea typeface="Calibri"/>
                <a:cs typeface="Calibri"/>
                <a:sym typeface="Calibri"/>
              </a:rPr>
              <a:t>//www.verbraucherzentrale.de/wissen/umwelt-haushalt/produkte/kosmetik-inhaltsstoffe-kennzeichnung-und-unerwuenschte-wirkungen-26338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txBox="1"/>
          <p:nvPr>
            <p:ph type="title"/>
          </p:nvPr>
        </p:nvSpPr>
        <p:spPr>
          <a:xfrm>
            <a:off x="609600" y="19776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What substances of concern do we find in cosmetics?</a:t>
            </a:r>
            <a:endParaRPr/>
          </a:p>
        </p:txBody>
      </p:sp>
      <p:graphicFrame>
        <p:nvGraphicFramePr>
          <p:cNvPr id="125" name="Google Shape;125;p7"/>
          <p:cNvGraphicFramePr/>
          <p:nvPr/>
        </p:nvGraphicFramePr>
        <p:xfrm>
          <a:off x="407368" y="1555080"/>
          <a:ext cx="3000000" cy="3000000"/>
        </p:xfrm>
        <a:graphic>
          <a:graphicData uri="http://schemas.openxmlformats.org/drawingml/2006/table">
            <a:tbl>
              <a:tblPr bandRow="1" firstRow="1">
                <a:noFill/>
                <a:tableStyleId>{03598EFD-4A7B-4FA2-9022-336769D3EC95}</a:tableStyleId>
              </a:tblPr>
              <a:tblGrid>
                <a:gridCol w="3657600"/>
                <a:gridCol w="2967125"/>
                <a:gridCol w="4348050"/>
              </a:tblGrid>
              <a:tr h="442850">
                <a:tc>
                  <a:txBody>
                    <a:bodyPr/>
                    <a:lstStyle/>
                    <a:p>
                      <a:pPr indent="0" lvl="0" marL="0" marR="0" rtl="0" algn="l">
                        <a:spcBef>
                          <a:spcPts val="0"/>
                        </a:spcBef>
                        <a:spcAft>
                          <a:spcPts val="0"/>
                        </a:spcAft>
                        <a:buNone/>
                      </a:pPr>
                      <a:r>
                        <a:rPr lang="de-DE" sz="2000"/>
                        <a:t>Substances</a:t>
                      </a:r>
                      <a:endParaRPr/>
                    </a:p>
                  </a:txBody>
                  <a:tcPr marT="45725" marB="45725" marR="91450" marL="91450"/>
                </a:tc>
                <a:tc>
                  <a:txBody>
                    <a:bodyPr/>
                    <a:lstStyle/>
                    <a:p>
                      <a:pPr indent="0" lvl="0" marL="0" marR="0" rtl="0" algn="l">
                        <a:spcBef>
                          <a:spcPts val="0"/>
                        </a:spcBef>
                        <a:spcAft>
                          <a:spcPts val="0"/>
                        </a:spcAft>
                        <a:buNone/>
                      </a:pPr>
                      <a:r>
                        <a:rPr lang="de-DE" sz="2000"/>
                        <a:t>Function</a:t>
                      </a:r>
                      <a:endParaRPr/>
                    </a:p>
                  </a:txBody>
                  <a:tcPr marT="45725" marB="45725" marR="91450" marL="91450"/>
                </a:tc>
                <a:tc>
                  <a:txBody>
                    <a:bodyPr/>
                    <a:lstStyle/>
                    <a:p>
                      <a:pPr indent="0" lvl="0" marL="0" marR="0" rtl="0" algn="l">
                        <a:spcBef>
                          <a:spcPts val="0"/>
                        </a:spcBef>
                        <a:spcAft>
                          <a:spcPts val="0"/>
                        </a:spcAft>
                        <a:buNone/>
                      </a:pPr>
                      <a:r>
                        <a:rPr lang="de-DE" sz="2000"/>
                        <a:t>Impact</a:t>
                      </a:r>
                      <a:endParaRPr/>
                    </a:p>
                  </a:txBody>
                  <a:tcPr marT="45725" marB="45725" marR="91450" marL="91450"/>
                </a:tc>
              </a:tr>
              <a:tr h="600050">
                <a:tc>
                  <a:txBody>
                    <a:bodyPr/>
                    <a:lstStyle/>
                    <a:p>
                      <a:pPr indent="0" lvl="0" marL="0" marR="0" rtl="0" algn="l">
                        <a:spcBef>
                          <a:spcPts val="0"/>
                        </a:spcBef>
                        <a:spcAft>
                          <a:spcPts val="0"/>
                        </a:spcAft>
                        <a:buNone/>
                      </a:pPr>
                      <a:r>
                        <a:rPr lang="de-DE" sz="2000"/>
                        <a:t>2-Bromo-2-nitropropane-1,3-diol; 5-bromo-5-nitro-1,3-dioxane; diazolidinyl urea; imidazolidinyl urea; quaternium-15; DMDM-hydantoin and formaldehydes.</a:t>
                      </a:r>
                      <a:endParaRPr/>
                    </a:p>
                  </a:txBody>
                  <a:tcPr marT="45725" marB="45725" marR="91450" marL="91450"/>
                </a:tc>
                <a:tc>
                  <a:txBody>
                    <a:bodyPr/>
                    <a:lstStyle/>
                    <a:p>
                      <a:pPr indent="0" lvl="0" marL="0" marR="0" rtl="0" algn="l">
                        <a:spcBef>
                          <a:spcPts val="0"/>
                        </a:spcBef>
                        <a:spcAft>
                          <a:spcPts val="0"/>
                        </a:spcAft>
                        <a:buNone/>
                      </a:pPr>
                      <a:r>
                        <a:rPr lang="de-DE" sz="2000"/>
                        <a:t>Conservateur (libérateur de formaldéhyde)</a:t>
                      </a:r>
                      <a:endParaRPr/>
                    </a:p>
                  </a:txBody>
                  <a:tcPr marT="45725" marB="45725" marR="91450" marL="91450"/>
                </a:tc>
                <a:tc>
                  <a:txBody>
                    <a:bodyPr/>
                    <a:lstStyle/>
                    <a:p>
                      <a:pPr indent="0" lvl="0" marL="0" marR="0" rtl="0" algn="l">
                        <a:spcBef>
                          <a:spcPts val="0"/>
                        </a:spcBef>
                        <a:spcAft>
                          <a:spcPts val="0"/>
                        </a:spcAft>
                        <a:buClr>
                          <a:schemeClr val="dk1"/>
                        </a:buClr>
                        <a:buSzPts val="1100"/>
                        <a:buFont typeface="Arial"/>
                        <a:buNone/>
                      </a:pPr>
                      <a:r>
                        <a:rPr lang="de-DE" sz="2000"/>
                        <a:t>allergène, irritant pour la peau</a:t>
                      </a:r>
                      <a:endParaRPr sz="2000"/>
                    </a:p>
                    <a:p>
                      <a:pPr indent="0" lvl="0" marL="0" marR="0" rtl="0" algn="l">
                        <a:spcBef>
                          <a:spcPts val="0"/>
                        </a:spcBef>
                        <a:spcAft>
                          <a:spcPts val="0"/>
                        </a:spcAft>
                        <a:buClr>
                          <a:schemeClr val="dk1"/>
                        </a:buClr>
                        <a:buSzPts val="1100"/>
                        <a:buFont typeface="Arial"/>
                        <a:buNone/>
                      </a:pPr>
                      <a:r>
                        <a:rPr lang="de-DE" sz="2000"/>
                        <a:t>Formaldéhyde : cancérogène</a:t>
                      </a:r>
                      <a:endParaRPr sz="2000"/>
                    </a:p>
                    <a:p>
                      <a:pPr indent="0" lvl="0" marL="0" marR="0" rtl="0" algn="l">
                        <a:spcBef>
                          <a:spcPts val="0"/>
                        </a:spcBef>
                        <a:spcAft>
                          <a:spcPts val="0"/>
                        </a:spcAft>
                        <a:buNone/>
                      </a:pPr>
                      <a:r>
                        <a:t/>
                      </a:r>
                      <a:endParaRPr sz="2000"/>
                    </a:p>
                    <a:p>
                      <a:pPr indent="0" lvl="0" marL="0" marR="0" rtl="0" algn="l">
                        <a:spcBef>
                          <a:spcPts val="0"/>
                        </a:spcBef>
                        <a:spcAft>
                          <a:spcPts val="0"/>
                        </a:spcAft>
                        <a:buNone/>
                      </a:pPr>
                      <a:r>
                        <a:t/>
                      </a:r>
                      <a:endParaRPr sz="2000"/>
                    </a:p>
                  </a:txBody>
                  <a:tcPr marT="45725" marB="45725" marR="91450" marL="91450"/>
                </a:tc>
              </a:tr>
              <a:tr h="370850">
                <a:tc>
                  <a:txBody>
                    <a:bodyPr/>
                    <a:lstStyle/>
                    <a:p>
                      <a:pPr indent="0" lvl="0" marL="0" marR="0" rtl="0" algn="l">
                        <a:spcBef>
                          <a:spcPts val="0"/>
                        </a:spcBef>
                        <a:spcAft>
                          <a:spcPts val="0"/>
                        </a:spcAft>
                        <a:buNone/>
                      </a:pPr>
                      <a:r>
                        <a:rPr lang="de-DE" sz="2000"/>
                        <a:t>Propylparaben; Butylparaben</a:t>
                      </a:r>
                      <a:endParaRPr/>
                    </a:p>
                  </a:txBody>
                  <a:tcPr marT="45725" marB="45725" marR="91450" marL="91450"/>
                </a:tc>
                <a:tc>
                  <a:txBody>
                    <a:bodyPr/>
                    <a:lstStyle/>
                    <a:p>
                      <a:pPr indent="0" lvl="0" marL="0" marR="0" rtl="0" algn="l">
                        <a:spcBef>
                          <a:spcPts val="0"/>
                        </a:spcBef>
                        <a:spcAft>
                          <a:spcPts val="0"/>
                        </a:spcAft>
                        <a:buNone/>
                      </a:pPr>
                      <a:r>
                        <a:rPr lang="de-DE" sz="2000"/>
                        <a:t>Conservateur</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de-DE" sz="2000"/>
                        <a:t>hormonalement actif</a:t>
                      </a:r>
                      <a:endParaRPr/>
                    </a:p>
                  </a:txBody>
                  <a:tcPr marT="45725" marB="45725" marR="91450" marL="91450"/>
                </a:tc>
              </a:tr>
              <a:tr h="370850">
                <a:tc>
                  <a:txBody>
                    <a:bodyPr/>
                    <a:lstStyle/>
                    <a:p>
                      <a:pPr indent="0" lvl="0" marL="0" marR="0" rtl="0" algn="l">
                        <a:spcBef>
                          <a:spcPts val="0"/>
                        </a:spcBef>
                        <a:spcAft>
                          <a:spcPts val="0"/>
                        </a:spcAft>
                        <a:buNone/>
                      </a:pPr>
                      <a:r>
                        <a:rPr lang="de-DE" sz="2000"/>
                        <a:t>BHT; BHA</a:t>
                      </a:r>
                      <a:endParaRPr/>
                    </a:p>
                  </a:txBody>
                  <a:tcPr marT="45725" marB="45725" marR="91450" marL="91450"/>
                </a:tc>
                <a:tc>
                  <a:txBody>
                    <a:bodyPr/>
                    <a:lstStyle/>
                    <a:p>
                      <a:pPr indent="0" lvl="0" marL="0" marR="0" rtl="0" algn="l">
                        <a:spcBef>
                          <a:spcPts val="0"/>
                        </a:spcBef>
                        <a:spcAft>
                          <a:spcPts val="0"/>
                        </a:spcAft>
                        <a:buNone/>
                      </a:pPr>
                      <a:r>
                        <a:rPr lang="de-DE" sz="2000"/>
                        <a:t>Antioxydant</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de-DE" sz="2000"/>
                        <a:t>cancérogène, BHA : hormonalement actif</a:t>
                      </a:r>
                      <a:endParaRPr/>
                    </a:p>
                  </a:txBody>
                  <a:tcPr marT="45725" marB="45725" marR="91450" marL="91450"/>
                </a:tc>
              </a:tr>
              <a:tr h="370850">
                <a:tc>
                  <a:txBody>
                    <a:bodyPr/>
                    <a:lstStyle/>
                    <a:p>
                      <a:pPr indent="0" lvl="0" marL="0" marR="0" rtl="0" algn="l">
                        <a:spcBef>
                          <a:spcPts val="0"/>
                        </a:spcBef>
                        <a:spcAft>
                          <a:spcPts val="0"/>
                        </a:spcAft>
                        <a:buNone/>
                      </a:pPr>
                      <a:r>
                        <a:rPr lang="de-DE" sz="2000"/>
                        <a:t>Cyclomethicone; Cyclotetrasiloxane; Cyclopentasiloxane</a:t>
                      </a:r>
                      <a:endParaRPr sz="2000"/>
                    </a:p>
                  </a:txBody>
                  <a:tcPr marT="45725" marB="45725" marR="91450" marL="91450"/>
                </a:tc>
                <a:tc>
                  <a:txBody>
                    <a:bodyPr/>
                    <a:lstStyle/>
                    <a:p>
                      <a:pPr indent="0" lvl="0" marL="0" marR="0" rtl="0" algn="l">
                        <a:spcBef>
                          <a:spcPts val="0"/>
                        </a:spcBef>
                        <a:spcAft>
                          <a:spcPts val="0"/>
                        </a:spcAft>
                        <a:buNone/>
                      </a:pPr>
                      <a:r>
                        <a:rPr lang="de-DE" sz="2000"/>
                        <a:t>apaisement</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de-DE" sz="2000"/>
                        <a:t>Hormonalement actif, accumulation dans l'environnement</a:t>
                      </a:r>
                      <a:endParaRPr/>
                    </a:p>
                    <a:p>
                      <a:pPr indent="0" lvl="0" marL="0" marR="0" rtl="0" algn="l">
                        <a:spcBef>
                          <a:spcPts val="0"/>
                        </a:spcBef>
                        <a:spcAft>
                          <a:spcPts val="0"/>
                        </a:spcAft>
                        <a:buNone/>
                      </a:pPr>
                      <a:r>
                        <a:t/>
                      </a:r>
                      <a:endParaRPr sz="2000"/>
                    </a:p>
                  </a:txBody>
                  <a:tcPr marT="45725" marB="45725" marR="91450" marL="91450"/>
                </a:tc>
              </a:tr>
            </a:tbl>
          </a:graphicData>
        </a:graphic>
      </p:graphicFrame>
      <p:sp>
        <p:nvSpPr>
          <p:cNvPr id="126" name="Google Shape;126;p7"/>
          <p:cNvSpPr txBox="1"/>
          <p:nvPr/>
        </p:nvSpPr>
        <p:spPr>
          <a:xfrm>
            <a:off x="407368" y="5716488"/>
            <a:ext cx="111750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Source: </a:t>
            </a:r>
            <a:r>
              <a:rPr lang="de-DE" sz="1200" u="sng">
                <a:solidFill>
                  <a:schemeClr val="dk1"/>
                </a:solidFill>
                <a:latin typeface="Calibri"/>
                <a:ea typeface="Calibri"/>
                <a:cs typeface="Calibri"/>
                <a:sym typeface="Calibri"/>
                <a:hlinkClick r:id="rId3">
                  <a:extLst>
                    <a:ext uri="{A12FA001-AC4F-418D-AE19-62706E023703}">
                      <ahyp:hlinkClr val="tx"/>
                    </a:ext>
                  </a:extLst>
                </a:hlinkClick>
              </a:rPr>
              <a:t>https:</a:t>
            </a:r>
            <a:r>
              <a:rPr lang="de-DE" sz="1200">
                <a:solidFill>
                  <a:schemeClr val="dk1"/>
                </a:solidFill>
                <a:latin typeface="Calibri"/>
                <a:ea typeface="Calibri"/>
                <a:cs typeface="Calibri"/>
                <a:sym typeface="Calibri"/>
              </a:rPr>
              <a:t>//www.verbraucherzentrale.de/wissen/umwelt-haushalt/produkte/kosmetik-inhaltsstoffe-kennzeichnung-und-unerwuenschte-wirkungen-26338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1"/>
          <p:cNvSpPr txBox="1"/>
          <p:nvPr>
            <p:ph type="title"/>
          </p:nvPr>
        </p:nvSpPr>
        <p:spPr>
          <a:xfrm>
            <a:off x="1899006" y="2544445"/>
            <a:ext cx="8393987" cy="1362075"/>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27500"/>
              <a:buFont typeface="Arial"/>
              <a:buNone/>
            </a:pPr>
            <a:r>
              <a:rPr lang="de-DE"/>
              <a:t>CONTRÔLE DES PRODUITS </a:t>
            </a:r>
            <a:endParaRPr/>
          </a:p>
          <a:p>
            <a:pPr indent="0" lvl="0" marL="0" rtl="0" algn="l">
              <a:spcBef>
                <a:spcPts val="0"/>
              </a:spcBef>
              <a:spcAft>
                <a:spcPts val="0"/>
              </a:spcAft>
              <a:buClr>
                <a:schemeClr val="dk1"/>
              </a:buClr>
              <a:buSzPct val="27500"/>
              <a:buFont typeface="Arial"/>
              <a:buNone/>
            </a:pPr>
            <a:r>
              <a:rPr lang="de-DE"/>
              <a:t>VÉRIFIEZ 3 PRODUITS DE VOTRE CHOIX</a:t>
            </a:r>
            <a:endParaRPr/>
          </a:p>
          <a:p>
            <a:pPr indent="0" lvl="0" marL="0" rtl="0" algn="l">
              <a:spcBef>
                <a:spcPts val="0"/>
              </a:spcBef>
              <a:spcAft>
                <a:spcPts val="0"/>
              </a:spcAft>
              <a:buClr>
                <a:schemeClr val="lt1"/>
              </a:buClr>
              <a:buSzPct val="100000"/>
              <a:buFont typeface="Arial"/>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2"/>
          <p:cNvSpPr txBox="1"/>
          <p:nvPr/>
        </p:nvSpPr>
        <p:spPr>
          <a:xfrm>
            <a:off x="982715" y="3665274"/>
            <a:ext cx="10226700" cy="12006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595959"/>
              </a:buClr>
              <a:buSzPts val="2400"/>
              <a:buFont typeface="Arial"/>
              <a:buChar char="•"/>
            </a:pPr>
            <a:r>
              <a:rPr b="1" lang="de-DE" sz="2400">
                <a:solidFill>
                  <a:srgbClr val="595959"/>
                </a:solidFill>
              </a:rPr>
              <a:t>Métaux lourds</a:t>
            </a:r>
            <a:endParaRPr/>
          </a:p>
          <a:p>
            <a:pPr indent="0" lvl="1" marL="457200" marR="0" rtl="0" algn="l">
              <a:spcBef>
                <a:spcPts val="0"/>
              </a:spcBef>
              <a:spcAft>
                <a:spcPts val="0"/>
              </a:spcAft>
              <a:buNone/>
            </a:pPr>
            <a:r>
              <a:rPr lang="de-DE" sz="2400">
                <a:solidFill>
                  <a:srgbClr val="595959"/>
                </a:solidFill>
              </a:rPr>
              <a:t>comme l'arsenic, le plomb, le cadmium, le mercure.</a:t>
            </a:r>
            <a:endParaRPr/>
          </a:p>
          <a:p>
            <a:pPr indent="0" lvl="1" marL="457200" marR="0" rtl="0" algn="l">
              <a:spcBef>
                <a:spcPts val="0"/>
              </a:spcBef>
              <a:spcAft>
                <a:spcPts val="0"/>
              </a:spcAft>
              <a:buNone/>
            </a:pPr>
            <a:r>
              <a:t/>
            </a:r>
            <a:endParaRPr b="0" i="0" sz="2400" u="none" cap="none" strike="noStrike">
              <a:solidFill>
                <a:srgbClr val="595959"/>
              </a:solidFill>
              <a:latin typeface="Arial"/>
              <a:ea typeface="Arial"/>
              <a:cs typeface="Arial"/>
              <a:sym typeface="Arial"/>
            </a:endParaRPr>
          </a:p>
        </p:txBody>
      </p:sp>
      <p:sp>
        <p:nvSpPr>
          <p:cNvPr id="139" name="Google Shape;139;p12"/>
          <p:cNvSpPr txBox="1"/>
          <p:nvPr/>
        </p:nvSpPr>
        <p:spPr>
          <a:xfrm>
            <a:off x="1054004" y="1356469"/>
            <a:ext cx="9794400" cy="23088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595959"/>
              </a:buClr>
              <a:buSzPts val="2400"/>
              <a:buFont typeface="Arial"/>
              <a:buChar char="•"/>
            </a:pPr>
            <a:r>
              <a:rPr b="1" lang="de-DE" sz="2400">
                <a:solidFill>
                  <a:srgbClr val="595959"/>
                </a:solidFill>
              </a:rPr>
              <a:t>Produits tensioactifs</a:t>
            </a:r>
            <a:endParaRPr/>
          </a:p>
          <a:p>
            <a:pPr indent="0" lvl="0" marL="457200" marR="0" rtl="0" algn="l">
              <a:spcBef>
                <a:spcPts val="0"/>
              </a:spcBef>
              <a:spcAft>
                <a:spcPts val="0"/>
              </a:spcAft>
              <a:buNone/>
            </a:pPr>
            <a:r>
              <a:rPr lang="de-DE" sz="2400">
                <a:solidFill>
                  <a:srgbClr val="595959"/>
                </a:solidFill>
              </a:rPr>
              <a:t>sont des composés chimiques qui combinent des substances liposolubles ou hydrosolubles qu'il serait impossible de mélanger autrement.</a:t>
            </a:r>
            <a:endParaRPr sz="2400">
              <a:solidFill>
                <a:srgbClr val="595959"/>
              </a:solidFill>
            </a:endParaRPr>
          </a:p>
          <a:p>
            <a:pPr indent="0" lvl="0" marL="457200" marR="0" rtl="0" algn="l">
              <a:spcBef>
                <a:spcPts val="0"/>
              </a:spcBef>
              <a:spcAft>
                <a:spcPts val="0"/>
              </a:spcAft>
              <a:buNone/>
            </a:pPr>
            <a:r>
              <a:rPr lang="de-DE" sz="2400">
                <a:solidFill>
                  <a:srgbClr val="595959"/>
                </a:solidFill>
              </a:rPr>
              <a:t>Ils sont également utilisés pour le lavage du linge.</a:t>
            </a:r>
            <a:endParaRPr sz="2400">
              <a:solidFill>
                <a:srgbClr val="595959"/>
              </a:solidFill>
            </a:endParaRPr>
          </a:p>
          <a:p>
            <a:pPr indent="0" lvl="1" marL="457200" marR="0" rtl="0" algn="l">
              <a:spcBef>
                <a:spcPts val="0"/>
              </a:spcBef>
              <a:spcAft>
                <a:spcPts val="0"/>
              </a:spcAft>
              <a:buNone/>
            </a:pPr>
            <a:r>
              <a:t/>
            </a:r>
            <a:endParaRPr sz="2400">
              <a:solidFill>
                <a:srgbClr val="595959"/>
              </a:solidFill>
            </a:endParaRPr>
          </a:p>
        </p:txBody>
      </p:sp>
      <p:sp>
        <p:nvSpPr>
          <p:cNvPr id="140" name="Google Shape;140;p12"/>
          <p:cNvSpPr txBox="1"/>
          <p:nvPr/>
        </p:nvSpPr>
        <p:spPr>
          <a:xfrm>
            <a:off x="609600" y="439446"/>
            <a:ext cx="108870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Autres substances préoccupantes dans les cosmétiques</a:t>
            </a:r>
            <a:endParaRPr b="1" sz="3000">
              <a:solidFill>
                <a:srgbClr val="595959"/>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3"/>
          <p:cNvSpPr txBox="1"/>
          <p:nvPr/>
        </p:nvSpPr>
        <p:spPr>
          <a:xfrm>
            <a:off x="335360" y="260648"/>
            <a:ext cx="108870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Évaluation des produits tensioactifs</a:t>
            </a:r>
            <a:endParaRPr b="1" sz="3000">
              <a:solidFill>
                <a:srgbClr val="595959"/>
              </a:solidFill>
              <a:latin typeface="Arial"/>
              <a:ea typeface="Arial"/>
              <a:cs typeface="Arial"/>
              <a:sym typeface="Arial"/>
            </a:endParaRPr>
          </a:p>
        </p:txBody>
      </p:sp>
      <p:sp>
        <p:nvSpPr>
          <p:cNvPr id="147" name="Google Shape;147;p13"/>
          <p:cNvSpPr txBox="1"/>
          <p:nvPr/>
        </p:nvSpPr>
        <p:spPr>
          <a:xfrm>
            <a:off x="6600056" y="6237312"/>
            <a:ext cx="489654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u="sng">
                <a:solidFill>
                  <a:schemeClr val="dk1"/>
                </a:solidFill>
                <a:latin typeface="Calibri"/>
                <a:ea typeface="Calibri"/>
                <a:cs typeface="Calibri"/>
                <a:sym typeface="Calibri"/>
                <a:hlinkClick r:id="rId3">
                  <a:extLst>
                    <a:ext uri="{A12FA001-AC4F-418D-AE19-62706E023703}">
                      <ahyp:hlinkClr val="tx"/>
                    </a:ext>
                  </a:extLst>
                </a:hlinkClick>
              </a:rPr>
              <a:t>https://the-ognc.com/lifestyle/tenside/#Einstufung_verschiedener_Tenside</a:t>
            </a:r>
            <a:endParaRPr sz="1200">
              <a:solidFill>
                <a:schemeClr val="dk1"/>
              </a:solidFill>
              <a:latin typeface="Calibri"/>
              <a:ea typeface="Calibri"/>
              <a:cs typeface="Calibri"/>
              <a:sym typeface="Calibri"/>
            </a:endParaRPr>
          </a:p>
        </p:txBody>
      </p:sp>
      <p:graphicFrame>
        <p:nvGraphicFramePr>
          <p:cNvPr id="148" name="Google Shape;148;p13"/>
          <p:cNvGraphicFramePr/>
          <p:nvPr/>
        </p:nvGraphicFramePr>
        <p:xfrm>
          <a:off x="839416" y="980728"/>
          <a:ext cx="3000000" cy="3000000"/>
        </p:xfrm>
        <a:graphic>
          <a:graphicData uri="http://schemas.openxmlformats.org/drawingml/2006/table">
            <a:tbl>
              <a:tblPr bandCol="1" firstRow="1">
                <a:noFill/>
                <a:tableStyleId>{F0110D04-B8FA-444A-8A4F-309A1C2A0EAB}</a:tableStyleId>
              </a:tblPr>
              <a:tblGrid>
                <a:gridCol w="4932550"/>
                <a:gridCol w="4932550"/>
              </a:tblGrid>
              <a:tr h="512050">
                <a:tc>
                  <a:txBody>
                    <a:bodyPr/>
                    <a:lstStyle/>
                    <a:p>
                      <a:pPr indent="0" lvl="0" marL="0" marR="0" rtl="0" algn="l">
                        <a:spcBef>
                          <a:spcPts val="0"/>
                        </a:spcBef>
                        <a:spcAft>
                          <a:spcPts val="0"/>
                        </a:spcAft>
                        <a:buNone/>
                      </a:pPr>
                      <a:r>
                        <a:rPr lang="de-DE" sz="1800"/>
                        <a:t>Produits tensioactifs agressifs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52727"/>
                    </a:solidFill>
                  </a:tcPr>
                </a:tc>
                <a:tc>
                  <a:txBody>
                    <a:bodyPr/>
                    <a:lstStyle/>
                    <a:p>
                      <a:pPr indent="0" lvl="0" marL="0" marR="0" rtl="0" algn="l">
                        <a:spcBef>
                          <a:spcPts val="0"/>
                        </a:spcBef>
                        <a:spcAft>
                          <a:spcPts val="0"/>
                        </a:spcAft>
                        <a:buNone/>
                      </a:pPr>
                      <a:r>
                        <a:rPr lang="de-DE" sz="1800"/>
                        <a:t>Produits tensioactifs doux</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solidFill>
                      <a:srgbClr val="ACC918"/>
                    </a:solidFill>
                  </a:tcPr>
                </a:tc>
              </a:tr>
              <a:tr h="512050">
                <a:tc>
                  <a:txBody>
                    <a:bodyPr/>
                    <a:lstStyle/>
                    <a:p>
                      <a:pPr indent="0" lvl="0" marL="0" marR="0" rtl="0" algn="l">
                        <a:spcBef>
                          <a:spcPts val="0"/>
                        </a:spcBef>
                        <a:spcAft>
                          <a:spcPts val="0"/>
                        </a:spcAft>
                        <a:buNone/>
                      </a:pPr>
                      <a:r>
                        <a:rPr lang="de-DE" sz="1800"/>
                        <a:t>Sodium Lauryl Sulfate (SLS)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1" lang="de-DE" sz="1800"/>
                        <a:t>Sodium Coco Sulfate (SCS)</a:t>
                      </a:r>
                      <a:r>
                        <a:rPr i="1" lang="de-DE" sz="1800">
                          <a:solidFill>
                            <a:srgbClr val="595959"/>
                          </a:solidFill>
                        </a:rPr>
                        <a:t>*</a:t>
                      </a:r>
                      <a:endParaRPr i="1"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FDE9D8"/>
                    </a:solidFill>
                  </a:tcPr>
                </a:tc>
              </a:tr>
              <a:tr h="512050">
                <a:tc>
                  <a:txBody>
                    <a:bodyPr/>
                    <a:lstStyle/>
                    <a:p>
                      <a:pPr indent="0" lvl="0" marL="0" marR="0" rtl="0" algn="l">
                        <a:spcBef>
                          <a:spcPts val="0"/>
                        </a:spcBef>
                        <a:spcAft>
                          <a:spcPts val="0"/>
                        </a:spcAft>
                        <a:buNone/>
                      </a:pPr>
                      <a:r>
                        <a:rPr lang="de-DE" sz="1800"/>
                        <a:t>Sodium Laureth Sulfate (SLeS)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1" lang="de-DE" sz="1800"/>
                        <a:t>Sodium lauryl sulfoacetate (SLSA)</a:t>
                      </a:r>
                      <a:r>
                        <a:rPr i="1" lang="de-DE" sz="1800">
                          <a:solidFill>
                            <a:srgbClr val="595959"/>
                          </a:solidFill>
                        </a:rPr>
                        <a:t>*.</a:t>
                      </a:r>
                      <a:endParaRPr i="1" sz="1800"/>
                    </a:p>
                    <a:p>
                      <a:pPr indent="0" lvl="0" marL="0" marR="0" rtl="0" algn="l">
                        <a:spcBef>
                          <a:spcPts val="0"/>
                        </a:spcBef>
                        <a:spcAft>
                          <a:spcPts val="0"/>
                        </a:spcAft>
                        <a:buNone/>
                      </a:pPr>
                      <a:r>
                        <a:rPr i="1" lang="de-DE" sz="1400">
                          <a:solidFill>
                            <a:srgbClr val="595959"/>
                          </a:solidFill>
                        </a:rPr>
                        <a:t>f. Natural cosmetics approved by BDIH</a:t>
                      </a:r>
                      <a:endParaRPr i="1" sz="1400">
                        <a:solidFill>
                          <a:srgbClr val="595959"/>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FDE9D8"/>
                    </a:solidFill>
                  </a:tcPr>
                </a:tc>
              </a:tr>
              <a:tr h="512050">
                <a:tc>
                  <a:txBody>
                    <a:bodyPr/>
                    <a:lstStyle/>
                    <a:p>
                      <a:pPr indent="0" lvl="0" marL="0" marR="0" rtl="0" algn="l">
                        <a:spcBef>
                          <a:spcPts val="0"/>
                        </a:spcBef>
                        <a:spcAft>
                          <a:spcPts val="0"/>
                        </a:spcAft>
                        <a:buNone/>
                      </a:pPr>
                      <a:r>
                        <a:rPr lang="de-DE" sz="1800"/>
                        <a:t>Amonnium Lauryl Sulfate (ALS)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solidFill>
                      <a:schemeClr val="lt1"/>
                    </a:solidFill>
                  </a:tcPr>
                </a:tc>
                <a:tc>
                  <a:txBody>
                    <a:bodyPr/>
                    <a:lstStyle/>
                    <a:p>
                      <a:pPr indent="0" lvl="0" marL="0" marR="0" rtl="0" algn="l">
                        <a:spcBef>
                          <a:spcPts val="0"/>
                        </a:spcBef>
                        <a:spcAft>
                          <a:spcPts val="0"/>
                        </a:spcAft>
                        <a:buNone/>
                      </a:pPr>
                      <a:r>
                        <a:rPr lang="de-DE" sz="1800"/>
                        <a:t>Coco Glucoside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AF1DD"/>
                    </a:solidFill>
                  </a:tcPr>
                </a:tc>
              </a:tr>
              <a:tr h="512050">
                <a:tc>
                  <a:txBody>
                    <a:bodyPr/>
                    <a:lstStyle/>
                    <a:p>
                      <a:pPr indent="0" lvl="0" marL="0" marR="0" rtl="0" algn="l">
                        <a:spcBef>
                          <a:spcPts val="0"/>
                        </a:spcBef>
                        <a:spcAft>
                          <a:spcPts val="0"/>
                        </a:spcAft>
                        <a:buNone/>
                      </a:pPr>
                      <a:r>
                        <a:rPr lang="de-DE" sz="1800"/>
                        <a:t>Magnesium Lauryl Sulfate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a:txBody>
                    <a:bodyPr/>
                    <a:lstStyle/>
                    <a:p>
                      <a:pPr indent="0" lvl="0" marL="0" marR="0" rtl="0" algn="l">
                        <a:spcBef>
                          <a:spcPts val="0"/>
                        </a:spcBef>
                        <a:spcAft>
                          <a:spcPts val="0"/>
                        </a:spcAft>
                        <a:buNone/>
                      </a:pPr>
                      <a:r>
                        <a:rPr lang="de-DE" sz="1800"/>
                        <a:t>Decyl Glucoside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AF1DD"/>
                    </a:solidFill>
                  </a:tcPr>
                </a:tc>
              </a:tr>
              <a:tr h="512050">
                <a:tc>
                  <a:txBody>
                    <a:bodyPr/>
                    <a:lstStyle/>
                    <a:p>
                      <a:pPr indent="0" lvl="0" marL="0" marR="0" rtl="0" algn="l">
                        <a:spcBef>
                          <a:spcPts val="0"/>
                        </a:spcBef>
                        <a:spcAft>
                          <a:spcPts val="0"/>
                        </a:spcAft>
                        <a:buNone/>
                      </a:pPr>
                      <a:r>
                        <a:rPr lang="de-DE" sz="1800"/>
                        <a:t>MEA-Lauryl Sulafte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a:txBody>
                    <a:bodyPr/>
                    <a:lstStyle/>
                    <a:p>
                      <a:pPr indent="0" lvl="0" marL="0" marR="0" rtl="0" algn="l">
                        <a:spcBef>
                          <a:spcPts val="0"/>
                        </a:spcBef>
                        <a:spcAft>
                          <a:spcPts val="0"/>
                        </a:spcAft>
                        <a:buNone/>
                      </a:pPr>
                      <a:r>
                        <a:rPr lang="de-DE" sz="1800"/>
                        <a:t>Decyl Polyglycoside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AF1DD"/>
                    </a:solidFill>
                  </a:tcPr>
                </a:tc>
              </a:tr>
              <a:tr h="512050">
                <a:tc>
                  <a:txBody>
                    <a:bodyPr/>
                    <a:lstStyle/>
                    <a:p>
                      <a:pPr indent="0" lvl="0" marL="0" marR="0" rtl="0" algn="l">
                        <a:spcBef>
                          <a:spcPts val="0"/>
                        </a:spcBef>
                        <a:spcAft>
                          <a:spcPts val="0"/>
                        </a:spcAft>
                        <a:buNone/>
                      </a:pPr>
                      <a:r>
                        <a:rPr lang="de-DE" sz="1800"/>
                        <a:t>Potassium Lauryl Sulfate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a:txBody>
                    <a:bodyPr/>
                    <a:lstStyle/>
                    <a:p>
                      <a:pPr indent="0" lvl="0" marL="0" marR="0" rtl="0" algn="l">
                        <a:spcBef>
                          <a:spcPts val="0"/>
                        </a:spcBef>
                        <a:spcAft>
                          <a:spcPts val="0"/>
                        </a:spcAft>
                        <a:buNone/>
                      </a:pPr>
                      <a:r>
                        <a:rPr lang="de-DE" sz="1800"/>
                        <a:t>Lauryl Glucoside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AF1DD"/>
                    </a:solidFill>
                  </a:tcPr>
                </a:tc>
              </a:tr>
              <a:tr h="512050">
                <a:tc>
                  <a:txBody>
                    <a:bodyPr/>
                    <a:lstStyle/>
                    <a:p>
                      <a:pPr indent="0" lvl="0" marL="0" marR="0" rtl="0" algn="l">
                        <a:spcBef>
                          <a:spcPts val="0"/>
                        </a:spcBef>
                        <a:spcAft>
                          <a:spcPts val="0"/>
                        </a:spcAft>
                        <a:buNone/>
                      </a:pPr>
                      <a:r>
                        <a:rPr lang="de-DE" sz="1800"/>
                        <a:t>Sodium Cocoate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a:txBody>
                    <a:bodyPr/>
                    <a:lstStyle/>
                    <a:p>
                      <a:pPr indent="0" lvl="0" marL="0" marR="0" rtl="0" algn="l">
                        <a:spcBef>
                          <a:spcPts val="0"/>
                        </a:spcBef>
                        <a:spcAft>
                          <a:spcPts val="0"/>
                        </a:spcAft>
                        <a:buNone/>
                      </a:pPr>
                      <a:r>
                        <a:rPr lang="de-DE" sz="1800"/>
                        <a:t>Sucrose Cocoate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AF1DD"/>
                    </a:solidFill>
                  </a:tcPr>
                </a:tc>
              </a:tr>
              <a:tr h="512050">
                <a:tc>
                  <a:txBody>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Sodium C₁₂-₁₅ alkyl sulphate</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de-DE" sz="1800"/>
                        <a:t>Sodium Cocoyl Isethionate (SCI)</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rgbClr val="EAF1DD"/>
                    </a:solidFill>
                  </a:tcPr>
                </a:tc>
              </a:tr>
            </a:tbl>
          </a:graphicData>
        </a:graphic>
      </p:graphicFrame>
      <p:sp>
        <p:nvSpPr>
          <p:cNvPr id="149" name="Google Shape;149;p13"/>
          <p:cNvSpPr txBox="1"/>
          <p:nvPr/>
        </p:nvSpPr>
        <p:spPr>
          <a:xfrm>
            <a:off x="1175224" y="5692606"/>
            <a:ext cx="919347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595959"/>
                </a:solidFill>
                <a:latin typeface="Calibri"/>
                <a:ea typeface="Calibri"/>
                <a:cs typeface="Calibri"/>
                <a:sym typeface="Calibri"/>
              </a:rPr>
              <a:t>* " [...] controversial, as anionic and therefore also more aggressive, but [...] milder than SLS or SLeS".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Et l'emballage... ?</a:t>
            </a:r>
            <a:endParaRPr/>
          </a:p>
        </p:txBody>
      </p:sp>
      <p:sp>
        <p:nvSpPr>
          <p:cNvPr id="155" name="Google Shape;155;p14"/>
          <p:cNvSpPr txBox="1"/>
          <p:nvPr>
            <p:ph idx="1" type="body"/>
          </p:nvPr>
        </p:nvSpPr>
        <p:spPr>
          <a:xfrm>
            <a:off x="479376" y="1988840"/>
            <a:ext cx="10801200" cy="3182682"/>
          </a:xfrm>
          <a:prstGeom prst="rect">
            <a:avLst/>
          </a:prstGeom>
          <a:solidFill>
            <a:schemeClr val="lt1"/>
          </a:solidFill>
          <a:ln cap="flat" cmpd="sng" w="25400">
            <a:solidFill>
              <a:srgbClr val="FF9933"/>
            </a:solidFill>
            <a:prstDash val="solid"/>
            <a:round/>
            <a:headEnd len="sm" w="sm" type="none"/>
            <a:tailEnd len="sm" w="sm" type="none"/>
          </a:ln>
        </p:spPr>
        <p:txBody>
          <a:bodyPr anchorCtr="0" anchor="t" bIns="45700" lIns="91425" spcFirstLastPara="1" rIns="91425" wrap="square" tIns="45700">
            <a:normAutofit lnSpcReduction="20000"/>
          </a:bodyPr>
          <a:lstStyle/>
          <a:p>
            <a:pPr indent="0" lvl="0" marL="0" rtl="0" algn="l">
              <a:spcBef>
                <a:spcPts val="0"/>
              </a:spcBef>
              <a:spcAft>
                <a:spcPts val="0"/>
              </a:spcAft>
              <a:buClr>
                <a:srgbClr val="595959"/>
              </a:buClr>
              <a:buSzPts val="2400"/>
              <a:buNone/>
            </a:pPr>
            <a:r>
              <a:t/>
            </a:r>
            <a:endParaRPr>
              <a:solidFill>
                <a:srgbClr val="595959"/>
              </a:solidFill>
              <a:latin typeface="Arial"/>
              <a:ea typeface="Arial"/>
              <a:cs typeface="Arial"/>
              <a:sym typeface="Arial"/>
            </a:endParaRPr>
          </a:p>
          <a:p>
            <a:pPr indent="0" lvl="0" marL="0" rtl="0" algn="l">
              <a:spcBef>
                <a:spcPts val="480"/>
              </a:spcBef>
              <a:spcAft>
                <a:spcPts val="0"/>
              </a:spcAft>
              <a:buClr>
                <a:srgbClr val="595959"/>
              </a:buClr>
              <a:buSzPts val="2400"/>
              <a:buNone/>
            </a:pPr>
            <a:r>
              <a:rPr lang="de-DE">
                <a:solidFill>
                  <a:srgbClr val="595959"/>
                </a:solidFill>
                <a:latin typeface="Arial"/>
                <a:ea typeface="Arial"/>
                <a:cs typeface="Arial"/>
                <a:sym typeface="Arial"/>
              </a:rPr>
              <a:t>"</a:t>
            </a:r>
            <a:r>
              <a:rPr lang="de-DE">
                <a:solidFill>
                  <a:schemeClr val="dk1"/>
                </a:solidFill>
              </a:rPr>
              <a:t>Selon l'article 17 du règlement européen sur les cosmétiques (CE) n° 1223/2009, de petites quantités de substances interdites migrant involontairement de l'emballage vers les produits cosmétiques sont autorisées, à condition qu'elles soient techniquement inévitables et qu'elles ne mettent pas en danger la santé humaine. Toutefois, le règlement ne contient pas d'exigences détaillées sur la manière dont cette migration doit être analysée ou évaluée".</a:t>
            </a:r>
            <a:endParaRPr>
              <a:solidFill>
                <a:schemeClr val="dk1"/>
              </a:solidFill>
            </a:endParaRPr>
          </a:p>
          <a:p>
            <a:pPr indent="0" lvl="0" marL="0" rtl="0" algn="l">
              <a:spcBef>
                <a:spcPts val="480"/>
              </a:spcBef>
              <a:spcAft>
                <a:spcPts val="0"/>
              </a:spcAft>
              <a:buClr>
                <a:schemeClr val="dk1"/>
              </a:buClr>
              <a:buSzPts val="1100"/>
              <a:buFont typeface="Arial"/>
              <a:buNone/>
            </a:pPr>
            <a:r>
              <a:t/>
            </a:r>
            <a:endParaRPr sz="1100">
              <a:solidFill>
                <a:schemeClr val="dk1"/>
              </a:solidFill>
            </a:endParaRPr>
          </a:p>
          <a:p>
            <a:pPr indent="0" lvl="0" marL="0" rtl="0" algn="l">
              <a:spcBef>
                <a:spcPts val="480"/>
              </a:spcBef>
              <a:spcAft>
                <a:spcPts val="0"/>
              </a:spcAft>
              <a:buClr>
                <a:srgbClr val="595959"/>
              </a:buClr>
              <a:buSzPts val="24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5"/>
          <p:cNvSpPr txBox="1"/>
          <p:nvPr>
            <p:ph type="title"/>
          </p:nvPr>
        </p:nvSpPr>
        <p:spPr>
          <a:xfrm>
            <a:off x="719809" y="365105"/>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lang="de-DE" sz="3600"/>
              <a:t>Inondations &amp; produits chimiques</a:t>
            </a:r>
            <a:endParaRPr/>
          </a:p>
        </p:txBody>
      </p:sp>
      <p:sp>
        <p:nvSpPr>
          <p:cNvPr id="162" name="Google Shape;162;p15"/>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sp>
        <p:nvSpPr>
          <p:cNvPr id="163" name="Google Shape;163;p15"/>
          <p:cNvSpPr txBox="1"/>
          <p:nvPr/>
        </p:nvSpPr>
        <p:spPr>
          <a:xfrm>
            <a:off x="713172" y="5405406"/>
            <a:ext cx="10711500" cy="739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de-DE" sz="2000">
                <a:solidFill>
                  <a:srgbClr val="595959"/>
                </a:solidFill>
              </a:rPr>
              <a:t>L'article complet se trouve sur ce lien :</a:t>
            </a:r>
            <a:endParaRPr/>
          </a:p>
          <a:p>
            <a:pPr indent="0" lvl="0" marL="0" marR="0" rtl="0" algn="l">
              <a:lnSpc>
                <a:spcPct val="107000"/>
              </a:lnSpc>
              <a:spcBef>
                <a:spcPts val="800"/>
              </a:spcBef>
              <a:spcAft>
                <a:spcPts val="0"/>
              </a:spcAft>
              <a:buNone/>
            </a:pPr>
            <a:r>
              <a:rPr lang="de-DE" sz="1400" u="sng">
                <a:solidFill>
                  <a:srgbClr val="0000FF"/>
                </a:solidFill>
                <a:latin typeface="Times New Roman"/>
                <a:ea typeface="Times New Roman"/>
                <a:cs typeface="Times New Roman"/>
                <a:sym typeface="Times New Roman"/>
                <a:hlinkClick r:id="rId3">
                  <a:extLst>
                    <a:ext uri="{A12FA001-AC4F-418D-AE19-62706E023703}">
                      <ahyp:hlinkClr val="tx"/>
                    </a:ext>
                  </a:extLst>
                </a:hlinkClick>
              </a:rPr>
              <a:t>https://www.wiwo.de/technologie/umwelt/welcher-cocktail-sich-da-uebers-land-verteilt-so-laeuft-der-kampf-gegen-die-giftige-flut/27556894.html </a:t>
            </a:r>
            <a:endParaRPr sz="1400">
              <a:solidFill>
                <a:schemeClr val="dk1"/>
              </a:solidFill>
              <a:latin typeface="Calibri"/>
              <a:ea typeface="Calibri"/>
              <a:cs typeface="Calibri"/>
              <a:sym typeface="Calibri"/>
            </a:endParaRPr>
          </a:p>
        </p:txBody>
      </p:sp>
      <p:sp>
        <p:nvSpPr>
          <p:cNvPr id="164" name="Google Shape;164;p15"/>
          <p:cNvSpPr txBox="1"/>
          <p:nvPr/>
        </p:nvSpPr>
        <p:spPr>
          <a:xfrm>
            <a:off x="4919415" y="1651451"/>
            <a:ext cx="6199500" cy="30477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95959"/>
              </a:buClr>
              <a:buSzPts val="2400"/>
              <a:buChar char="•"/>
            </a:pPr>
            <a:r>
              <a:rPr lang="de-DE" sz="2400">
                <a:solidFill>
                  <a:srgbClr val="595959"/>
                </a:solidFill>
              </a:rPr>
              <a:t>Inondations catastrophiques et inondations en juillet 2021 dans l'Eifel et la vallée de l'Ahr, en Rhénanie-du-Nord-Westphalie</a:t>
            </a:r>
            <a:endParaRPr sz="2400">
              <a:solidFill>
                <a:srgbClr val="595959"/>
              </a:solidFill>
            </a:endParaRPr>
          </a:p>
          <a:p>
            <a:pPr indent="-285750" lvl="0" marL="285750" marR="0" rtl="0" algn="l">
              <a:spcBef>
                <a:spcPts val="0"/>
              </a:spcBef>
              <a:spcAft>
                <a:spcPts val="0"/>
              </a:spcAft>
              <a:buClr>
                <a:srgbClr val="595959"/>
              </a:buClr>
              <a:buSzPts val="2400"/>
              <a:buChar char="•"/>
            </a:pPr>
            <a:r>
              <a:rPr lang="de-DE" sz="2400">
                <a:solidFill>
                  <a:srgbClr val="595959"/>
                </a:solidFill>
              </a:rPr>
              <a:t>Eaux usées contaminées par des matières fécales, du pétrole et des produits chimiques dangereux</a:t>
            </a:r>
            <a:endParaRPr sz="2400">
              <a:solidFill>
                <a:srgbClr val="595959"/>
              </a:solidFill>
            </a:endParaRPr>
          </a:p>
          <a:p>
            <a:pPr indent="-285750" lvl="0" marL="285750" marR="0" rtl="0" algn="l">
              <a:spcBef>
                <a:spcPts val="0"/>
              </a:spcBef>
              <a:spcAft>
                <a:spcPts val="0"/>
              </a:spcAft>
              <a:buClr>
                <a:srgbClr val="595959"/>
              </a:buClr>
              <a:buSzPts val="2400"/>
              <a:buChar char="•"/>
            </a:pPr>
            <a:r>
              <a:rPr lang="de-DE" sz="2400">
                <a:solidFill>
                  <a:srgbClr val="595959"/>
                </a:solidFill>
              </a:rPr>
              <a:t>Dans les routes, les rivières et la mer</a:t>
            </a:r>
            <a:endParaRPr sz="24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sz="3600"/>
              <a:t>Cosmétiques naturels et labels</a:t>
            </a:r>
            <a:endParaRPr sz="3600"/>
          </a:p>
          <a:p>
            <a:pPr indent="0" lvl="0" marL="0" rtl="0" algn="l">
              <a:spcBef>
                <a:spcPts val="0"/>
              </a:spcBef>
              <a:spcAft>
                <a:spcPts val="0"/>
              </a:spcAft>
              <a:buClr>
                <a:srgbClr val="595959"/>
              </a:buClr>
              <a:buSzPct val="100000"/>
              <a:buFont typeface="Arial"/>
              <a:buNone/>
            </a:pPr>
            <a:r>
              <a:t/>
            </a:r>
            <a:endParaRPr sz="3600"/>
          </a:p>
        </p:txBody>
      </p:sp>
      <p:sp>
        <p:nvSpPr>
          <p:cNvPr id="171" name="Google Shape;171;p17"/>
          <p:cNvSpPr txBox="1"/>
          <p:nvPr/>
        </p:nvSpPr>
        <p:spPr>
          <a:xfrm>
            <a:off x="767408" y="14335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sp>
        <p:nvSpPr>
          <p:cNvPr id="172" name="Google Shape;172;p17"/>
          <p:cNvSpPr txBox="1"/>
          <p:nvPr/>
        </p:nvSpPr>
        <p:spPr>
          <a:xfrm>
            <a:off x="767408" y="1433538"/>
            <a:ext cx="10619100" cy="464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3200">
                <a:solidFill>
                  <a:srgbClr val="595959"/>
                </a:solidFill>
              </a:rPr>
              <a:t>Qu'est-ce que la cosmétique naturelle ?</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de-DE" sz="2000">
                <a:solidFill>
                  <a:srgbClr val="FF0000"/>
                </a:solidFill>
                <a:latin typeface="Arial"/>
                <a:ea typeface="Arial"/>
                <a:cs typeface="Arial"/>
                <a:sym typeface="Arial"/>
              </a:rPr>
              <a:t>Attention!</a:t>
            </a:r>
            <a:endParaRPr/>
          </a:p>
          <a:p>
            <a:pPr indent="0" lvl="0" marL="0" marR="0" rtl="0" algn="l">
              <a:spcBef>
                <a:spcPts val="0"/>
              </a:spcBef>
              <a:spcAft>
                <a:spcPts val="0"/>
              </a:spcAft>
              <a:buNone/>
            </a:pPr>
            <a:r>
              <a:rPr lang="de-DE" sz="2000">
                <a:solidFill>
                  <a:srgbClr val="595959"/>
                </a:solidFill>
              </a:rPr>
              <a:t>Il n'existe pas de définition. Le terme n'est pas protégé par la loi.</a:t>
            </a:r>
            <a:endParaRPr/>
          </a:p>
          <a:p>
            <a:pPr indent="0" lvl="0" marL="0" marR="0" rtl="0" algn="l">
              <a:spcBef>
                <a:spcPts val="0"/>
              </a:spcBef>
              <a:spcAft>
                <a:spcPts val="0"/>
              </a:spcAft>
              <a:buNone/>
            </a:pPr>
            <a:r>
              <a:t/>
            </a:r>
            <a:endParaRPr sz="2000">
              <a:solidFill>
                <a:srgbClr val="595959"/>
              </a:solidFill>
              <a:latin typeface="Arial"/>
              <a:ea typeface="Arial"/>
              <a:cs typeface="Arial"/>
              <a:sym typeface="Arial"/>
            </a:endParaRPr>
          </a:p>
          <a:p>
            <a:pPr indent="-215900" lvl="0" marL="342900" marR="0" rtl="0" algn="l">
              <a:spcBef>
                <a:spcPts val="0"/>
              </a:spcBef>
              <a:spcAft>
                <a:spcPts val="0"/>
              </a:spcAft>
              <a:buClr>
                <a:schemeClr val="dk1"/>
              </a:buClr>
              <a:buSzPts val="2000"/>
              <a:buFont typeface="Noto Sans Symbols"/>
              <a:buNone/>
            </a:pPr>
            <a:r>
              <a:rPr lang="de-DE" sz="2000">
                <a:solidFill>
                  <a:srgbClr val="595959"/>
                </a:solidFill>
              </a:rPr>
              <a:t>Orientation vers les scellés de cosmétiques naturels</a:t>
            </a:r>
            <a:endParaRPr sz="2000">
              <a:solidFill>
                <a:srgbClr val="595959"/>
              </a:solidFill>
              <a:latin typeface="Arial"/>
              <a:ea typeface="Arial"/>
              <a:cs typeface="Arial"/>
              <a:sym typeface="Arial"/>
            </a:endParaRPr>
          </a:p>
          <a:p>
            <a:pPr indent="0" lvl="0" marL="457200" marR="0" rtl="0" algn="l">
              <a:spcBef>
                <a:spcPts val="0"/>
              </a:spcBef>
              <a:spcAft>
                <a:spcPts val="0"/>
              </a:spcAft>
              <a:buSzPts val="1100"/>
              <a:buNone/>
            </a:pPr>
            <a:r>
              <a:rPr lang="de-DE" sz="2000">
                <a:solidFill>
                  <a:srgbClr val="595959"/>
                </a:solidFill>
              </a:rPr>
              <a:t>Normes des sceaux communs :</a:t>
            </a:r>
            <a:r>
              <a:rPr b="0" i="0" lang="de-DE" sz="2000" u="none" cap="none" strike="noStrike">
                <a:solidFill>
                  <a:srgbClr val="595959"/>
                </a:solidFill>
                <a:latin typeface="Arial"/>
                <a:ea typeface="Arial"/>
                <a:cs typeface="Arial"/>
                <a:sym typeface="Arial"/>
              </a:rPr>
              <a:t>:</a:t>
            </a:r>
            <a:endParaRPr/>
          </a:p>
          <a:p>
            <a:pPr indent="-342900" lvl="1" marL="800100" marR="0" rtl="0" algn="l">
              <a:spcBef>
                <a:spcPts val="0"/>
              </a:spcBef>
              <a:spcAft>
                <a:spcPts val="0"/>
              </a:spcAft>
              <a:buClr>
                <a:srgbClr val="595959"/>
              </a:buClr>
              <a:buSzPts val="1800"/>
              <a:buChar char="•"/>
            </a:pPr>
            <a:r>
              <a:rPr lang="de-DE" sz="1800">
                <a:solidFill>
                  <a:schemeClr val="dk1"/>
                </a:solidFill>
              </a:rPr>
              <a:t>Les ingrédients à base de pétrole, les silicones, le PEG (émulsifiant), la plupart des conservateurs et les microplastiques à base d'huile minérale sont interdits (mais pas les nanoparticules).</a:t>
            </a:r>
            <a:endParaRPr sz="1800">
              <a:solidFill>
                <a:schemeClr val="dk1"/>
              </a:solidFill>
            </a:endParaRPr>
          </a:p>
          <a:p>
            <a:pPr indent="-342900" lvl="1" marL="800100" marR="0" rtl="0" algn="l">
              <a:spcBef>
                <a:spcPts val="0"/>
              </a:spcBef>
              <a:spcAft>
                <a:spcPts val="0"/>
              </a:spcAft>
              <a:buClr>
                <a:srgbClr val="595959"/>
              </a:buClr>
              <a:buSzPts val="1800"/>
              <a:buChar char="•"/>
            </a:pPr>
            <a:r>
              <a:rPr lang="de-DE" sz="1800">
                <a:solidFill>
                  <a:schemeClr val="dk1"/>
                </a:solidFill>
              </a:rPr>
              <a:t>Interdiction plus stricte des études sur les animaux</a:t>
            </a:r>
            <a:endParaRPr sz="1800">
              <a:solidFill>
                <a:schemeClr val="dk1"/>
              </a:solidFill>
            </a:endParaRPr>
          </a:p>
          <a:p>
            <a:pPr indent="-342900" lvl="1" marL="800100" marR="0" rtl="0" algn="l">
              <a:spcBef>
                <a:spcPts val="0"/>
              </a:spcBef>
              <a:spcAft>
                <a:spcPts val="0"/>
              </a:spcAft>
              <a:buClr>
                <a:srgbClr val="595959"/>
              </a:buClr>
              <a:buSzPts val="1800"/>
              <a:buChar char="•"/>
            </a:pPr>
            <a:r>
              <a:rPr lang="de-DE" sz="1800">
                <a:solidFill>
                  <a:schemeClr val="dk1"/>
                </a:solidFill>
              </a:rPr>
              <a:t>Uniquement des filtres minéraux de protection contre la lumière</a:t>
            </a:r>
            <a:endParaRPr sz="1800">
              <a:solidFill>
                <a:schemeClr val="dk1"/>
              </a:solidFill>
            </a:endParaRPr>
          </a:p>
          <a:p>
            <a:pPr indent="-342900" lvl="1" marL="800100" marR="0" rtl="0" algn="l">
              <a:spcBef>
                <a:spcPts val="0"/>
              </a:spcBef>
              <a:spcAft>
                <a:spcPts val="0"/>
              </a:spcAft>
              <a:buClr>
                <a:srgbClr val="595959"/>
              </a:buClr>
              <a:buSzPts val="1800"/>
              <a:buChar char="•"/>
            </a:pPr>
            <a:r>
              <a:rPr lang="de-DE" sz="1800">
                <a:solidFill>
                  <a:schemeClr val="dk1"/>
                </a:solidFill>
              </a:rPr>
              <a:t>Souvent, une partie des ingrédients est issue de l'agriculture biologique (les cosmétiques naturels ne sont pas équivalents aux cosmétiques biologiques).</a:t>
            </a:r>
            <a:endParaRPr sz="1800">
              <a:solidFill>
                <a:schemeClr val="dk1"/>
              </a:solidFill>
            </a:endParaRPr>
          </a:p>
          <a:p>
            <a:pPr indent="-342900" lvl="1" marL="800100" marR="0" rtl="0" algn="l">
              <a:spcBef>
                <a:spcPts val="0"/>
              </a:spcBef>
              <a:spcAft>
                <a:spcPts val="0"/>
              </a:spcAft>
              <a:buClr>
                <a:srgbClr val="595959"/>
              </a:buClr>
              <a:buSzPts val="1800"/>
              <a:buChar char="•"/>
            </a:pPr>
            <a:r>
              <a:rPr lang="de-DE" sz="1800">
                <a:solidFill>
                  <a:schemeClr val="dk1"/>
                </a:solidFill>
              </a:rPr>
              <a:t>Les huiles végétales peuvent être modifiées chimiquement (mais dans une mesure très limitée)</a:t>
            </a:r>
            <a:endParaRPr sz="1800">
              <a:solidFill>
                <a:srgbClr val="595959"/>
              </a:solidFill>
            </a:endParaRPr>
          </a:p>
        </p:txBody>
      </p:sp>
      <p:sp>
        <p:nvSpPr>
          <p:cNvPr id="173" name="Google Shape;173;p17"/>
          <p:cNvSpPr txBox="1"/>
          <p:nvPr/>
        </p:nvSpPr>
        <p:spPr>
          <a:xfrm>
            <a:off x="1127448" y="6093296"/>
            <a:ext cx="710483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Source: </a:t>
            </a:r>
            <a:r>
              <a:rPr lang="de-DE" sz="1200" u="sng">
                <a:solidFill>
                  <a:schemeClr val="dk1"/>
                </a:solidFill>
                <a:latin typeface="Calibri"/>
                <a:ea typeface="Calibri"/>
                <a:cs typeface="Calibri"/>
                <a:sym typeface="Calibri"/>
                <a:hlinkClick r:id="rId3">
                  <a:extLst>
                    <a:ext uri="{A12FA001-AC4F-418D-AE19-62706E023703}">
                      <ahyp:hlinkClr val="tx"/>
                    </a:ext>
                  </a:extLst>
                </a:hlinkClick>
              </a:rPr>
              <a:t>https:</a:t>
            </a:r>
            <a:r>
              <a:rPr lang="de-DE" sz="1200">
                <a:solidFill>
                  <a:schemeClr val="dk1"/>
                </a:solidFill>
                <a:latin typeface="Calibri"/>
                <a:ea typeface="Calibri"/>
                <a:cs typeface="Calibri"/>
                <a:sym typeface="Calibri"/>
              </a:rPr>
              <a:t>//www.verbraucherzentrale.de/wissen/umwelt-haushalt/produkte/was-ist-naturkosmetik-26394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descr="Ein Bild, das Text enthält.&#10;&#10;Automatisch generierte Beschreibung" id="179" name="Google Shape;179;p18"/>
          <p:cNvPicPr preferRelativeResize="0"/>
          <p:nvPr/>
        </p:nvPicPr>
        <p:blipFill rotWithShape="1">
          <a:blip r:embed="rId3">
            <a:alphaModFix/>
          </a:blip>
          <a:srcRect b="0" l="0" r="0" t="0"/>
          <a:stretch/>
        </p:blipFill>
        <p:spPr>
          <a:xfrm>
            <a:off x="1726659" y="3810782"/>
            <a:ext cx="3992499" cy="2245781"/>
          </a:xfrm>
          <a:prstGeom prst="rect">
            <a:avLst/>
          </a:prstGeom>
          <a:noFill/>
          <a:ln>
            <a:noFill/>
          </a:ln>
        </p:spPr>
      </p:pic>
      <p:sp>
        <p:nvSpPr>
          <p:cNvPr id="180" name="Google Shape;180;p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lang="de-DE" sz="3600"/>
              <a:t>Cosmétiques naturels et label écologique</a:t>
            </a:r>
            <a:endParaRPr b="1" sz="3600">
              <a:solidFill>
                <a:srgbClr val="595959"/>
              </a:solidFill>
              <a:latin typeface="Arial"/>
              <a:ea typeface="Arial"/>
              <a:cs typeface="Arial"/>
              <a:sym typeface="Arial"/>
            </a:endParaRPr>
          </a:p>
        </p:txBody>
      </p:sp>
      <p:sp>
        <p:nvSpPr>
          <p:cNvPr id="181" name="Google Shape;181;p18"/>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pic>
        <p:nvPicPr>
          <p:cNvPr id="182" name="Google Shape;182;p18"/>
          <p:cNvPicPr preferRelativeResize="0"/>
          <p:nvPr/>
        </p:nvPicPr>
        <p:blipFill rotWithShape="1">
          <a:blip r:embed="rId4">
            <a:alphaModFix/>
          </a:blip>
          <a:srcRect b="0" l="0" r="0" t="0"/>
          <a:stretch/>
        </p:blipFill>
        <p:spPr>
          <a:xfrm>
            <a:off x="439887" y="1196752"/>
            <a:ext cx="2084782" cy="2783158"/>
          </a:xfrm>
          <a:prstGeom prst="rect">
            <a:avLst/>
          </a:prstGeom>
          <a:noFill/>
          <a:ln>
            <a:noFill/>
          </a:ln>
        </p:spPr>
      </p:pic>
      <p:pic>
        <p:nvPicPr>
          <p:cNvPr id="183" name="Google Shape;183;p18"/>
          <p:cNvPicPr preferRelativeResize="0"/>
          <p:nvPr/>
        </p:nvPicPr>
        <p:blipFill rotWithShape="1">
          <a:blip r:embed="rId5">
            <a:alphaModFix/>
          </a:blip>
          <a:srcRect b="0" l="0" r="0" t="0"/>
          <a:stretch/>
        </p:blipFill>
        <p:spPr>
          <a:xfrm>
            <a:off x="2886930" y="1100770"/>
            <a:ext cx="2580011" cy="2585119"/>
          </a:xfrm>
          <a:prstGeom prst="rect">
            <a:avLst/>
          </a:prstGeom>
          <a:noFill/>
          <a:ln>
            <a:noFill/>
          </a:ln>
        </p:spPr>
      </p:pic>
      <p:pic>
        <p:nvPicPr>
          <p:cNvPr id="184" name="Google Shape;184;p18"/>
          <p:cNvPicPr preferRelativeResize="0"/>
          <p:nvPr/>
        </p:nvPicPr>
        <p:blipFill rotWithShape="1">
          <a:blip r:embed="rId6">
            <a:alphaModFix/>
          </a:blip>
          <a:srcRect b="0" l="0" r="0" t="0"/>
          <a:stretch/>
        </p:blipFill>
        <p:spPr>
          <a:xfrm>
            <a:off x="6212445" y="1553773"/>
            <a:ext cx="1956545" cy="1961033"/>
          </a:xfrm>
          <a:prstGeom prst="rect">
            <a:avLst/>
          </a:prstGeom>
          <a:noFill/>
          <a:ln>
            <a:noFill/>
          </a:ln>
        </p:spPr>
      </p:pic>
      <p:pic>
        <p:nvPicPr>
          <p:cNvPr id="185" name="Google Shape;185;p18"/>
          <p:cNvPicPr preferRelativeResize="0"/>
          <p:nvPr/>
        </p:nvPicPr>
        <p:blipFill rotWithShape="1">
          <a:blip r:embed="rId7">
            <a:alphaModFix/>
          </a:blip>
          <a:srcRect b="0" l="0" r="0" t="0"/>
          <a:stretch/>
        </p:blipFill>
        <p:spPr>
          <a:xfrm>
            <a:off x="5294306" y="3822024"/>
            <a:ext cx="1603387" cy="2365453"/>
          </a:xfrm>
          <a:prstGeom prst="rect">
            <a:avLst/>
          </a:prstGeom>
          <a:noFill/>
          <a:ln>
            <a:noFill/>
          </a:ln>
        </p:spPr>
      </p:pic>
      <p:pic>
        <p:nvPicPr>
          <p:cNvPr id="186" name="Google Shape;186;p18"/>
          <p:cNvPicPr preferRelativeResize="0"/>
          <p:nvPr/>
        </p:nvPicPr>
        <p:blipFill rotWithShape="1">
          <a:blip r:embed="rId8">
            <a:alphaModFix/>
          </a:blip>
          <a:srcRect b="0" l="0" r="0" t="0"/>
          <a:stretch/>
        </p:blipFill>
        <p:spPr>
          <a:xfrm>
            <a:off x="609600" y="4029305"/>
            <a:ext cx="1920406" cy="1950889"/>
          </a:xfrm>
          <a:prstGeom prst="rect">
            <a:avLst/>
          </a:prstGeom>
          <a:noFill/>
          <a:ln>
            <a:noFill/>
          </a:ln>
        </p:spPr>
      </p:pic>
      <p:pic>
        <p:nvPicPr>
          <p:cNvPr id="187" name="Google Shape;187;p18"/>
          <p:cNvPicPr preferRelativeResize="0"/>
          <p:nvPr/>
        </p:nvPicPr>
        <p:blipFill rotWithShape="1">
          <a:blip r:embed="rId9">
            <a:alphaModFix/>
          </a:blip>
          <a:srcRect b="0" l="0" r="0" t="0"/>
          <a:stretch/>
        </p:blipFill>
        <p:spPr>
          <a:xfrm>
            <a:off x="8533121" y="1274305"/>
            <a:ext cx="2872372" cy="2659603"/>
          </a:xfrm>
          <a:prstGeom prst="rect">
            <a:avLst/>
          </a:prstGeom>
          <a:noFill/>
          <a:ln>
            <a:noFill/>
          </a:ln>
        </p:spPr>
      </p:pic>
      <p:pic>
        <p:nvPicPr>
          <p:cNvPr id="188" name="Google Shape;188;p18"/>
          <p:cNvPicPr preferRelativeResize="0"/>
          <p:nvPr/>
        </p:nvPicPr>
        <p:blipFill rotWithShape="1">
          <a:blip r:embed="rId10">
            <a:alphaModFix/>
          </a:blip>
          <a:srcRect b="4134" l="32360" r="32687" t="6434"/>
          <a:stretch/>
        </p:blipFill>
        <p:spPr>
          <a:xfrm>
            <a:off x="8356214" y="3850174"/>
            <a:ext cx="2265277" cy="23088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b="1" lang="de-DE" sz="3600">
                <a:solidFill>
                  <a:srgbClr val="595959"/>
                </a:solidFill>
                <a:latin typeface="Arial"/>
                <a:ea typeface="Arial"/>
                <a:cs typeface="Arial"/>
                <a:sym typeface="Arial"/>
              </a:rPr>
              <a:t>Natural Cosmetics &amp; Labels</a:t>
            </a:r>
            <a:endParaRPr/>
          </a:p>
        </p:txBody>
      </p:sp>
      <p:sp>
        <p:nvSpPr>
          <p:cNvPr id="195" name="Google Shape;195;p19"/>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pic>
        <p:nvPicPr>
          <p:cNvPr id="196" name="Google Shape;196;p19"/>
          <p:cNvPicPr preferRelativeResize="0"/>
          <p:nvPr/>
        </p:nvPicPr>
        <p:blipFill rotWithShape="1">
          <a:blip r:embed="rId4">
            <a:alphaModFix/>
          </a:blip>
          <a:srcRect b="0" l="0" r="0" t="0"/>
          <a:stretch/>
        </p:blipFill>
        <p:spPr>
          <a:xfrm>
            <a:off x="609600" y="1351056"/>
            <a:ext cx="10684097" cy="4669667"/>
          </a:xfrm>
          <a:prstGeom prst="rect">
            <a:avLst/>
          </a:prstGeom>
          <a:noFill/>
          <a:ln>
            <a:noFill/>
          </a:ln>
        </p:spPr>
      </p:pic>
      <p:pic>
        <p:nvPicPr>
          <p:cNvPr id="197" name="Google Shape;197;p19"/>
          <p:cNvPicPr preferRelativeResize="0"/>
          <p:nvPr/>
        </p:nvPicPr>
        <p:blipFill rotWithShape="1">
          <a:blip r:embed="rId5">
            <a:alphaModFix/>
          </a:blip>
          <a:srcRect b="0" l="0" r="0" t="0"/>
          <a:stretch/>
        </p:blipFill>
        <p:spPr>
          <a:xfrm>
            <a:off x="1642111" y="1772580"/>
            <a:ext cx="626178" cy="835940"/>
          </a:xfrm>
          <a:prstGeom prst="rect">
            <a:avLst/>
          </a:prstGeom>
          <a:noFill/>
          <a:ln>
            <a:noFill/>
          </a:ln>
        </p:spPr>
      </p:pic>
      <p:pic>
        <p:nvPicPr>
          <p:cNvPr id="198" name="Google Shape;198;p19"/>
          <p:cNvPicPr preferRelativeResize="0"/>
          <p:nvPr/>
        </p:nvPicPr>
        <p:blipFill rotWithShape="1">
          <a:blip r:embed="rId6">
            <a:alphaModFix/>
          </a:blip>
          <a:srcRect b="0" l="0" r="0" t="0"/>
          <a:stretch/>
        </p:blipFill>
        <p:spPr>
          <a:xfrm>
            <a:off x="1449629" y="2699671"/>
            <a:ext cx="953499" cy="955387"/>
          </a:xfrm>
          <a:prstGeom prst="rect">
            <a:avLst/>
          </a:prstGeom>
          <a:noFill/>
          <a:ln>
            <a:noFill/>
          </a:ln>
        </p:spPr>
      </p:pic>
      <p:pic>
        <p:nvPicPr>
          <p:cNvPr id="199" name="Google Shape;199;p19"/>
          <p:cNvPicPr preferRelativeResize="0"/>
          <p:nvPr/>
        </p:nvPicPr>
        <p:blipFill rotWithShape="1">
          <a:blip r:embed="rId7">
            <a:alphaModFix/>
          </a:blip>
          <a:srcRect b="0" l="0" r="0" t="0"/>
          <a:stretch/>
        </p:blipFill>
        <p:spPr>
          <a:xfrm>
            <a:off x="62684" y="3594618"/>
            <a:ext cx="516426" cy="761875"/>
          </a:xfrm>
          <a:prstGeom prst="rect">
            <a:avLst/>
          </a:prstGeom>
          <a:noFill/>
          <a:ln>
            <a:noFill/>
          </a:ln>
        </p:spPr>
      </p:pic>
      <p:pic>
        <p:nvPicPr>
          <p:cNvPr id="200" name="Google Shape;200;p19"/>
          <p:cNvPicPr preferRelativeResize="0"/>
          <p:nvPr/>
        </p:nvPicPr>
        <p:blipFill rotWithShape="1">
          <a:blip r:embed="rId8">
            <a:alphaModFix/>
          </a:blip>
          <a:srcRect b="0" l="0" r="0" t="0"/>
          <a:stretch/>
        </p:blipFill>
        <p:spPr>
          <a:xfrm>
            <a:off x="1559496" y="4356493"/>
            <a:ext cx="727024" cy="728691"/>
          </a:xfrm>
          <a:prstGeom prst="rect">
            <a:avLst/>
          </a:prstGeom>
          <a:noFill/>
          <a:ln>
            <a:noFill/>
          </a:ln>
        </p:spPr>
      </p:pic>
      <p:pic>
        <p:nvPicPr>
          <p:cNvPr id="201" name="Google Shape;201;p19"/>
          <p:cNvPicPr preferRelativeResize="0"/>
          <p:nvPr/>
        </p:nvPicPr>
        <p:blipFill rotWithShape="1">
          <a:blip r:embed="rId9">
            <a:alphaModFix/>
          </a:blip>
          <a:srcRect b="0" l="0" r="0" t="0"/>
          <a:stretch/>
        </p:blipFill>
        <p:spPr>
          <a:xfrm>
            <a:off x="1749194" y="5253161"/>
            <a:ext cx="727023" cy="7385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sz="3600"/>
              <a:t>Cosmétiques naturels et label écologique</a:t>
            </a:r>
            <a:endParaRPr sz="3600"/>
          </a:p>
        </p:txBody>
      </p:sp>
      <p:sp>
        <p:nvSpPr>
          <p:cNvPr id="208" name="Google Shape;208;p20"/>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sp>
        <p:nvSpPr>
          <p:cNvPr id="209" name="Google Shape;209;p20"/>
          <p:cNvSpPr txBox="1"/>
          <p:nvPr/>
        </p:nvSpPr>
        <p:spPr>
          <a:xfrm>
            <a:off x="92038" y="1048304"/>
            <a:ext cx="118119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de-DE" sz="2400">
                <a:solidFill>
                  <a:srgbClr val="92D050"/>
                </a:solidFill>
              </a:rPr>
              <a:t>Pourquoi certains produits ne portent-ils pas un label écologique qui semble écologique/durable ?</a:t>
            </a:r>
            <a:endParaRPr/>
          </a:p>
        </p:txBody>
      </p:sp>
      <p:sp>
        <p:nvSpPr>
          <p:cNvPr id="210" name="Google Shape;210;p20"/>
          <p:cNvSpPr txBox="1"/>
          <p:nvPr/>
        </p:nvSpPr>
        <p:spPr>
          <a:xfrm>
            <a:off x="573276" y="1879303"/>
            <a:ext cx="8209200" cy="5664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595959"/>
              </a:buClr>
              <a:buSzPts val="1800"/>
              <a:buFont typeface="Arial"/>
              <a:buAutoNum type="alphaLcParenR"/>
            </a:pPr>
            <a:r>
              <a:rPr lang="de-DE" sz="1800">
                <a:solidFill>
                  <a:srgbClr val="595959"/>
                </a:solidFill>
              </a:rPr>
              <a:t>Marketing (Greenwashing)</a:t>
            </a:r>
            <a:endParaRPr/>
          </a:p>
          <a:p>
            <a:pPr indent="-342900" lvl="0" marL="342900" marR="0" rtl="0" algn="l">
              <a:lnSpc>
                <a:spcPct val="150000"/>
              </a:lnSpc>
              <a:spcBef>
                <a:spcPts val="0"/>
              </a:spcBef>
              <a:spcAft>
                <a:spcPts val="0"/>
              </a:spcAft>
              <a:buClr>
                <a:srgbClr val="595959"/>
              </a:buClr>
              <a:buSzPts val="1800"/>
              <a:buFont typeface="Arial"/>
              <a:buAutoNum type="alphaLcParenR"/>
            </a:pPr>
            <a:r>
              <a:rPr lang="de-DE" sz="1800">
                <a:solidFill>
                  <a:srgbClr val="595959"/>
                </a:solidFill>
              </a:rPr>
              <a:t>les petites entreprises en phase de démarrage n'ont souvent pas les moyens de se faire certifier</a:t>
            </a:r>
            <a:endParaRPr/>
          </a:p>
          <a:p>
            <a:pPr indent="0" lvl="0" marL="0" marR="0" rtl="0" algn="l">
              <a:lnSpc>
                <a:spcPct val="150000"/>
              </a:lnSpc>
              <a:spcBef>
                <a:spcPts val="0"/>
              </a:spcBef>
              <a:spcAft>
                <a:spcPts val="0"/>
              </a:spcAft>
              <a:buNone/>
            </a:pPr>
            <a:r>
              <a:rPr lang="de-DE" sz="2200">
                <a:solidFill>
                  <a:srgbClr val="92D050"/>
                </a:solidFill>
              </a:rPr>
              <a:t>Selon cette approche, vous pouvez être assuré que même les produits ne portant pas de label écologique sont durables ou biologiques :</a:t>
            </a:r>
            <a:endParaRPr/>
          </a:p>
          <a:p>
            <a:pPr indent="-457200" lvl="0" marL="457200" marR="0" rtl="0" algn="l">
              <a:lnSpc>
                <a:spcPct val="150000"/>
              </a:lnSpc>
              <a:spcBef>
                <a:spcPts val="0"/>
              </a:spcBef>
              <a:spcAft>
                <a:spcPts val="0"/>
              </a:spcAft>
              <a:buClr>
                <a:srgbClr val="595959"/>
              </a:buClr>
              <a:buSzPts val="1800"/>
              <a:buFont typeface="Calibri"/>
              <a:buAutoNum type="arabicPeriod"/>
            </a:pPr>
            <a:r>
              <a:rPr lang="de-DE" sz="1800">
                <a:solidFill>
                  <a:srgbClr val="595959"/>
                </a:solidFill>
              </a:rPr>
              <a:t>Vérifiez la liste des ingrédients (sans produits chimiques, biologiques...).</a:t>
            </a:r>
            <a:endParaRPr/>
          </a:p>
          <a:p>
            <a:pPr indent="-457200" lvl="0" marL="457200" marR="0" rtl="0" algn="l">
              <a:lnSpc>
                <a:spcPct val="150000"/>
              </a:lnSpc>
              <a:spcBef>
                <a:spcPts val="0"/>
              </a:spcBef>
              <a:spcAft>
                <a:spcPts val="0"/>
              </a:spcAft>
              <a:buClr>
                <a:srgbClr val="595959"/>
              </a:buClr>
              <a:buSzPts val="1800"/>
              <a:buFont typeface="Calibri"/>
              <a:buAutoNum type="arabicPeriod"/>
            </a:pPr>
            <a:r>
              <a:rPr lang="de-DE" sz="1800">
                <a:solidFill>
                  <a:srgbClr val="595959"/>
                </a:solidFill>
              </a:rPr>
              <a:t>Comment le produit est-il emballé ? (Appliquez vos connaissances !)</a:t>
            </a:r>
            <a:endParaRPr/>
          </a:p>
          <a:p>
            <a:pPr indent="0" lvl="0" marL="457200" marR="0" rtl="0" algn="l">
              <a:lnSpc>
                <a:spcPct val="150000"/>
              </a:lnSpc>
              <a:spcBef>
                <a:spcPts val="0"/>
              </a:spcBef>
              <a:spcAft>
                <a:spcPts val="0"/>
              </a:spcAft>
              <a:buNone/>
            </a:pPr>
            <a:r>
              <a:rPr lang="de-DE" sz="1800">
                <a:solidFill>
                  <a:srgbClr val="595959"/>
                </a:solidFill>
              </a:rPr>
              <a:t>Faites vos recherches ! D'où proviennent les ingrédients ?</a:t>
            </a:r>
            <a:endParaRPr sz="1800">
              <a:solidFill>
                <a:srgbClr val="595959"/>
              </a:solidFill>
            </a:endParaRPr>
          </a:p>
          <a:p>
            <a:pPr indent="0" lvl="0" marL="457200" marR="0" rtl="0" algn="l">
              <a:lnSpc>
                <a:spcPct val="150000"/>
              </a:lnSpc>
              <a:spcBef>
                <a:spcPts val="0"/>
              </a:spcBef>
              <a:spcAft>
                <a:spcPts val="0"/>
              </a:spcAft>
              <a:buNone/>
            </a:pPr>
            <a:r>
              <a:rPr lang="de-DE" sz="1800">
                <a:solidFill>
                  <a:srgbClr val="595959"/>
                </a:solidFill>
              </a:rPr>
              <a:t>(Transport, conditions de travail, impact sur l'environnement pendant la production...)</a:t>
            </a:r>
            <a:endParaRPr sz="1800">
              <a:solidFill>
                <a:srgbClr val="595959"/>
              </a:solidFill>
            </a:endParaRPr>
          </a:p>
          <a:p>
            <a:pPr indent="0" lvl="1" marL="457200" marR="0" rtl="0" algn="l">
              <a:lnSpc>
                <a:spcPct val="150000"/>
              </a:lnSpc>
              <a:spcBef>
                <a:spcPts val="0"/>
              </a:spcBef>
              <a:spcAft>
                <a:spcPts val="0"/>
              </a:spcAft>
              <a:buNone/>
            </a:pPr>
            <a:r>
              <a:t/>
            </a:r>
            <a:endParaRPr sz="1800">
              <a:solidFill>
                <a:srgbClr val="595959"/>
              </a:solidFill>
            </a:endParaRPr>
          </a:p>
          <a:p>
            <a:pPr indent="0" lvl="0" marL="0" marR="0" rtl="0" algn="l">
              <a:lnSpc>
                <a:spcPct val="150000"/>
              </a:lnSpc>
              <a:spcBef>
                <a:spcPts val="0"/>
              </a:spcBef>
              <a:spcAft>
                <a:spcPts val="0"/>
              </a:spcAft>
              <a:buNone/>
            </a:pPr>
            <a:r>
              <a:t/>
            </a:r>
            <a:endParaRPr sz="2000">
              <a:solidFill>
                <a:schemeClr val="dk1"/>
              </a:solidFill>
              <a:latin typeface="Calibri"/>
              <a:ea typeface="Calibri"/>
              <a:cs typeface="Calibri"/>
              <a:sym typeface="Calibri"/>
            </a:endParaRPr>
          </a:p>
        </p:txBody>
      </p:sp>
      <p:pic>
        <p:nvPicPr>
          <p:cNvPr id="211" name="Google Shape;211;p20"/>
          <p:cNvPicPr preferRelativeResize="0"/>
          <p:nvPr/>
        </p:nvPicPr>
        <p:blipFill rotWithShape="1">
          <a:blip r:embed="rId3">
            <a:alphaModFix/>
          </a:blip>
          <a:srcRect b="0" l="10349" r="-409" t="6132"/>
          <a:stretch/>
        </p:blipFill>
        <p:spPr>
          <a:xfrm>
            <a:off x="8778928" y="2156103"/>
            <a:ext cx="2045205" cy="18529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2"/>
          <p:cNvSpPr txBox="1"/>
          <p:nvPr>
            <p:ph type="title"/>
          </p:nvPr>
        </p:nvSpPr>
        <p:spPr>
          <a:xfrm>
            <a:off x="2423590" y="116632"/>
            <a:ext cx="7344816"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de-DE" sz="2400">
                <a:solidFill>
                  <a:srgbClr val="595959"/>
                </a:solidFill>
              </a:rPr>
              <a:t>Psychologie environnementale : </a:t>
            </a:r>
            <a:endParaRPr sz="2400">
              <a:solidFill>
                <a:srgbClr val="595959"/>
              </a:solidFill>
            </a:endParaRPr>
          </a:p>
          <a:p>
            <a:pPr indent="0" lvl="0" marL="0" rtl="0" algn="ctr">
              <a:spcBef>
                <a:spcPts val="0"/>
              </a:spcBef>
              <a:spcAft>
                <a:spcPts val="0"/>
              </a:spcAft>
              <a:buClr>
                <a:schemeClr val="dk1"/>
              </a:buClr>
              <a:buSzPts val="1100"/>
              <a:buFont typeface="Arial"/>
              <a:buNone/>
            </a:pPr>
            <a:r>
              <a:rPr lang="de-DE" sz="2400">
                <a:solidFill>
                  <a:srgbClr val="595959"/>
                </a:solidFill>
              </a:rPr>
              <a:t>Qu'est-ce qui influence les comportements respectueux de l'environnement ? </a:t>
            </a:r>
            <a:endParaRPr sz="2400">
              <a:solidFill>
                <a:srgbClr val="595959"/>
              </a:solidFill>
            </a:endParaRPr>
          </a:p>
          <a:p>
            <a:pPr indent="0" lvl="0" marL="0" rtl="0" algn="ctr">
              <a:spcBef>
                <a:spcPts val="0"/>
              </a:spcBef>
              <a:spcAft>
                <a:spcPts val="0"/>
              </a:spcAft>
              <a:buClr>
                <a:srgbClr val="595959"/>
              </a:buClr>
              <a:buSzPts val="2400"/>
              <a:buFont typeface="Arial"/>
              <a:buNone/>
            </a:pPr>
            <a:r>
              <a:t/>
            </a:r>
            <a:endParaRPr sz="2400">
              <a:solidFill>
                <a:srgbClr val="595959"/>
              </a:solidFill>
            </a:endParaRPr>
          </a:p>
        </p:txBody>
      </p:sp>
      <p:sp>
        <p:nvSpPr>
          <p:cNvPr id="218" name="Google Shape;218;p22"/>
          <p:cNvSpPr txBox="1"/>
          <p:nvPr>
            <p:ph idx="1" type="body"/>
          </p:nvPr>
        </p:nvSpPr>
        <p:spPr>
          <a:xfrm>
            <a:off x="2423590" y="1861788"/>
            <a:ext cx="7344816" cy="3871468"/>
          </a:xfrm>
          <a:prstGeom prst="rect">
            <a:avLst/>
          </a:prstGeom>
          <a:solidFill>
            <a:srgbClr val="E36C09"/>
          </a:solidFill>
          <a:ln>
            <a:noFill/>
          </a:ln>
        </p:spPr>
        <p:txBody>
          <a:bodyPr anchorCtr="0" anchor="t" bIns="45700" lIns="91425" spcFirstLastPara="1" rIns="91425" wrap="square" tIns="45700">
            <a:normAutofit lnSpcReduction="10000"/>
          </a:bodyPr>
          <a:lstStyle/>
          <a:p>
            <a:pPr indent="0" lvl="0" marL="0" rtl="0" algn="ctr">
              <a:spcBef>
                <a:spcPts val="0"/>
              </a:spcBef>
              <a:spcAft>
                <a:spcPts val="0"/>
              </a:spcAft>
              <a:buClr>
                <a:schemeClr val="lt1"/>
              </a:buClr>
              <a:buSzPts val="2800"/>
              <a:buNone/>
            </a:pPr>
            <a:r>
              <a:t/>
            </a:r>
            <a:endParaRPr i="1"/>
          </a:p>
          <a:p>
            <a:pPr indent="0" lvl="0" marL="0" rtl="0" algn="ctr">
              <a:spcBef>
                <a:spcPts val="560"/>
              </a:spcBef>
              <a:spcAft>
                <a:spcPts val="0"/>
              </a:spcAft>
              <a:buClr>
                <a:schemeClr val="lt1"/>
              </a:buClr>
              <a:buSzPts val="2800"/>
              <a:buNone/>
            </a:pPr>
            <a:r>
              <a:rPr i="1" lang="de-DE"/>
              <a:t>"</a:t>
            </a:r>
            <a:r>
              <a:rPr i="1" lang="de-DE"/>
              <a:t>Au moins 80 % des facteurs qui influencent les comportements pro-environnementaux ne sont pas dus à la connaissance ou à la prise de conscience</a:t>
            </a:r>
            <a:r>
              <a:rPr i="1" lang="de-DE"/>
              <a:t>." </a:t>
            </a:r>
            <a:endParaRPr/>
          </a:p>
          <a:p>
            <a:pPr indent="0" lvl="0" marL="0" rtl="0" algn="ctr">
              <a:spcBef>
                <a:spcPts val="560"/>
              </a:spcBef>
              <a:spcAft>
                <a:spcPts val="0"/>
              </a:spcAft>
              <a:buClr>
                <a:schemeClr val="lt1"/>
              </a:buClr>
              <a:buSzPts val="2800"/>
              <a:buNone/>
            </a:pPr>
            <a:r>
              <a:t/>
            </a:r>
            <a:endParaRPr i="1"/>
          </a:p>
          <a:p>
            <a:pPr indent="-457200" lvl="0" marL="457200" rtl="0" algn="ctr">
              <a:spcBef>
                <a:spcPts val="560"/>
              </a:spcBef>
              <a:spcAft>
                <a:spcPts val="0"/>
              </a:spcAft>
              <a:buClr>
                <a:schemeClr val="lt1"/>
              </a:buClr>
              <a:buSzPts val="2800"/>
              <a:buFont typeface="Arial"/>
              <a:buChar char="-"/>
            </a:pPr>
            <a:r>
              <a:rPr lang="de-DE"/>
              <a:t>Andrew Darnton, 2008</a:t>
            </a:r>
            <a:endParaRPr/>
          </a:p>
          <a:p>
            <a:pPr indent="-279400" lvl="0" marL="457200" rtl="0" algn="ctr">
              <a:spcBef>
                <a:spcPts val="560"/>
              </a:spcBef>
              <a:spcAft>
                <a:spcPts val="0"/>
              </a:spcAft>
              <a:buClr>
                <a:schemeClr val="lt1"/>
              </a:buClr>
              <a:buSzPts val="2800"/>
              <a:buFont typeface="Arial"/>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Psychologie environnementale : obstacles et aides</a:t>
            </a:r>
            <a:endParaRPr/>
          </a:p>
        </p:txBody>
      </p:sp>
      <p:sp>
        <p:nvSpPr>
          <p:cNvPr id="225" name="Google Shape;225;p23"/>
          <p:cNvSpPr txBox="1"/>
          <p:nvPr>
            <p:ph idx="1" type="body"/>
          </p:nvPr>
        </p:nvSpPr>
        <p:spPr>
          <a:xfrm>
            <a:off x="609600" y="1600201"/>
            <a:ext cx="10454952" cy="452596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Clr>
                <a:srgbClr val="595959"/>
              </a:buClr>
              <a:buSzPts val="1600"/>
              <a:buNone/>
            </a:pPr>
            <a:r>
              <a:t/>
            </a:r>
            <a:endParaRPr sz="1600"/>
          </a:p>
          <a:p>
            <a:pPr indent="-342900" lvl="0" marL="342900" rtl="0" algn="l">
              <a:spcBef>
                <a:spcPts val="440"/>
              </a:spcBef>
              <a:spcAft>
                <a:spcPts val="0"/>
              </a:spcAft>
              <a:buClr>
                <a:srgbClr val="595959"/>
              </a:buClr>
              <a:buSzPts val="2200"/>
              <a:buChar char="•"/>
            </a:pPr>
            <a:r>
              <a:rPr lang="de-DE" sz="2200"/>
              <a:t>Obstacles aux comportements respectueux de l'environnement</a:t>
            </a:r>
            <a:endParaRPr/>
          </a:p>
          <a:p>
            <a:pPr indent="-285750" lvl="1" marL="742950" rtl="0" algn="l">
              <a:spcBef>
                <a:spcPts val="360"/>
              </a:spcBef>
              <a:spcAft>
                <a:spcPts val="0"/>
              </a:spcAft>
              <a:buSzPts val="1800"/>
              <a:buChar char="–"/>
            </a:pPr>
            <a:r>
              <a:rPr lang="de-DE" sz="1800"/>
              <a:t>Ignorance </a:t>
            </a:r>
            <a:endParaRPr sz="1800"/>
          </a:p>
          <a:p>
            <a:pPr indent="-285750" lvl="1" marL="742950" rtl="0" algn="l">
              <a:spcBef>
                <a:spcPts val="360"/>
              </a:spcBef>
              <a:spcAft>
                <a:spcPts val="0"/>
              </a:spcAft>
              <a:buSzPts val="1800"/>
              <a:buChar char="–"/>
            </a:pPr>
            <a:r>
              <a:rPr lang="de-DE" sz="1800"/>
              <a:t>Oublié (sac)</a:t>
            </a:r>
            <a:endParaRPr sz="1800"/>
          </a:p>
          <a:p>
            <a:pPr indent="-285750" lvl="1" marL="742950" rtl="0" algn="l">
              <a:spcBef>
                <a:spcPts val="360"/>
              </a:spcBef>
              <a:spcAft>
                <a:spcPts val="0"/>
              </a:spcAft>
              <a:buSzPts val="1800"/>
              <a:buChar char="–"/>
            </a:pPr>
            <a:r>
              <a:rPr lang="de-DE" sz="1800"/>
              <a:t>Infrastructure</a:t>
            </a:r>
            <a:endParaRPr sz="1800"/>
          </a:p>
          <a:p>
            <a:pPr indent="-285750" lvl="1" marL="742950" rtl="0" algn="l">
              <a:spcBef>
                <a:spcPts val="360"/>
              </a:spcBef>
              <a:spcAft>
                <a:spcPts val="0"/>
              </a:spcAft>
              <a:buSzPts val="1800"/>
              <a:buChar char="–"/>
            </a:pPr>
            <a:r>
              <a:rPr lang="de-DE" sz="1800"/>
              <a:t>Normes</a:t>
            </a:r>
            <a:endParaRPr sz="1800"/>
          </a:p>
          <a:p>
            <a:pPr indent="-285750" lvl="1" marL="742950" rtl="0" algn="l">
              <a:spcBef>
                <a:spcPts val="360"/>
              </a:spcBef>
              <a:spcAft>
                <a:spcPts val="0"/>
              </a:spcAft>
              <a:buSzPts val="1800"/>
              <a:buChar char="–"/>
            </a:pPr>
            <a:r>
              <a:rPr lang="de-DE" sz="1800"/>
              <a:t>Argent </a:t>
            </a:r>
            <a:endParaRPr sz="1800"/>
          </a:p>
          <a:p>
            <a:pPr indent="0" lvl="1" marL="457200" rtl="0" algn="l">
              <a:spcBef>
                <a:spcPts val="360"/>
              </a:spcBef>
              <a:spcAft>
                <a:spcPts val="0"/>
              </a:spcAft>
              <a:buClr>
                <a:srgbClr val="595959"/>
              </a:buClr>
              <a:buSzPts val="1800"/>
              <a:buNone/>
            </a:pPr>
            <a:r>
              <a:t/>
            </a:r>
            <a:endParaRPr sz="1800"/>
          </a:p>
          <a:p>
            <a:pPr indent="0" lvl="0" marL="0" rtl="0" algn="l">
              <a:spcBef>
                <a:spcPts val="440"/>
              </a:spcBef>
              <a:spcAft>
                <a:spcPts val="0"/>
              </a:spcAft>
              <a:buClr>
                <a:srgbClr val="595959"/>
              </a:buClr>
              <a:buSzPts val="2200"/>
              <a:buNone/>
            </a:pPr>
            <a:r>
              <a:t/>
            </a:r>
            <a:endParaRPr sz="2200"/>
          </a:p>
          <a:p>
            <a:pPr indent="-342900" lvl="0" marL="342900" rtl="0" algn="l">
              <a:spcBef>
                <a:spcPts val="440"/>
              </a:spcBef>
              <a:spcAft>
                <a:spcPts val="0"/>
              </a:spcAft>
              <a:buClr>
                <a:srgbClr val="595959"/>
              </a:buClr>
              <a:buSzPts val="2200"/>
              <a:buChar char="•"/>
            </a:pPr>
            <a:r>
              <a:rPr lang="de-DE" sz="2200"/>
              <a:t>Les avantages dépassent les obstacles ! Lorsque les gens sont très motivés, ils sont plus prêts à faire des efforts et à surmonter les obstacles.</a:t>
            </a:r>
            <a:endParaRPr/>
          </a:p>
        </p:txBody>
      </p:sp>
      <p:sp>
        <p:nvSpPr>
          <p:cNvPr id="226" name="Google Shape;226;p23"/>
          <p:cNvSpPr txBox="1"/>
          <p:nvPr/>
        </p:nvSpPr>
        <p:spPr>
          <a:xfrm rot="1198595">
            <a:off x="9389846" y="1688507"/>
            <a:ext cx="1656184" cy="400110"/>
          </a:xfrm>
          <a:prstGeom prst="rect">
            <a:avLst/>
          </a:prstGeom>
          <a:solidFill>
            <a:srgbClr val="ACC918"/>
          </a:solidFill>
          <a:ln cap="flat" cmpd="sng" w="25400">
            <a:solidFill>
              <a:srgbClr val="ACC91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Repetition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Psychologie environnementale : Identité et engagement</a:t>
            </a:r>
            <a:endParaRPr/>
          </a:p>
        </p:txBody>
      </p:sp>
      <p:sp>
        <p:nvSpPr>
          <p:cNvPr id="233" name="Google Shape;233;p24"/>
          <p:cNvSpPr txBox="1"/>
          <p:nvPr>
            <p:ph idx="1" type="body"/>
          </p:nvPr>
        </p:nvSpPr>
        <p:spPr>
          <a:xfrm>
            <a:off x="609600" y="1417638"/>
            <a:ext cx="8510736" cy="452596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Clr>
                <a:srgbClr val="595959"/>
              </a:buClr>
              <a:buSzPts val="1600"/>
              <a:buNone/>
            </a:pPr>
            <a:r>
              <a:t/>
            </a:r>
            <a:endParaRPr sz="1600"/>
          </a:p>
          <a:p>
            <a:pPr indent="0" lvl="0" marL="0" rtl="0" algn="l">
              <a:spcBef>
                <a:spcPts val="440"/>
              </a:spcBef>
              <a:spcAft>
                <a:spcPts val="0"/>
              </a:spcAft>
              <a:buClr>
                <a:srgbClr val="595959"/>
              </a:buClr>
              <a:buSzPts val="2200"/>
              <a:buNone/>
            </a:pPr>
            <a:r>
              <a:rPr lang="de-DE" sz="2200"/>
              <a:t>Faire en sorte que les gens se sentent bien</a:t>
            </a:r>
            <a:endParaRPr/>
          </a:p>
          <a:p>
            <a:pPr indent="-342900" lvl="0" marL="342900" rtl="0" algn="l">
              <a:spcBef>
                <a:spcPts val="440"/>
              </a:spcBef>
              <a:spcAft>
                <a:spcPts val="0"/>
              </a:spcAft>
              <a:buClr>
                <a:srgbClr val="595959"/>
              </a:buClr>
              <a:buSzPts val="2200"/>
              <a:buChar char="•"/>
            </a:pPr>
            <a:r>
              <a:rPr lang="de-DE" sz="2200"/>
              <a:t>Honnêteté</a:t>
            </a:r>
            <a:endParaRPr/>
          </a:p>
          <a:p>
            <a:pPr indent="-285750" lvl="1" marL="742950" rtl="0" algn="l">
              <a:spcBef>
                <a:spcPts val="360"/>
              </a:spcBef>
              <a:spcAft>
                <a:spcPts val="0"/>
              </a:spcAft>
              <a:buClr>
                <a:srgbClr val="595959"/>
              </a:buClr>
              <a:buSzPts val="1800"/>
              <a:buChar char="–"/>
            </a:pPr>
            <a:r>
              <a:rPr lang="de-DE" sz="1800"/>
              <a:t>"Je ne savais pas jusqu'à récemment que..."</a:t>
            </a:r>
            <a:r>
              <a:rPr lang="de-DE" sz="1800"/>
              <a:t>  </a:t>
            </a:r>
            <a:endParaRPr/>
          </a:p>
          <a:p>
            <a:pPr indent="-342900" lvl="0" marL="342900" rtl="0" algn="l">
              <a:spcBef>
                <a:spcPts val="440"/>
              </a:spcBef>
              <a:spcAft>
                <a:spcPts val="0"/>
              </a:spcAft>
              <a:buSzPts val="2200"/>
              <a:buChar char="•"/>
            </a:pPr>
            <a:r>
              <a:rPr lang="de-DE" sz="2200"/>
              <a:t>Se connecter à l'identité existante ou </a:t>
            </a:r>
            <a:endParaRPr sz="2200"/>
          </a:p>
          <a:p>
            <a:pPr indent="-342900" lvl="0" marL="342900" rtl="0" algn="l">
              <a:spcBef>
                <a:spcPts val="440"/>
              </a:spcBef>
              <a:spcAft>
                <a:spcPts val="0"/>
              </a:spcAft>
              <a:buSzPts val="2200"/>
              <a:buChar char="•"/>
            </a:pPr>
            <a:r>
              <a:rPr lang="de-DE" sz="2200"/>
              <a:t>Créer une perception de soi</a:t>
            </a:r>
            <a:endParaRPr sz="2200"/>
          </a:p>
          <a:p>
            <a:pPr indent="0" lvl="0" marL="0" rtl="0" algn="l">
              <a:spcBef>
                <a:spcPts val="360"/>
              </a:spcBef>
              <a:spcAft>
                <a:spcPts val="0"/>
              </a:spcAft>
              <a:buNone/>
            </a:pPr>
            <a:r>
              <a:t/>
            </a:r>
            <a:endParaRPr sz="2000"/>
          </a:p>
          <a:p>
            <a:pPr indent="0" lvl="0" marL="0" rtl="0" algn="l">
              <a:spcBef>
                <a:spcPts val="400"/>
              </a:spcBef>
              <a:spcAft>
                <a:spcPts val="0"/>
              </a:spcAft>
              <a:buClr>
                <a:srgbClr val="595959"/>
              </a:buClr>
              <a:buSzPts val="2000"/>
              <a:buNone/>
            </a:pPr>
            <a:r>
              <a:rPr lang="de-DE" sz="2000"/>
              <a:t>Demandez un engagement</a:t>
            </a:r>
            <a:endParaRPr/>
          </a:p>
          <a:p>
            <a:pPr indent="-285750" lvl="1" marL="742950" rtl="0" algn="l">
              <a:spcBef>
                <a:spcPts val="360"/>
              </a:spcBef>
              <a:spcAft>
                <a:spcPts val="0"/>
              </a:spcAft>
              <a:buSzPts val="1800"/>
              <a:buChar char="–"/>
            </a:pPr>
            <a:r>
              <a:rPr lang="de-DE" sz="1800"/>
              <a:t>Étude de cas sur les dons de sang : "Pouvons-nous compter sur vous ?" </a:t>
            </a:r>
            <a:endParaRPr sz="1800"/>
          </a:p>
          <a:p>
            <a:pPr indent="-285750" lvl="1" marL="742950" rtl="0" algn="l">
              <a:spcBef>
                <a:spcPts val="360"/>
              </a:spcBef>
              <a:spcAft>
                <a:spcPts val="0"/>
              </a:spcAft>
              <a:buSzPts val="1800"/>
              <a:buChar char="–"/>
            </a:pPr>
            <a:r>
              <a:rPr lang="de-DE" sz="1800"/>
              <a:t>Augmentation du taux de participation de 62 % à 81</a:t>
            </a:r>
            <a:endParaRPr sz="1800"/>
          </a:p>
          <a:p>
            <a:pPr indent="-171450" lvl="1" marL="742950" rtl="0" algn="l">
              <a:spcBef>
                <a:spcPts val="360"/>
              </a:spcBef>
              <a:spcAft>
                <a:spcPts val="0"/>
              </a:spcAft>
              <a:buClr>
                <a:srgbClr val="595959"/>
              </a:buClr>
              <a:buSzPts val="1800"/>
              <a:buNone/>
            </a:pPr>
            <a:r>
              <a:t/>
            </a:r>
            <a:endParaRPr sz="1800"/>
          </a:p>
          <a:p>
            <a:pPr indent="0" lvl="0" marL="0" rtl="0" algn="l">
              <a:spcBef>
                <a:spcPts val="440"/>
              </a:spcBef>
              <a:spcAft>
                <a:spcPts val="0"/>
              </a:spcAft>
              <a:buClr>
                <a:srgbClr val="595959"/>
              </a:buClr>
              <a:buSzPts val="2200"/>
              <a:buNone/>
            </a:pPr>
            <a:r>
              <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Recommandations</a:t>
            </a:r>
            <a:endParaRPr/>
          </a:p>
        </p:txBody>
      </p:sp>
      <p:sp>
        <p:nvSpPr>
          <p:cNvPr id="240" name="Google Shape;240;p25"/>
          <p:cNvSpPr txBox="1"/>
          <p:nvPr>
            <p:ph idx="1" type="body"/>
          </p:nvPr>
        </p:nvSpPr>
        <p:spPr>
          <a:xfrm>
            <a:off x="609600" y="1600201"/>
            <a:ext cx="7574632" cy="452596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Clr>
                <a:srgbClr val="595959"/>
              </a:buClr>
              <a:buSzPts val="2000"/>
              <a:buNone/>
            </a:pPr>
            <a:r>
              <a:t/>
            </a:r>
            <a:endParaRPr sz="2000"/>
          </a:p>
          <a:p>
            <a:pPr indent="-342900" lvl="0" marL="342900" rtl="0" algn="l">
              <a:spcBef>
                <a:spcPts val="480"/>
              </a:spcBef>
              <a:spcAft>
                <a:spcPts val="0"/>
              </a:spcAft>
              <a:buClr>
                <a:srgbClr val="595959"/>
              </a:buClr>
              <a:buSzPts val="2400"/>
              <a:buChar char="•"/>
            </a:pPr>
            <a:r>
              <a:rPr lang="de-DE"/>
              <a:t>Garder le contact visuel </a:t>
            </a:r>
            <a:endParaRPr/>
          </a:p>
          <a:p>
            <a:pPr indent="-342900" lvl="0" marL="342900" rtl="0" algn="l">
              <a:spcBef>
                <a:spcPts val="480"/>
              </a:spcBef>
              <a:spcAft>
                <a:spcPts val="0"/>
              </a:spcAft>
              <a:buClr>
                <a:srgbClr val="595959"/>
              </a:buClr>
              <a:buSzPts val="2400"/>
              <a:buChar char="•"/>
            </a:pPr>
            <a:r>
              <a:rPr lang="de-DE"/>
              <a:t>Permettre aux gens de choisir</a:t>
            </a:r>
            <a:endParaRPr sz="2400"/>
          </a:p>
          <a:p>
            <a:pPr indent="0" lvl="0" marL="0" rtl="0" algn="l">
              <a:spcBef>
                <a:spcPts val="480"/>
              </a:spcBef>
              <a:spcAft>
                <a:spcPts val="0"/>
              </a:spcAft>
              <a:buClr>
                <a:srgbClr val="595959"/>
              </a:buClr>
              <a:buSzPts val="24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609600" y="339650"/>
            <a:ext cx="8458200" cy="850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Sources pour une lecture plus approfondie</a:t>
            </a:r>
            <a:endParaRPr/>
          </a:p>
        </p:txBody>
      </p:sp>
      <p:sp>
        <p:nvSpPr>
          <p:cNvPr id="247" name="Google Shape;247;p31"/>
          <p:cNvSpPr txBox="1"/>
          <p:nvPr>
            <p:ph idx="1" type="body"/>
          </p:nvPr>
        </p:nvSpPr>
        <p:spPr>
          <a:xfrm>
            <a:off x="609600" y="1470453"/>
            <a:ext cx="10972800" cy="504789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595959"/>
              </a:buClr>
              <a:buSzPts val="2000"/>
              <a:buChar char="•"/>
            </a:pPr>
            <a:r>
              <a:rPr lang="de-DE" sz="2000"/>
              <a:t>Microplastics: </a:t>
            </a:r>
            <a:r>
              <a:rPr lang="de-DE" sz="2000" u="sng">
                <a:solidFill>
                  <a:schemeClr val="hlink"/>
                </a:solidFill>
                <a:hlinkClick r:id="rId3"/>
              </a:rPr>
              <a:t>https://www.nationalgeographic.org/encyclopedia/microplastics/</a:t>
            </a:r>
            <a:endParaRPr sz="2000" u="sng">
              <a:solidFill>
                <a:schemeClr val="hlink"/>
              </a:solidFill>
              <a:hlinkClick r:id="rId4"/>
            </a:endParaRPr>
          </a:p>
          <a:p>
            <a:pPr indent="-342900" lvl="0" marL="342900" rtl="0" algn="l">
              <a:spcBef>
                <a:spcPts val="400"/>
              </a:spcBef>
              <a:spcAft>
                <a:spcPts val="0"/>
              </a:spcAft>
              <a:buClr>
                <a:srgbClr val="595959"/>
              </a:buClr>
              <a:buSzPts val="2000"/>
              <a:buChar char="•"/>
            </a:pPr>
            <a:r>
              <a:rPr lang="de-DE" sz="2000"/>
              <a:t>Surfactants: </a:t>
            </a:r>
            <a:r>
              <a:rPr lang="de-DE" sz="2000" u="sng">
                <a:solidFill>
                  <a:schemeClr val="hlink"/>
                </a:solidFill>
                <a:hlinkClick r:id="rId5"/>
              </a:rPr>
              <a:t>https://the-ognc.com/lifestyle/tenside/#Einstufung_verschiedener_Tenside</a:t>
            </a:r>
            <a:endParaRPr sz="2000"/>
          </a:p>
          <a:p>
            <a:pPr indent="-342900" lvl="0" marL="342900" rtl="0" algn="l">
              <a:spcBef>
                <a:spcPts val="400"/>
              </a:spcBef>
              <a:spcAft>
                <a:spcPts val="0"/>
              </a:spcAft>
              <a:buClr>
                <a:srgbClr val="595959"/>
              </a:buClr>
              <a:buSzPts val="2000"/>
              <a:buChar char="•"/>
            </a:pPr>
            <a:r>
              <a:rPr lang="de-DE" sz="2000"/>
              <a:t>Flood disaster: </a:t>
            </a:r>
            <a:r>
              <a:rPr lang="de-DE" sz="2000" u="sng">
                <a:solidFill>
                  <a:schemeClr val="hlink"/>
                </a:solidFill>
                <a:hlinkClick r:id="rId6"/>
              </a:rPr>
              <a:t>https:</a:t>
            </a:r>
            <a:r>
              <a:rPr lang="de-DE" sz="2000"/>
              <a:t>//www.wiwo.de/technologie/umwelt/welcher-cocktail-sich-da-uebers-land-verteilt-so-laeuft-der-kampf-gegen-die-giftige-flut/27556894.html </a:t>
            </a:r>
            <a:endParaRPr/>
          </a:p>
          <a:p>
            <a:pPr indent="-342900" lvl="0" marL="342900" rtl="0" algn="l">
              <a:spcBef>
                <a:spcPts val="400"/>
              </a:spcBef>
              <a:spcAft>
                <a:spcPts val="0"/>
              </a:spcAft>
              <a:buClr>
                <a:srgbClr val="595959"/>
              </a:buClr>
              <a:buSzPts val="2000"/>
              <a:buChar char="•"/>
            </a:pPr>
            <a:r>
              <a:rPr lang="de-DE" sz="2000"/>
              <a:t>Natural cosmetics: </a:t>
            </a:r>
            <a:r>
              <a:rPr lang="de-DE" sz="2000" u="sng">
                <a:solidFill>
                  <a:schemeClr val="hlink"/>
                </a:solidFill>
                <a:hlinkClick r:id="rId7"/>
              </a:rPr>
              <a:t>https://www.verbraucherzentrale.de/wissen/umwelt-haushalt/produkte/was-ist-naturkosmetik-26394</a:t>
            </a:r>
            <a:endParaRPr sz="2000"/>
          </a:p>
          <a:p>
            <a:pPr indent="-342900" lvl="0" marL="342900" rtl="0" algn="l">
              <a:spcBef>
                <a:spcPts val="400"/>
              </a:spcBef>
              <a:spcAft>
                <a:spcPts val="0"/>
              </a:spcAft>
              <a:buClr>
                <a:srgbClr val="595959"/>
              </a:buClr>
              <a:buSzPts val="2000"/>
              <a:buChar char="•"/>
            </a:pPr>
            <a:r>
              <a:rPr lang="de-DE" sz="2000"/>
              <a:t>Cosmetics: ingredients, labelling and adverse effects: </a:t>
            </a:r>
            <a:r>
              <a:rPr lang="de-DE" sz="2000" u="sng">
                <a:solidFill>
                  <a:schemeClr val="hlink"/>
                </a:solidFill>
                <a:hlinkClick r:id="rId8"/>
              </a:rPr>
              <a:t>https:</a:t>
            </a:r>
            <a:r>
              <a:rPr lang="de-DE" sz="2000"/>
              <a:t>//www.verbraucherzentrale.de/wissen/umwelt-haushalt/produkte/kosmetik-inhaltsstoffe-kennzeichnung-und-unerwuenschte-wirkungen-26338 </a:t>
            </a:r>
            <a:endParaRPr/>
          </a:p>
          <a:p>
            <a:pPr indent="-190500" lvl="0" marL="342900" rtl="0" algn="l">
              <a:spcBef>
                <a:spcPts val="480"/>
              </a:spcBef>
              <a:spcAft>
                <a:spcPts val="0"/>
              </a:spcAft>
              <a:buClr>
                <a:srgbClr val="595959"/>
              </a:buClr>
              <a:buSzPts val="2400"/>
              <a:buNone/>
            </a:pPr>
            <a:r>
              <a:t/>
            </a:r>
            <a:endParaRPr/>
          </a:p>
          <a:p>
            <a:pPr indent="-190500" lvl="0" marL="342900" rtl="0" algn="l">
              <a:spcBef>
                <a:spcPts val="480"/>
              </a:spcBef>
              <a:spcAft>
                <a:spcPts val="0"/>
              </a:spcAft>
              <a:buClr>
                <a:srgbClr val="595959"/>
              </a:buClr>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2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2020-06-03T12:20:12Z</dcterms:created>
  <dc:creator>carla irrgang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