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embeddedFontLst>
    <p:embeddedFont>
      <p:font typeface="Roboto"/>
      <p:regular r:id="rId24"/>
      <p:bold r:id="rId25"/>
      <p:italic r:id="rId26"/>
      <p:boldItalic r:id="rId27"/>
    </p:embeddedFont>
    <p:embeddedFont>
      <p:font typeface="Quattrocento Sans"/>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2" roundtripDataSignature="AMtx7mjDTrhBr6dTRWISmBVU8uFUpyMT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QuattrocentoSans-regular.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attrocentoSans-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attrocentoSans-boldItalic.fntdata"/><Relationship Id="rId30" Type="http://schemas.openxmlformats.org/officeDocument/2006/relationships/font" Target="fonts/QuattrocentoSans-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k2RNhNWm8NH3tjsYZr1eMp-hDcuy7kzKTE3xhefiUHY/edit?usp=sharin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93" name="Google Shape;9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e-DE" u="sng" strike="noStrike">
                <a:solidFill>
                  <a:srgbClr val="6264A7"/>
                </a:solidFill>
                <a:latin typeface="Quattrocento Sans"/>
                <a:ea typeface="Quattrocento Sans"/>
                <a:cs typeface="Quattrocento Sans"/>
                <a:sym typeface="Quattrocento Sans"/>
                <a:hlinkClick r:id="rId2">
                  <a:extLst>
                    <a:ext uri="{A12FA001-AC4F-418D-AE19-62706E023703}">
                      <ahyp:hlinkClr val="tx"/>
                    </a:ext>
                  </a:extLst>
                </a:hlinkClick>
              </a:rPr>
              <a:t>https://jamboard.google.com/d/1k2RNhNWm8NH3tjsYZr1eMp-hDcuy7kzKTE3xhefiUHY/edit?usp=sharing</a:t>
            </a:r>
            <a:endParaRPr/>
          </a:p>
        </p:txBody>
      </p:sp>
      <p:sp>
        <p:nvSpPr>
          <p:cNvPr id="106" name="Google Shape;10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116" name="Google Shape;11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Antonia</a:t>
            </a:r>
            <a:endParaRPr/>
          </a:p>
        </p:txBody>
      </p:sp>
      <p:sp>
        <p:nvSpPr>
          <p:cNvPr id="187" name="Google Shape;18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225" name="Google Shape;22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All of them! </a:t>
            </a:r>
            <a:endParaRPr/>
          </a:p>
        </p:txBody>
      </p:sp>
      <p:sp>
        <p:nvSpPr>
          <p:cNvPr id="265" name="Google Shape;26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1"/>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1"/>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bschnitts-&#10;überschrift">
  <p:cSld name="1_Abschnitts-&#10;überschrift">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33"/>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3"/>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
        <p:nvSpPr>
          <p:cNvPr id="25" name="Google Shape;25;p33"/>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2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3"/>
          <p:cNvSpPr txBox="1"/>
          <p:nvPr>
            <p:ph idx="1" type="body"/>
          </p:nvPr>
        </p:nvSpPr>
        <p:spPr>
          <a:xfrm>
            <a:off x="2423592" y="1772816"/>
            <a:ext cx="7344816" cy="4392488"/>
          </a:xfrm>
          <a:prstGeom prst="rect">
            <a:avLst/>
          </a:prstGeom>
          <a:noFill/>
          <a:ln>
            <a:noFill/>
          </a:ln>
        </p:spPr>
        <p:txBody>
          <a:bodyPr anchorCtr="0" anchor="t" bIns="45700" lIns="91425" spcFirstLastPara="1" rIns="91425" wrap="square" tIns="45700">
            <a:normAutofit/>
          </a:bodyPr>
          <a:lstStyle>
            <a:lvl1pPr indent="-228600" lvl="0" marL="457200" algn="ctr">
              <a:spcBef>
                <a:spcPts val="560"/>
              </a:spcBef>
              <a:spcAft>
                <a:spcPts val="0"/>
              </a:spcAft>
              <a:buClr>
                <a:schemeClr val="lt1"/>
              </a:buClr>
              <a:buSzPts val="2800"/>
              <a:buNone/>
              <a:defRPr b="1" sz="2800">
                <a:solidFill>
                  <a:schemeClr val="lt1"/>
                </a:solidFill>
              </a:defRPr>
            </a:lvl1pPr>
            <a:lvl2pPr indent="-381000" lvl="1" marL="914400" algn="ctr">
              <a:spcBef>
                <a:spcPts val="480"/>
              </a:spcBef>
              <a:spcAft>
                <a:spcPts val="0"/>
              </a:spcAft>
              <a:buClr>
                <a:schemeClr val="lt1"/>
              </a:buClr>
              <a:buSzPts val="2400"/>
              <a:buChar char="–"/>
              <a:defRPr b="1" sz="2400">
                <a:solidFill>
                  <a:schemeClr val="lt1"/>
                </a:solidFill>
              </a:defRPr>
            </a:lvl2pPr>
            <a:lvl3pPr indent="-355600" lvl="2" marL="1371600" algn="ctr">
              <a:spcBef>
                <a:spcPts val="400"/>
              </a:spcBef>
              <a:spcAft>
                <a:spcPts val="0"/>
              </a:spcAft>
              <a:buClr>
                <a:schemeClr val="lt1"/>
              </a:buClr>
              <a:buSzPts val="2000"/>
              <a:buChar char="•"/>
              <a:defRPr b="1" sz="2000">
                <a:solidFill>
                  <a:schemeClr val="lt1"/>
                </a:solidFill>
              </a:defRPr>
            </a:lvl3pPr>
            <a:lvl4pPr indent="-355600" lvl="3" marL="1828800" algn="ctr">
              <a:spcBef>
                <a:spcPts val="400"/>
              </a:spcBef>
              <a:spcAft>
                <a:spcPts val="0"/>
              </a:spcAft>
              <a:buClr>
                <a:schemeClr val="lt1"/>
              </a:buClr>
              <a:buSzPts val="2000"/>
              <a:buChar char="–"/>
              <a:defRPr b="1" sz="2000">
                <a:solidFill>
                  <a:schemeClr val="lt1"/>
                </a:solidFill>
              </a:defRPr>
            </a:lvl4pPr>
            <a:lvl5pPr indent="-355600" lvl="4" marL="2286000" algn="ctr">
              <a:spcBef>
                <a:spcPts val="400"/>
              </a:spcBef>
              <a:spcAft>
                <a:spcPts val="0"/>
              </a:spcAft>
              <a:buClr>
                <a:schemeClr val="lt1"/>
              </a:buClr>
              <a:buSzPts val="2000"/>
              <a:buChar char="»"/>
              <a:defRPr b="1" sz="2000">
                <a:solidFill>
                  <a:schemeClr val="lt1"/>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schnitts-&#10;überschrift">
  <p:cSld name="2_Abschnitts-&#10;überschrift">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34"/>
          <p:cNvSpPr txBox="1"/>
          <p:nvPr>
            <p:ph type="title"/>
          </p:nvPr>
        </p:nvSpPr>
        <p:spPr>
          <a:xfrm>
            <a:off x="914400" y="26369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4"/>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5"/>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4" name="Google Shape;34;p35"/>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5" name="Google Shape;35;p3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6"/>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3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7"/>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8"/>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9"/>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4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41"/>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1"/>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6" name="Google Shape;56;p41"/>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4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2"/>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1" name="Google Shape;61;p42"/>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2" name="Google Shape;62;p42"/>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3" name="Google Shape;63;p42"/>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4" name="Google Shape;64;p4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2"/>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2"/>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3"/>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3"/>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4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45"/>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5"/>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9" name="Google Shape;79;p45"/>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0" name="Google Shape;80;p4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46"/>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6"/>
          <p:cNvSpPr/>
          <p:nvPr>
            <p:ph idx="2" type="pic"/>
          </p:nvPr>
        </p:nvSpPr>
        <p:spPr>
          <a:xfrm>
            <a:off x="2389717" y="612775"/>
            <a:ext cx="7315200" cy="4114800"/>
          </a:xfrm>
          <a:prstGeom prst="rect">
            <a:avLst/>
          </a:prstGeom>
          <a:noFill/>
          <a:ln>
            <a:noFill/>
          </a:ln>
        </p:spPr>
      </p:sp>
      <p:sp>
        <p:nvSpPr>
          <p:cNvPr id="86" name="Google Shape;86;p46"/>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7" name="Google Shape;87;p4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0"/>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14" name="Google Shape;14;p30"/>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15" name="Google Shape;15;p30"/>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050"/>
              <a:buFont typeface="Calibri"/>
              <a:buNone/>
            </a:pPr>
            <a:r>
              <a:rPr b="0" i="0" lang="de-DE" sz="1050" u="none" cap="none" strike="noStrike">
                <a:solidFill>
                  <a:srgbClr val="7F7F7F"/>
                </a:solidFill>
                <a:latin typeface="Calibri"/>
                <a:ea typeface="Calibri"/>
                <a:cs typeface="Calibri"/>
                <a:sym typeface="Calibri"/>
              </a:rPr>
              <a:t>www.giftfreie-stadt.de * ChemieBotschafter@bef-de.org</a:t>
            </a:r>
            <a:endParaRPr b="0" i="0" sz="1050" u="none" cap="none" strike="noStrike">
              <a:solidFill>
                <a:srgbClr val="7F7F7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hyperlink" Target="https://unsplash.com/@mediamodifier" TargetMode="External"/><Relationship Id="rId5" Type="http://schemas.openxmlformats.org/officeDocument/2006/relationships/hyperlink" Target="https://www.bvl.bund.de/DE/Arbeitsbereiche/03_Verbraucherprodukte/03_AntragstellerUnternehmen/02_Kosmetik/05_Kennzeichnung/02_Duftstoffe/bgs_fuerAntragsteller_Duftstoffe_node.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bfr.bund.de/de/presseinformation/2002/07/die_dosis_macht_das_gift___auch_pflanzliche_duftstoffe_sind_nicht_immer_harmlos-338.html#:~:text=%C3%84therische%20%C3%96le%20zeichnen%20sich%20besonders,)%20und%20Pfefferminz%C3%B6l%20(Menthol)." TargetMode="External"/><Relationship Id="rId4" Type="http://schemas.openxmlformats.org/officeDocument/2006/relationships/image" Target="../media/image12.jpg"/><Relationship Id="rId5" Type="http://schemas.openxmlformats.org/officeDocument/2006/relationships/hyperlink" Target="https://unsplash.com/@mediamodifi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hyperlink" Target="https://pixabay.com/de/vectors/desinfektionsmittel-spr%c3%bchflasche-659286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eu-ecolabel.de/fileadmin/user_upload/Documents/PG006-039_7PG_/Mehrere_PG/DETERGENTS_User_Manual_V1.3_March_2020.pdf" TargetMode="External"/><Relationship Id="rId4" Type="http://schemas.openxmlformats.org/officeDocument/2006/relationships/hyperlink" Target="https://www.walleniuswater.com/process-fluids/blog/new-classification-for-the-isothiazolinone-mit" TargetMode="External"/><Relationship Id="rId5"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eur-lex.europa.eu/legal-content/DE/TXT/PDF/?uri=OJ:L:2017:180:FULL&amp;from=EN" TargetMode="External"/><Relationship Id="rId4" Type="http://schemas.openxmlformats.org/officeDocument/2006/relationships/hyperlink" Target="https://utopia.de/ratgeber/carbomer-ist-der-inhaltsstoff-schaedlich/"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5.png"/><Relationship Id="rId4" Type="http://schemas.openxmlformats.org/officeDocument/2006/relationships/hyperlink" Target="https://www.oekotest.de/bauen-wohnen/Waesche-richtig-waschen-12-Tipps-wie-Sie-umweltfreundlich-waschen_10835_1.html" TargetMode="External"/><Relationship Id="rId5" Type="http://schemas.openxmlformats.org/officeDocument/2006/relationships/hyperlink" Target="https://www.verbraucherzentrale.de/wissen/umwelt-haushalt/wohnen/waesche-waschen-bewaehrte-waschmittel-und-ueberfluessige-produkte-1391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hyperlink" Target="https://wastelandrebel.de/vergiften-wir-fische-wenn-wir-mit-kastanien-waesche-wasche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3.png"/><Relationship Id="rId5"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34.png"/><Relationship Id="rId7" Type="http://schemas.openxmlformats.org/officeDocument/2006/relationships/image" Target="../media/image36.png"/><Relationship Id="rId8"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10" Type="http://schemas.openxmlformats.org/officeDocument/2006/relationships/hyperlink" Target="https://www.verbraucherzentrale.de/wissen/umwelt-haushalt/produkte/kosmetik-inhaltsstoffe-kennzeichnung-und-unerwuenschte-wirkungen-26338"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youtube.com/watch?v=yKfi4J2Mhio" TargetMode="External"/><Relationship Id="rId4" Type="http://schemas.openxmlformats.org/officeDocument/2006/relationships/hyperlink" Target="https://www.plastik-reduzieren.de/deutsch/infografiken/" TargetMode="External"/><Relationship Id="rId9" Type="http://schemas.openxmlformats.org/officeDocument/2006/relationships/hyperlink" Target="https://www.verbraucherzentrale.de/wissen/umwelt-haushalt/produkte/was-ist-naturkosmetik-26394" TargetMode="External"/><Relationship Id="rId5" Type="http://schemas.openxmlformats.org/officeDocument/2006/relationships/hyperlink" Target="about:blank" TargetMode="External"/><Relationship Id="rId6" Type="http://schemas.openxmlformats.org/officeDocument/2006/relationships/hyperlink" Target="https://www.nationalgeographic.org/encyclopedia/microplastics/" TargetMode="External"/><Relationship Id="rId7" Type="http://schemas.openxmlformats.org/officeDocument/2006/relationships/hyperlink" Target="https://the-ognc.com/lifestyle/tenside/#Einstufung_verschiedener_Tenside" TargetMode="External"/><Relationship Id="rId8" Type="http://schemas.openxmlformats.org/officeDocument/2006/relationships/hyperlink" Target="https://the-ognc.com/lifestyle/tenside/#Einstufung_verschiedener_Tensid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
          <p:cNvSpPr txBox="1"/>
          <p:nvPr/>
        </p:nvSpPr>
        <p:spPr>
          <a:xfrm>
            <a:off x="2551814" y="1733107"/>
            <a:ext cx="58053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600">
                <a:solidFill>
                  <a:schemeClr val="lt1"/>
                </a:solidFill>
                <a:latin typeface="Calibri"/>
                <a:ea typeface="Calibri"/>
                <a:cs typeface="Calibri"/>
                <a:sym typeface="Calibri"/>
              </a:rPr>
              <a:t>Session 5 - Salle de bain - Partie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2075069" y="188640"/>
            <a:ext cx="7344816"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400"/>
              <a:buFont typeface="Arial"/>
              <a:buNone/>
            </a:pPr>
            <a:r>
              <a:rPr lang="de-DE" sz="4400"/>
              <a:t>Questions pour vous !</a:t>
            </a:r>
            <a:endParaRPr/>
          </a:p>
        </p:txBody>
      </p:sp>
      <p:sp>
        <p:nvSpPr>
          <p:cNvPr id="101" name="Google Shape;101;p3"/>
          <p:cNvSpPr txBox="1"/>
          <p:nvPr>
            <p:ph idx="1" type="body"/>
          </p:nvPr>
        </p:nvSpPr>
        <p:spPr>
          <a:xfrm>
            <a:off x="2639616" y="2172832"/>
            <a:ext cx="6912768" cy="4136488"/>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115000"/>
              </a:lnSpc>
              <a:spcBef>
                <a:spcPts val="1280"/>
              </a:spcBef>
              <a:spcAft>
                <a:spcPts val="0"/>
              </a:spcAft>
              <a:buClr>
                <a:schemeClr val="dk1"/>
              </a:buClr>
              <a:buSzPts val="1100"/>
              <a:buFont typeface="Arial"/>
              <a:buNone/>
            </a:pPr>
            <a:r>
              <a:rPr lang="de-DE" sz="2400">
                <a:latin typeface="Calibri"/>
                <a:ea typeface="Calibri"/>
                <a:cs typeface="Calibri"/>
                <a:sym typeface="Calibri"/>
              </a:rPr>
              <a:t>Comment s'est déroulée la désintoxication de votre salle de bains ? Avez-vous trouvé ce que vous cherchiez ?</a:t>
            </a:r>
            <a:endParaRPr sz="2400">
              <a:latin typeface="Calibri"/>
              <a:ea typeface="Calibri"/>
              <a:cs typeface="Calibri"/>
              <a:sym typeface="Calibri"/>
            </a:endParaRPr>
          </a:p>
          <a:p>
            <a:pPr indent="0" lvl="0" marL="0" rtl="0" algn="ctr">
              <a:lnSpc>
                <a:spcPct val="115000"/>
              </a:lnSpc>
              <a:spcBef>
                <a:spcPts val="1280"/>
              </a:spcBef>
              <a:spcAft>
                <a:spcPts val="0"/>
              </a:spcAft>
              <a:buClr>
                <a:schemeClr val="dk1"/>
              </a:buClr>
              <a:buSzPts val="1100"/>
              <a:buFont typeface="Arial"/>
              <a:buNone/>
            </a:pPr>
            <a:r>
              <a:rPr lang="de-DE" sz="2400">
                <a:latin typeface="Calibri"/>
                <a:ea typeface="Calibri"/>
                <a:cs typeface="Calibri"/>
                <a:sym typeface="Calibri"/>
              </a:rPr>
              <a:t>Avez-vous déjà pris rendez-vous pour un contrôle de la salle de bains chez vos amis ?</a:t>
            </a:r>
            <a:endParaRPr sz="2400">
              <a:latin typeface="Calibri"/>
              <a:ea typeface="Calibri"/>
              <a:cs typeface="Calibri"/>
              <a:sym typeface="Calibri"/>
            </a:endParaRPr>
          </a:p>
          <a:p>
            <a:pPr indent="0" lvl="0" marL="0" rtl="0" algn="ctr">
              <a:lnSpc>
                <a:spcPct val="115000"/>
              </a:lnSpc>
              <a:spcBef>
                <a:spcPts val="1280"/>
              </a:spcBef>
              <a:spcAft>
                <a:spcPts val="0"/>
              </a:spcAft>
              <a:buClr>
                <a:schemeClr val="lt1"/>
              </a:buClr>
              <a:buSzPts val="2400"/>
              <a:buNone/>
            </a:pPr>
            <a:r>
              <a:t/>
            </a:r>
            <a:endParaRPr sz="2400">
              <a:latin typeface="Calibri"/>
              <a:ea typeface="Calibri"/>
              <a:cs typeface="Calibri"/>
              <a:sym typeface="Calibri"/>
            </a:endParaRPr>
          </a:p>
          <a:p>
            <a:pPr indent="0" lvl="0" marL="0" rtl="0" algn="ctr">
              <a:lnSpc>
                <a:spcPct val="115000"/>
              </a:lnSpc>
              <a:spcBef>
                <a:spcPts val="1280"/>
              </a:spcBef>
              <a:spcAft>
                <a:spcPts val="0"/>
              </a:spcAft>
              <a:buClr>
                <a:schemeClr val="lt1"/>
              </a:buClr>
              <a:buSzPts val="2400"/>
              <a:buNone/>
            </a:pPr>
            <a:r>
              <a:t/>
            </a:r>
            <a:endParaRPr sz="2400">
              <a:latin typeface="Calibri"/>
              <a:ea typeface="Calibri"/>
              <a:cs typeface="Calibri"/>
              <a:sym typeface="Calibri"/>
            </a:endParaRPr>
          </a:p>
          <a:p>
            <a:pPr indent="0" lvl="0" marL="0" rtl="0" algn="ctr">
              <a:lnSpc>
                <a:spcPct val="115000"/>
              </a:lnSpc>
              <a:spcBef>
                <a:spcPts val="1280"/>
              </a:spcBef>
              <a:spcAft>
                <a:spcPts val="0"/>
              </a:spcAft>
              <a:buClr>
                <a:schemeClr val="lt1"/>
              </a:buClr>
              <a:buSzPts val="2400"/>
              <a:buNone/>
            </a:pPr>
            <a:r>
              <a:t/>
            </a:r>
            <a:endParaRPr sz="2400">
              <a:latin typeface="Calibri"/>
              <a:ea typeface="Calibri"/>
              <a:cs typeface="Calibri"/>
              <a:sym typeface="Calibri"/>
            </a:endParaRPr>
          </a:p>
          <a:p>
            <a:pPr indent="0" lvl="0" marL="0" rtl="0" algn="ctr">
              <a:spcBef>
                <a:spcPts val="1360"/>
              </a:spcBef>
              <a:spcAft>
                <a:spcPts val="0"/>
              </a:spcAft>
              <a:buClr>
                <a:schemeClr val="lt1"/>
              </a:buClr>
              <a:buSzPts val="2800"/>
              <a:buNone/>
            </a:pPr>
            <a:r>
              <a:t/>
            </a:r>
            <a:endParaRPr/>
          </a:p>
        </p:txBody>
      </p:sp>
      <p:pic>
        <p:nvPicPr>
          <p:cNvPr descr="Zvedavé kura" id="102" name="Google Shape;102;p3"/>
          <p:cNvPicPr preferRelativeResize="0"/>
          <p:nvPr/>
        </p:nvPicPr>
        <p:blipFill rotWithShape="1">
          <a:blip r:embed="rId3">
            <a:alphaModFix/>
          </a:blip>
          <a:srcRect b="0" l="0" r="0" t="0"/>
          <a:stretch/>
        </p:blipFill>
        <p:spPr>
          <a:xfrm>
            <a:off x="-240704" y="4869160"/>
            <a:ext cx="2304256" cy="23042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lang="de-DE" sz="3600"/>
              <a:t>Qu'est-ce qui se cache dans la salle de bains ?</a:t>
            </a:r>
            <a:endParaRPr/>
          </a:p>
        </p:txBody>
      </p:sp>
      <p:sp>
        <p:nvSpPr>
          <p:cNvPr id="109" name="Google Shape;109;p4"/>
          <p:cNvSpPr/>
          <p:nvPr/>
        </p:nvSpPr>
        <p:spPr>
          <a:xfrm rot="639653">
            <a:off x="6200261" y="2175032"/>
            <a:ext cx="4536504" cy="2016224"/>
          </a:xfrm>
          <a:prstGeom prst="ellipse">
            <a:avLst/>
          </a:prstGeom>
          <a:solidFill>
            <a:srgbClr val="B7E1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3600">
                <a:solidFill>
                  <a:schemeClr val="lt1"/>
                </a:solidFill>
              </a:rPr>
              <a:t>Produit désinfectant</a:t>
            </a:r>
            <a:endParaRPr/>
          </a:p>
        </p:txBody>
      </p:sp>
      <p:sp>
        <p:nvSpPr>
          <p:cNvPr id="110" name="Google Shape;110;p4"/>
          <p:cNvSpPr/>
          <p:nvPr/>
        </p:nvSpPr>
        <p:spPr>
          <a:xfrm rot="-669925">
            <a:off x="917998" y="1698254"/>
            <a:ext cx="3952056" cy="2016224"/>
          </a:xfrm>
          <a:prstGeom prst="ellipse">
            <a:avLst/>
          </a:prstGeom>
          <a:solidFill>
            <a:srgbClr val="B7E1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3600">
                <a:solidFill>
                  <a:schemeClr val="lt1"/>
                </a:solidFill>
              </a:rPr>
              <a:t>Produit de nettoyage</a:t>
            </a:r>
            <a:endParaRPr/>
          </a:p>
        </p:txBody>
      </p:sp>
      <p:sp>
        <p:nvSpPr>
          <p:cNvPr id="111" name="Google Shape;111;p4"/>
          <p:cNvSpPr/>
          <p:nvPr/>
        </p:nvSpPr>
        <p:spPr>
          <a:xfrm rot="646197">
            <a:off x="2292046" y="3975119"/>
            <a:ext cx="3854656" cy="1595563"/>
          </a:xfrm>
          <a:prstGeom prst="ellipse">
            <a:avLst/>
          </a:prstGeom>
          <a:solidFill>
            <a:srgbClr val="B7E1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3600">
                <a:solidFill>
                  <a:schemeClr val="lt1"/>
                </a:solidFill>
              </a:rPr>
              <a:t>Parfums</a:t>
            </a:r>
            <a:endParaRPr b="1" sz="3600">
              <a:solidFill>
                <a:schemeClr val="lt1"/>
              </a:solidFill>
              <a:latin typeface="Arial"/>
              <a:ea typeface="Arial"/>
              <a:cs typeface="Arial"/>
              <a:sym typeface="Arial"/>
            </a:endParaRPr>
          </a:p>
        </p:txBody>
      </p:sp>
      <p:sp>
        <p:nvSpPr>
          <p:cNvPr id="112" name="Google Shape;112;p4"/>
          <p:cNvSpPr/>
          <p:nvPr/>
        </p:nvSpPr>
        <p:spPr>
          <a:xfrm rot="-756866">
            <a:off x="6277199" y="4339855"/>
            <a:ext cx="4049651" cy="2501189"/>
          </a:xfrm>
          <a:prstGeom prst="ellipse">
            <a:avLst/>
          </a:prstGeom>
          <a:solidFill>
            <a:srgbClr val="B7E1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3600">
                <a:solidFill>
                  <a:schemeClr val="lt1"/>
                </a:solidFill>
              </a:rPr>
              <a:t>Produits tensioactifs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type="title"/>
          </p:nvPr>
        </p:nvSpPr>
        <p:spPr>
          <a:xfrm>
            <a:off x="551384" y="2420888"/>
            <a:ext cx="7344816"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Arial"/>
              <a:buNone/>
            </a:pPr>
            <a:r>
              <a:rPr lang="de-DE" sz="4800"/>
              <a:t> </a:t>
            </a:r>
            <a:r>
              <a:rPr lang="de-DE" sz="4800"/>
              <a:t>Contrôle de la salle de bains</a:t>
            </a:r>
            <a:endParaRPr sz="4000"/>
          </a:p>
        </p:txBody>
      </p:sp>
      <p:pic>
        <p:nvPicPr>
          <p:cNvPr descr="Notizen Machen Huhn" id="119" name="Google Shape;119;p5"/>
          <p:cNvPicPr preferRelativeResize="0"/>
          <p:nvPr/>
        </p:nvPicPr>
        <p:blipFill rotWithShape="1">
          <a:blip r:embed="rId3">
            <a:alphaModFix/>
          </a:blip>
          <a:srcRect b="0" l="0" r="0" t="0"/>
          <a:stretch/>
        </p:blipFill>
        <p:spPr>
          <a:xfrm>
            <a:off x="5807968" y="2060848"/>
            <a:ext cx="3810000" cy="3810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6"/>
          <p:cNvPicPr preferRelativeResize="0"/>
          <p:nvPr/>
        </p:nvPicPr>
        <p:blipFill rotWithShape="1">
          <a:blip r:embed="rId3">
            <a:alphaModFix/>
          </a:blip>
          <a:srcRect b="4519" l="7990" r="-7990" t="-4520"/>
          <a:stretch/>
        </p:blipFill>
        <p:spPr>
          <a:xfrm>
            <a:off x="3022816" y="3429000"/>
            <a:ext cx="4840259" cy="3039568"/>
          </a:xfrm>
          <a:prstGeom prst="rect">
            <a:avLst/>
          </a:prstGeom>
          <a:noFill/>
          <a:ln>
            <a:noFill/>
          </a:ln>
        </p:spPr>
      </p:pic>
      <p:sp>
        <p:nvSpPr>
          <p:cNvPr id="125" name="Google Shape;125;p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Contrôle de la salle de bains</a:t>
            </a:r>
            <a:endParaRPr/>
          </a:p>
        </p:txBody>
      </p:sp>
      <p:sp>
        <p:nvSpPr>
          <p:cNvPr id="126" name="Google Shape;126;p6"/>
          <p:cNvSpPr txBox="1"/>
          <p:nvPr/>
        </p:nvSpPr>
        <p:spPr>
          <a:xfrm>
            <a:off x="701749" y="1656038"/>
            <a:ext cx="5538300" cy="224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Triez vos produits de nettoyage et vos cosmétiques dans des boîtes :</a:t>
            </a:r>
            <a:endParaRPr/>
          </a:p>
          <a:p>
            <a:pPr indent="-285750" lvl="0" marL="285750" marR="0" rtl="0" algn="l">
              <a:spcBef>
                <a:spcPts val="0"/>
              </a:spcBef>
              <a:spcAft>
                <a:spcPts val="0"/>
              </a:spcAft>
              <a:buClr>
                <a:schemeClr val="dk1"/>
              </a:buClr>
              <a:buSzPts val="2000"/>
              <a:buChar char="•"/>
            </a:pPr>
            <a:r>
              <a:rPr lang="de-DE" sz="2000">
                <a:solidFill>
                  <a:schemeClr val="accent2"/>
                </a:solidFill>
                <a:latin typeface="Calibri"/>
                <a:ea typeface="Calibri"/>
                <a:cs typeface="Calibri"/>
                <a:sym typeface="Calibri"/>
              </a:rPr>
              <a:t>Boîte rouge</a:t>
            </a:r>
            <a:r>
              <a:rPr lang="de-DE" sz="2000">
                <a:solidFill>
                  <a:schemeClr val="dk1"/>
                </a:solidFill>
                <a:latin typeface="Calibri"/>
                <a:ea typeface="Calibri"/>
                <a:cs typeface="Calibri"/>
                <a:sym typeface="Calibri"/>
              </a:rPr>
              <a:t> : à éliminer</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Char char="•"/>
            </a:pPr>
            <a:r>
              <a:rPr lang="de-DE" sz="2000">
                <a:solidFill>
                  <a:srgbClr val="888888"/>
                </a:solidFill>
                <a:latin typeface="Calibri"/>
                <a:ea typeface="Calibri"/>
                <a:cs typeface="Calibri"/>
                <a:sym typeface="Calibri"/>
              </a:rPr>
              <a:t>Boîte grise</a:t>
            </a:r>
            <a:r>
              <a:rPr lang="de-DE" sz="2000">
                <a:solidFill>
                  <a:schemeClr val="dk1"/>
                </a:solidFill>
                <a:latin typeface="Calibri"/>
                <a:ea typeface="Calibri"/>
                <a:cs typeface="Calibri"/>
                <a:sym typeface="Calibri"/>
              </a:rPr>
              <a:t> : Utilisez-le et ne l'achetez plus</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Char char="•"/>
            </a:pPr>
            <a:r>
              <a:rPr lang="de-DE" sz="2000">
                <a:solidFill>
                  <a:srgbClr val="90B642"/>
                </a:solidFill>
                <a:latin typeface="Calibri"/>
                <a:ea typeface="Calibri"/>
                <a:cs typeface="Calibri"/>
                <a:sym typeface="Calibri"/>
              </a:rPr>
              <a:t>Boîte verte </a:t>
            </a:r>
            <a:r>
              <a:rPr lang="de-DE" sz="2000">
                <a:solidFill>
                  <a:schemeClr val="dk1"/>
                </a:solidFill>
                <a:latin typeface="Calibri"/>
                <a:ea typeface="Calibri"/>
                <a:cs typeface="Calibri"/>
                <a:sym typeface="Calibri"/>
              </a:rPr>
              <a:t>: produits recommandés (qui ont un écolabel</a:t>
            </a:r>
            <a:endParaRPr sz="20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2000">
              <a:solidFill>
                <a:srgbClr val="FF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Produits tensioactifs</a:t>
            </a:r>
            <a:endParaRPr/>
          </a:p>
        </p:txBody>
      </p:sp>
      <p:sp>
        <p:nvSpPr>
          <p:cNvPr id="132" name="Google Shape;132;p10"/>
          <p:cNvSpPr txBox="1"/>
          <p:nvPr>
            <p:ph idx="1" type="body"/>
          </p:nvPr>
        </p:nvSpPr>
        <p:spPr>
          <a:xfrm>
            <a:off x="609600" y="1125850"/>
            <a:ext cx="10671000" cy="57321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75000"/>
              </a:lnSpc>
              <a:spcBef>
                <a:spcPts val="0"/>
              </a:spcBef>
              <a:spcAft>
                <a:spcPts val="0"/>
              </a:spcAft>
              <a:buClr>
                <a:srgbClr val="595959"/>
              </a:buClr>
              <a:buSzPts val="2400"/>
              <a:buNone/>
            </a:pPr>
            <a:r>
              <a:rPr b="1" lang="de-DE"/>
              <a:t>Produits tensioactifs à base de pétrole : nettoyants polluants</a:t>
            </a:r>
            <a:endParaRPr/>
          </a:p>
          <a:p>
            <a:pPr indent="0" lvl="0" marL="0" rtl="0" algn="l">
              <a:lnSpc>
                <a:spcPct val="75000"/>
              </a:lnSpc>
              <a:spcBef>
                <a:spcPts val="408"/>
              </a:spcBef>
              <a:spcAft>
                <a:spcPts val="0"/>
              </a:spcAft>
              <a:buClr>
                <a:srgbClr val="595959"/>
              </a:buClr>
              <a:buSzPts val="2400"/>
              <a:buNone/>
            </a:pPr>
            <a:r>
              <a:rPr lang="de-DE"/>
              <a:t>    </a:t>
            </a:r>
            <a:r>
              <a:rPr lang="de-DE"/>
              <a:t>Mélange de graisse et d'eau</a:t>
            </a:r>
            <a:endParaRPr/>
          </a:p>
          <a:p>
            <a:pPr indent="-365760" lvl="0" marL="342900" rtl="0" algn="l">
              <a:lnSpc>
                <a:spcPct val="75000"/>
              </a:lnSpc>
              <a:spcBef>
                <a:spcPts val="408"/>
              </a:spcBef>
              <a:spcAft>
                <a:spcPts val="0"/>
              </a:spcAft>
              <a:buClr>
                <a:srgbClr val="595959"/>
              </a:buClr>
              <a:buSzPts val="2400"/>
              <a:buChar char="•"/>
            </a:pPr>
            <a:r>
              <a:rPr lang="de-DE"/>
              <a:t>Principalement des tensioactifs synthétiques (pétrole) dans les produits de nettoyage et les détergents conventionnels.</a:t>
            </a:r>
            <a:r>
              <a:rPr lang="de-DE"/>
              <a:t> </a:t>
            </a:r>
            <a:endParaRPr/>
          </a:p>
          <a:p>
            <a:pPr indent="-365760" lvl="0" marL="342900" rtl="0" algn="l">
              <a:lnSpc>
                <a:spcPct val="75000"/>
              </a:lnSpc>
              <a:spcBef>
                <a:spcPts val="408"/>
              </a:spcBef>
              <a:spcAft>
                <a:spcPts val="0"/>
              </a:spcAft>
              <a:buClr>
                <a:srgbClr val="595959"/>
              </a:buClr>
              <a:buSzPts val="2400"/>
              <a:buChar char="•"/>
            </a:pPr>
            <a:r>
              <a:rPr lang="de-DE"/>
              <a:t>Selon un règlement de l'UE, les produits tensioactifs doivent être biodégradables. Toutefois, un tel produit est déjà considéré comme "entièrement biodégradable" s'il est dégradé à 60 % au bout de quatre semaines.</a:t>
            </a:r>
            <a:r>
              <a:rPr lang="de-DE"/>
              <a:t>.</a:t>
            </a:r>
            <a:endParaRPr/>
          </a:p>
          <a:p>
            <a:pPr indent="-213359" lvl="0" marL="342900" rtl="0" algn="l">
              <a:lnSpc>
                <a:spcPct val="75000"/>
              </a:lnSpc>
              <a:spcBef>
                <a:spcPts val="408"/>
              </a:spcBef>
              <a:spcAft>
                <a:spcPts val="0"/>
              </a:spcAft>
              <a:buClr>
                <a:srgbClr val="595959"/>
              </a:buClr>
              <a:buSzPts val="2400"/>
              <a:buNone/>
            </a:pPr>
            <a:r>
              <a:t/>
            </a:r>
            <a:endParaRPr/>
          </a:p>
          <a:p>
            <a:pPr indent="0" lvl="0" marL="0" rtl="0" algn="l">
              <a:lnSpc>
                <a:spcPct val="75000"/>
              </a:lnSpc>
              <a:spcBef>
                <a:spcPts val="408"/>
              </a:spcBef>
              <a:spcAft>
                <a:spcPts val="0"/>
              </a:spcAft>
              <a:buClr>
                <a:srgbClr val="595959"/>
              </a:buClr>
              <a:buSzPts val="2400"/>
              <a:buNone/>
            </a:pPr>
            <a:r>
              <a:rPr b="1" lang="de-DE"/>
              <a:t>Produits tensioactifs d'origine végétale</a:t>
            </a:r>
            <a:endParaRPr/>
          </a:p>
          <a:p>
            <a:pPr indent="-365760" lvl="0" marL="342900" rtl="0" algn="l">
              <a:lnSpc>
                <a:spcPct val="75000"/>
              </a:lnSpc>
              <a:spcBef>
                <a:spcPts val="408"/>
              </a:spcBef>
              <a:spcAft>
                <a:spcPts val="0"/>
              </a:spcAft>
              <a:buClr>
                <a:srgbClr val="595959"/>
              </a:buClr>
              <a:buSzPts val="2400"/>
              <a:buChar char="•"/>
            </a:pPr>
            <a:r>
              <a:rPr lang="de-DE"/>
              <a:t>à base de matières premières renouvelables</a:t>
            </a:r>
            <a:endParaRPr/>
          </a:p>
          <a:p>
            <a:pPr indent="-365760" lvl="0" marL="342900" rtl="0" algn="l">
              <a:lnSpc>
                <a:spcPct val="75000"/>
              </a:lnSpc>
              <a:spcBef>
                <a:spcPts val="408"/>
              </a:spcBef>
              <a:spcAft>
                <a:spcPts val="0"/>
              </a:spcAft>
              <a:buClr>
                <a:srgbClr val="595959"/>
              </a:buClr>
              <a:buSzPts val="2400"/>
              <a:buChar char="•"/>
            </a:pPr>
            <a:r>
              <a:rPr lang="de-DE">
                <a:highlight>
                  <a:srgbClr val="F4A618"/>
                </a:highlight>
              </a:rPr>
              <a:t>Ils ne sont pas nécessairement plus facilement dégradables, mais ils sont au moins basés sur des plantes plutôt que sur du pétrole. On utilise principalement des savons et des produits tensioactifs à base de sucre - l'huile de palme est surtout utilisée à cette fin.</a:t>
            </a:r>
            <a:endParaRPr/>
          </a:p>
          <a:p>
            <a:pPr indent="0" lvl="0" marL="0" rtl="0" algn="l">
              <a:lnSpc>
                <a:spcPct val="75000"/>
              </a:lnSpc>
              <a:spcBef>
                <a:spcPts val="408"/>
              </a:spcBef>
              <a:spcAft>
                <a:spcPts val="0"/>
              </a:spcAft>
              <a:buClr>
                <a:srgbClr val="595959"/>
              </a:buClr>
              <a:buSzPts val="2400"/>
              <a:buNone/>
            </a:pPr>
            <a:r>
              <a:t/>
            </a:r>
            <a:endParaRPr/>
          </a:p>
          <a:p>
            <a:pPr indent="0" lvl="0" marL="0" rtl="0" algn="l">
              <a:lnSpc>
                <a:spcPct val="75000"/>
              </a:lnSpc>
              <a:spcBef>
                <a:spcPts val="408"/>
              </a:spcBef>
              <a:spcAft>
                <a:spcPts val="0"/>
              </a:spcAft>
              <a:buClr>
                <a:srgbClr val="595959"/>
              </a:buClr>
              <a:buSzPts val="2400"/>
              <a:buNone/>
            </a:pPr>
            <a:r>
              <a:rPr lang="de-DE"/>
              <a:t>en général : Les produits tensioactifs sous forme anionique sont les principaux composants des substances actives de nettoyage dans la plupart des détergents. L’effet de lavage et de nettoyage des agents de surface non ioniques est particulièrement efficace avec les fibres synthétiques et à des températures de lavage basses.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1"/>
          <p:cNvSpPr txBox="1"/>
          <p:nvPr>
            <p:ph type="title"/>
          </p:nvPr>
        </p:nvSpPr>
        <p:spPr>
          <a:xfrm>
            <a:off x="3421442" y="37258"/>
            <a:ext cx="5349116"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595959"/>
              </a:buClr>
              <a:buSzPts val="3200"/>
              <a:buFont typeface="Arial"/>
              <a:buNone/>
            </a:pPr>
            <a:r>
              <a:rPr lang="de-DE"/>
              <a:t>Parfums</a:t>
            </a:r>
            <a:endParaRPr/>
          </a:p>
        </p:txBody>
      </p:sp>
      <p:pic>
        <p:nvPicPr>
          <p:cNvPr descr="white pillar candle on silver holder" id="138" name="Google Shape;138;p11"/>
          <p:cNvPicPr preferRelativeResize="0"/>
          <p:nvPr/>
        </p:nvPicPr>
        <p:blipFill rotWithShape="1">
          <a:blip r:embed="rId3">
            <a:alphaModFix/>
          </a:blip>
          <a:srcRect b="0" l="8547" r="0" t="0"/>
          <a:stretch/>
        </p:blipFill>
        <p:spPr>
          <a:xfrm>
            <a:off x="0" y="0"/>
            <a:ext cx="4181204" cy="6858000"/>
          </a:xfrm>
          <a:prstGeom prst="rect">
            <a:avLst/>
          </a:prstGeom>
          <a:noFill/>
          <a:ln>
            <a:noFill/>
          </a:ln>
        </p:spPr>
      </p:pic>
      <p:sp>
        <p:nvSpPr>
          <p:cNvPr id="139" name="Google Shape;139;p11"/>
          <p:cNvSpPr txBox="1"/>
          <p:nvPr/>
        </p:nvSpPr>
        <p:spPr>
          <a:xfrm>
            <a:off x="9575" y="6581001"/>
            <a:ext cx="47041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200" u="sng" strike="noStrike">
                <a:solidFill>
                  <a:schemeClr val="lt1"/>
                </a:solidFill>
                <a:latin typeface="Arial"/>
                <a:ea typeface="Arial"/>
                <a:cs typeface="Arial"/>
                <a:sym typeface="Arial"/>
                <a:hlinkClick r:id="rId4">
                  <a:extLst>
                    <a:ext uri="{A12FA001-AC4F-418D-AE19-62706E023703}">
                      <ahyp:hlinkClr val="tx"/>
                    </a:ext>
                  </a:extLst>
                </a:hlinkClick>
              </a:rPr>
              <a:t>Credits: @mediamodifier </a:t>
            </a:r>
            <a:r>
              <a:rPr b="0" i="0" lang="de-DE" sz="1200" u="none" strike="noStrike">
                <a:solidFill>
                  <a:schemeClr val="lt1"/>
                </a:solidFill>
                <a:latin typeface="Arial"/>
                <a:ea typeface="Arial"/>
                <a:cs typeface="Arial"/>
                <a:sym typeface="Arial"/>
              </a:rPr>
              <a:t>on Unsplash </a:t>
            </a:r>
            <a:endParaRPr sz="1200">
              <a:solidFill>
                <a:schemeClr val="lt1"/>
              </a:solidFill>
              <a:latin typeface="Calibri"/>
              <a:ea typeface="Calibri"/>
              <a:cs typeface="Calibri"/>
              <a:sym typeface="Calibri"/>
            </a:endParaRPr>
          </a:p>
        </p:txBody>
      </p:sp>
      <p:sp>
        <p:nvSpPr>
          <p:cNvPr id="140" name="Google Shape;140;p11"/>
          <p:cNvSpPr txBox="1"/>
          <p:nvPr>
            <p:ph idx="1" type="body"/>
          </p:nvPr>
        </p:nvSpPr>
        <p:spPr>
          <a:xfrm>
            <a:off x="4181204" y="1180258"/>
            <a:ext cx="7401196" cy="5405362"/>
          </a:xfrm>
          <a:prstGeom prst="rect">
            <a:avLst/>
          </a:prstGeom>
          <a:solidFill>
            <a:schemeClr val="lt1"/>
          </a:solid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595959"/>
              </a:buClr>
              <a:buSzPts val="1800"/>
              <a:buChar char="•"/>
            </a:pPr>
            <a:r>
              <a:rPr lang="de-DE" sz="1800"/>
              <a:t>Mélanges de substances chimiques - par exemple dans les huiles de parfum naturelles ou produites dans les usines de fabrication de parfums.</a:t>
            </a:r>
            <a:endParaRPr/>
          </a:p>
          <a:p>
            <a:pPr indent="-342900" lvl="0" marL="342900" rtl="0" algn="l">
              <a:spcBef>
                <a:spcPts val="360"/>
              </a:spcBef>
              <a:spcAft>
                <a:spcPts val="0"/>
              </a:spcAft>
              <a:buClr>
                <a:srgbClr val="595959"/>
              </a:buClr>
              <a:buSzPts val="1800"/>
              <a:buChar char="•"/>
            </a:pPr>
            <a:r>
              <a:rPr b="1" lang="de-DE" sz="1800">
                <a:highlight>
                  <a:srgbClr val="F4A618"/>
                </a:highlight>
              </a:rPr>
              <a:t>Composés organiques volatils </a:t>
            </a:r>
            <a:br>
              <a:rPr lang="de-DE" sz="1800"/>
            </a:br>
            <a:r>
              <a:rPr lang="de-DE" sz="1800"/>
              <a:t>(</a:t>
            </a:r>
            <a:r>
              <a:rPr lang="de-DE" sz="1800"/>
              <a:t>Les composés organiques volatils (COV)</a:t>
            </a:r>
            <a:r>
              <a:rPr lang="de-DE" sz="1800"/>
              <a:t> </a:t>
            </a:r>
            <a:endParaRPr/>
          </a:p>
          <a:p>
            <a:pPr indent="-342900" lvl="0" marL="342900" rtl="0" algn="l">
              <a:spcBef>
                <a:spcPts val="360"/>
              </a:spcBef>
              <a:spcAft>
                <a:spcPts val="0"/>
              </a:spcAft>
              <a:buClr>
                <a:srgbClr val="595959"/>
              </a:buClr>
              <a:buSzPts val="1800"/>
              <a:buChar char="•"/>
            </a:pPr>
            <a:r>
              <a:rPr b="1" lang="de-DE" sz="1800"/>
              <a:t>Il ne s'agit pas d'un objectif de santé, mais d'un attrait psychologique</a:t>
            </a:r>
            <a:r>
              <a:rPr lang="de-DE" sz="1800"/>
              <a:t> </a:t>
            </a:r>
            <a:endParaRPr/>
          </a:p>
          <a:p>
            <a:pPr indent="-342900" lvl="0" marL="342900" rtl="0" algn="l">
              <a:spcBef>
                <a:spcPts val="360"/>
              </a:spcBef>
              <a:spcAft>
                <a:spcPts val="0"/>
              </a:spcAft>
              <a:buSzPts val="1800"/>
              <a:buChar char="•"/>
            </a:pPr>
            <a:r>
              <a:rPr lang="de-DE" sz="1800"/>
              <a:t>Certaines personnes sont très sensibles aux parfums. </a:t>
            </a:r>
            <a:endParaRPr sz="1800"/>
          </a:p>
          <a:p>
            <a:pPr indent="-342900" lvl="0" marL="342900" rtl="0" algn="l">
              <a:spcBef>
                <a:spcPts val="360"/>
              </a:spcBef>
              <a:spcAft>
                <a:spcPts val="0"/>
              </a:spcAft>
              <a:buSzPts val="1800"/>
              <a:buChar char="•"/>
            </a:pPr>
            <a:r>
              <a:rPr lang="de-DE" sz="1800"/>
              <a:t>(réactions allergiques possibles)</a:t>
            </a:r>
            <a:endParaRPr/>
          </a:p>
          <a:p>
            <a:pPr indent="-342900" lvl="0" marL="342900" rtl="0" algn="l">
              <a:spcBef>
                <a:spcPts val="360"/>
              </a:spcBef>
              <a:spcAft>
                <a:spcPts val="0"/>
              </a:spcAft>
              <a:buClr>
                <a:srgbClr val="595959"/>
              </a:buClr>
              <a:buSzPts val="1800"/>
              <a:buChar char="•"/>
            </a:pPr>
            <a:r>
              <a:rPr lang="de-DE" sz="1800"/>
              <a:t>Les parfums naturels ne sont généralement pas moins irritants ou moins allergisants que les parfums synthétiques.</a:t>
            </a:r>
            <a:endParaRPr/>
          </a:p>
          <a:p>
            <a:pPr indent="-342900" lvl="0" marL="342900" rtl="0" algn="l">
              <a:spcBef>
                <a:spcPts val="360"/>
              </a:spcBef>
              <a:spcAft>
                <a:spcPts val="0"/>
              </a:spcAft>
              <a:buClr>
                <a:srgbClr val="595959"/>
              </a:buClr>
              <a:buSzPts val="1800"/>
              <a:buChar char="•"/>
            </a:pPr>
            <a:r>
              <a:rPr lang="de-DE" sz="1800"/>
              <a:t>Réglementations REACH </a:t>
            </a:r>
            <a:r>
              <a:rPr b="1" lang="de-DE" sz="1800" u="sng">
                <a:solidFill>
                  <a:schemeClr val="hlink"/>
                </a:solidFill>
                <a:hlinkClick r:id="rId5"/>
              </a:rPr>
              <a:t>et label</a:t>
            </a:r>
            <a:endParaRPr b="1" sz="1800">
              <a:highlight>
                <a:srgbClr val="F4A618"/>
              </a:highlight>
            </a:endParaRPr>
          </a:p>
          <a:p>
            <a:pPr indent="-342900" lvl="0" marL="342900" rtl="0" algn="l">
              <a:spcBef>
                <a:spcPts val="360"/>
              </a:spcBef>
              <a:spcAft>
                <a:spcPts val="0"/>
              </a:spcAft>
              <a:buClr>
                <a:srgbClr val="595959"/>
              </a:buClr>
              <a:buSzPts val="1800"/>
              <a:buChar char="•"/>
            </a:pPr>
            <a:r>
              <a:rPr b="1" lang="de-DE" sz="1800">
                <a:highlight>
                  <a:srgbClr val="F4A618"/>
                </a:highlight>
              </a:rPr>
              <a:t>Une aération régulière est importante pour une bonne qualité de l'air intérieur ! Les odeurs désagréables sont un indicateur de conditions d'air intérieur non hygiéniques et donc nocives, et ne doivent pas être masquées par des parfums.</a:t>
            </a:r>
            <a:endParaRPr/>
          </a:p>
          <a:p>
            <a:pPr indent="0" lvl="0" marL="0" rtl="0" algn="l">
              <a:spcBef>
                <a:spcPts val="360"/>
              </a:spcBef>
              <a:spcAft>
                <a:spcPts val="0"/>
              </a:spcAft>
              <a:buClr>
                <a:srgbClr val="595959"/>
              </a:buClr>
              <a:buSzPts val="1800"/>
              <a:buNone/>
            </a:pPr>
            <a:r>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595959"/>
              </a:buClr>
              <a:buSzPts val="3200"/>
              <a:buFont typeface="Arial"/>
              <a:buNone/>
            </a:pPr>
            <a:r>
              <a:rPr lang="de-DE"/>
              <a:t>Parfums</a:t>
            </a:r>
            <a:endParaRPr/>
          </a:p>
        </p:txBody>
      </p:sp>
      <p:sp>
        <p:nvSpPr>
          <p:cNvPr id="146" name="Google Shape;146;p12"/>
          <p:cNvSpPr txBox="1"/>
          <p:nvPr>
            <p:ph idx="1" type="body"/>
          </p:nvPr>
        </p:nvSpPr>
        <p:spPr>
          <a:xfrm>
            <a:off x="5178127" y="1417638"/>
            <a:ext cx="5954960" cy="4891682"/>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spcBef>
                <a:spcPts val="0"/>
              </a:spcBef>
              <a:spcAft>
                <a:spcPts val="0"/>
              </a:spcAft>
              <a:buClr>
                <a:srgbClr val="595959"/>
              </a:buClr>
              <a:buSzPct val="100000"/>
              <a:buNone/>
            </a:pPr>
            <a:r>
              <a:rPr lang="de-DE" sz="2000"/>
              <a:t>"Les huiles essentielles se caractérisent par leurs effets toxiques sur le système nerveux central, les reins et les voies respiratoires. Il existe des différences considérables en ce qui concerne l'intensité de l'effet sur la santé humaine</a:t>
            </a:r>
            <a:br>
              <a:rPr lang="de-DE" sz="2000"/>
            </a:br>
            <a:br>
              <a:rPr lang="de-DE" sz="2000"/>
            </a:br>
            <a:r>
              <a:rPr lang="de-DE" sz="2000">
                <a:highlight>
                  <a:srgbClr val="F4A618"/>
                </a:highlight>
              </a:rPr>
              <a:t>Le camphre, l'huile d'eucalyptus (cinéole) et l'huile de menthe poivrée (menthol) sont très toxiques.</a:t>
            </a:r>
            <a:r>
              <a:rPr lang="de-DE" sz="2000"/>
              <a:t>. </a:t>
            </a:r>
            <a:br>
              <a:rPr lang="de-DE" sz="2000"/>
            </a:br>
            <a:br>
              <a:rPr lang="de-DE" sz="2000"/>
            </a:br>
            <a:r>
              <a:rPr lang="de-DE" sz="2000">
                <a:highlight>
                  <a:srgbClr val="FFD818"/>
                </a:highlight>
              </a:rPr>
              <a:t>L'essence de térébenthine, l'huile d'écorce d'orange ou de citron, l'huile d'arbre à thé et l'huile de clou de girofle sont un peu moins toxiques.</a:t>
            </a:r>
            <a:br>
              <a:rPr lang="de-DE" sz="2000">
                <a:highlight>
                  <a:srgbClr val="FFD818"/>
                </a:highlight>
              </a:rPr>
            </a:br>
            <a:br>
              <a:rPr lang="de-DE" sz="2000">
                <a:highlight>
                  <a:srgbClr val="FFD818"/>
                </a:highlight>
              </a:rPr>
            </a:br>
            <a:r>
              <a:rPr lang="de-DE" sz="2000"/>
              <a:t>Relativement inoffensifs sont les produits cosmétiques tels que les parfums, les crèmes, les savons, etc., dans lesquels la proportion d'huiles essentielles est généralement faible et peut être négligée en ce qui concerne l'empoisonnement"</a:t>
            </a:r>
            <a:endParaRPr/>
          </a:p>
          <a:p>
            <a:pPr indent="0" lvl="0" marL="0" rtl="0" algn="ctr">
              <a:spcBef>
                <a:spcPts val="333"/>
              </a:spcBef>
              <a:spcAft>
                <a:spcPts val="0"/>
              </a:spcAft>
              <a:buClr>
                <a:srgbClr val="595959"/>
              </a:buClr>
              <a:buSzPct val="100000"/>
              <a:buNone/>
            </a:pPr>
            <a:r>
              <a:t/>
            </a:r>
            <a:endParaRPr sz="1800"/>
          </a:p>
          <a:p>
            <a:pPr indent="0" lvl="0" marL="0" rtl="0" algn="ctr">
              <a:spcBef>
                <a:spcPts val="296"/>
              </a:spcBef>
              <a:spcAft>
                <a:spcPts val="0"/>
              </a:spcAft>
              <a:buClr>
                <a:srgbClr val="595959"/>
              </a:buClr>
              <a:buSzPct val="100000"/>
              <a:buNone/>
            </a:pPr>
            <a:r>
              <a:rPr lang="de-DE" sz="1600" u="sng">
                <a:solidFill>
                  <a:schemeClr val="hlink"/>
                </a:solidFill>
                <a:hlinkClick r:id="rId3"/>
              </a:rPr>
              <a:t>Federal Institute for Risk Assessment</a:t>
            </a:r>
            <a:endParaRPr sz="1600"/>
          </a:p>
        </p:txBody>
      </p:sp>
      <p:pic>
        <p:nvPicPr>
          <p:cNvPr descr="white pillar candle on silver holder" id="147" name="Google Shape;147;p12"/>
          <p:cNvPicPr preferRelativeResize="0"/>
          <p:nvPr/>
        </p:nvPicPr>
        <p:blipFill rotWithShape="1">
          <a:blip r:embed="rId4">
            <a:alphaModFix/>
          </a:blip>
          <a:srcRect b="0" l="0" r="0" t="0"/>
          <a:stretch/>
        </p:blipFill>
        <p:spPr>
          <a:xfrm>
            <a:off x="8037" y="0"/>
            <a:ext cx="4572000" cy="6858000"/>
          </a:xfrm>
          <a:prstGeom prst="rect">
            <a:avLst/>
          </a:prstGeom>
          <a:noFill/>
          <a:ln>
            <a:noFill/>
          </a:ln>
        </p:spPr>
      </p:pic>
      <p:sp>
        <p:nvSpPr>
          <p:cNvPr id="148" name="Google Shape;148;p12"/>
          <p:cNvSpPr txBox="1"/>
          <p:nvPr/>
        </p:nvSpPr>
        <p:spPr>
          <a:xfrm>
            <a:off x="9575" y="6581001"/>
            <a:ext cx="47041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200" u="sng" strike="noStrike">
                <a:solidFill>
                  <a:schemeClr val="lt1"/>
                </a:solidFill>
                <a:latin typeface="Arial"/>
                <a:ea typeface="Arial"/>
                <a:cs typeface="Arial"/>
                <a:sym typeface="Arial"/>
                <a:hlinkClick r:id="rId5">
                  <a:extLst>
                    <a:ext uri="{A12FA001-AC4F-418D-AE19-62706E023703}">
                      <ahyp:hlinkClr val="tx"/>
                    </a:ext>
                  </a:extLst>
                </a:hlinkClick>
              </a:rPr>
              <a:t>Credits: @mediamodifier </a:t>
            </a:r>
            <a:r>
              <a:rPr b="0" i="0" lang="de-DE" sz="1200" u="none" strike="noStrike">
                <a:solidFill>
                  <a:schemeClr val="lt1"/>
                </a:solidFill>
                <a:latin typeface="Arial"/>
                <a:ea typeface="Arial"/>
                <a:cs typeface="Arial"/>
                <a:sym typeface="Arial"/>
              </a:rPr>
              <a:t>on Unsplash </a:t>
            </a:r>
            <a:endParaRPr sz="12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L'utilisation correcte des désinfectants</a:t>
            </a:r>
            <a:endParaRPr/>
          </a:p>
        </p:txBody>
      </p:sp>
      <p:sp>
        <p:nvSpPr>
          <p:cNvPr id="154" name="Google Shape;154;p15"/>
          <p:cNvSpPr txBox="1"/>
          <p:nvPr>
            <p:ph idx="1" type="body"/>
          </p:nvPr>
        </p:nvSpPr>
        <p:spPr>
          <a:xfrm>
            <a:off x="191344" y="1417638"/>
            <a:ext cx="8078688" cy="5072845"/>
          </a:xfrm>
          <a:prstGeom prst="rect">
            <a:avLst/>
          </a:prstGeom>
          <a:noFill/>
          <a:ln>
            <a:noFill/>
          </a:ln>
        </p:spPr>
        <p:txBody>
          <a:bodyPr anchorCtr="0" anchor="t" bIns="45700" lIns="91425" spcFirstLastPara="1" rIns="91425" wrap="square" tIns="45700">
            <a:normAutofit/>
          </a:bodyPr>
          <a:lstStyle/>
          <a:p>
            <a:pPr indent="-317500" lvl="0" marL="342900" rtl="0" algn="l">
              <a:spcBef>
                <a:spcPts val="480"/>
              </a:spcBef>
              <a:spcAft>
                <a:spcPts val="0"/>
              </a:spcAft>
              <a:buSzPts val="2000"/>
              <a:buFont typeface="Noto Sans Symbols"/>
              <a:buChar char="✔"/>
            </a:pPr>
            <a:r>
              <a:rPr lang="de-DE" sz="2000">
                <a:solidFill>
                  <a:schemeClr val="dk1"/>
                </a:solidFill>
              </a:rPr>
              <a:t>Ne l'utilisez que si c'est vraiment nécessaire !</a:t>
            </a:r>
            <a:endParaRPr sz="2000">
              <a:solidFill>
                <a:schemeClr val="dk1"/>
              </a:solidFill>
            </a:endParaRPr>
          </a:p>
          <a:p>
            <a:pPr indent="-317500" lvl="0" marL="342900" rtl="0" algn="l">
              <a:spcBef>
                <a:spcPts val="480"/>
              </a:spcBef>
              <a:spcAft>
                <a:spcPts val="0"/>
              </a:spcAft>
              <a:buSzPts val="2000"/>
              <a:buFont typeface="Noto Sans Symbols"/>
              <a:buChar char="✔"/>
            </a:pPr>
            <a:r>
              <a:rPr lang="de-DE" sz="2000">
                <a:solidFill>
                  <a:schemeClr val="dk1"/>
                </a:solidFill>
              </a:rPr>
              <a:t>Évitez les produits combinés tels que les nettoyants multi-usages qui nettoient et désinfectent en même temps.</a:t>
            </a:r>
            <a:endParaRPr sz="2000">
              <a:solidFill>
                <a:schemeClr val="dk1"/>
              </a:solidFill>
            </a:endParaRPr>
          </a:p>
          <a:p>
            <a:pPr indent="-317500" lvl="0" marL="342900" rtl="0" algn="l">
              <a:spcBef>
                <a:spcPts val="480"/>
              </a:spcBef>
              <a:spcAft>
                <a:spcPts val="0"/>
              </a:spcAft>
              <a:buSzPts val="2000"/>
              <a:buFont typeface="Noto Sans Symbols"/>
              <a:buChar char="✔"/>
            </a:pPr>
            <a:r>
              <a:rPr lang="de-DE" sz="2000">
                <a:solidFill>
                  <a:schemeClr val="dk1"/>
                </a:solidFill>
              </a:rPr>
              <a:t>Préférez les désinfectants à base d'alcool éthylique (éthanol), qui présentent le moins de risques.</a:t>
            </a:r>
            <a:endParaRPr sz="2000">
              <a:solidFill>
                <a:schemeClr val="dk1"/>
              </a:solidFill>
            </a:endParaRPr>
          </a:p>
          <a:p>
            <a:pPr indent="-317500" lvl="0" marL="342900" rtl="0" algn="l">
              <a:spcBef>
                <a:spcPts val="480"/>
              </a:spcBef>
              <a:spcAft>
                <a:spcPts val="0"/>
              </a:spcAft>
              <a:buSzPts val="2000"/>
              <a:buFont typeface="Noto Sans Symbols"/>
              <a:buChar char="✔"/>
            </a:pPr>
            <a:r>
              <a:rPr lang="de-DE" sz="2000">
                <a:solidFill>
                  <a:schemeClr val="dk1"/>
                </a:solidFill>
              </a:rPr>
              <a:t>Lors de l'achat de désinfectants, vérifiez si la date de péremption est déjà dépassée ou si elle le sera bientôt, car les produits biocides périmés ne doivent plus être utilisés.</a:t>
            </a:r>
            <a:endParaRPr sz="2000">
              <a:solidFill>
                <a:schemeClr val="dk1"/>
              </a:solidFill>
            </a:endParaRPr>
          </a:p>
          <a:p>
            <a:pPr indent="0" lvl="0" marL="342900" rtl="0" algn="l">
              <a:spcBef>
                <a:spcPts val="480"/>
              </a:spcBef>
              <a:spcAft>
                <a:spcPts val="0"/>
              </a:spcAft>
              <a:buNone/>
            </a:pPr>
            <a:r>
              <a:t/>
            </a:r>
            <a:endParaRPr/>
          </a:p>
          <a:p>
            <a:pPr indent="-190500" lvl="0" marL="342900" rtl="0" algn="l">
              <a:spcBef>
                <a:spcPts val="480"/>
              </a:spcBef>
              <a:spcAft>
                <a:spcPts val="0"/>
              </a:spcAft>
              <a:buClr>
                <a:srgbClr val="595959"/>
              </a:buClr>
              <a:buSzPts val="2400"/>
              <a:buFont typeface="Noto Sans Symbols"/>
              <a:buNone/>
            </a:pPr>
            <a:r>
              <a:t/>
            </a:r>
            <a:endParaRPr/>
          </a:p>
          <a:p>
            <a:pPr indent="0" lvl="0" marL="0" rtl="0" algn="l">
              <a:spcBef>
                <a:spcPts val="640"/>
              </a:spcBef>
              <a:spcAft>
                <a:spcPts val="0"/>
              </a:spcAft>
              <a:buClr>
                <a:srgbClr val="595959"/>
              </a:buClr>
              <a:buSzPts val="3200"/>
              <a:buNone/>
            </a:pPr>
            <a:r>
              <a:rPr lang="de-DE" sz="3200"/>
              <a:t>Le vinaigre peut être une bonne solution.</a:t>
            </a:r>
            <a:endParaRPr sz="3200"/>
          </a:p>
        </p:txBody>
      </p:sp>
      <p:pic>
        <p:nvPicPr>
          <p:cNvPr id="155" name="Google Shape;155;p15"/>
          <p:cNvPicPr preferRelativeResize="0"/>
          <p:nvPr/>
        </p:nvPicPr>
        <p:blipFill rotWithShape="1">
          <a:blip r:embed="rId3">
            <a:alphaModFix/>
          </a:blip>
          <a:srcRect b="0" l="0" r="0" t="0"/>
          <a:stretch/>
        </p:blipFill>
        <p:spPr>
          <a:xfrm>
            <a:off x="8040216" y="2049094"/>
            <a:ext cx="3391268" cy="3391268"/>
          </a:xfrm>
          <a:custGeom>
            <a:rect b="b" l="l" r="r" t="t"/>
            <a:pathLst>
              <a:path extrusionOk="0" fill="none" h="3391268" w="3391268">
                <a:moveTo>
                  <a:pt x="0" y="0"/>
                </a:moveTo>
                <a:cubicBezTo>
                  <a:pt x="320731" y="-33221"/>
                  <a:pt x="565073" y="1854"/>
                  <a:pt x="746079" y="0"/>
                </a:cubicBezTo>
                <a:cubicBezTo>
                  <a:pt x="927085" y="-1854"/>
                  <a:pt x="1243034" y="1882"/>
                  <a:pt x="1424333" y="0"/>
                </a:cubicBezTo>
                <a:cubicBezTo>
                  <a:pt x="1605632" y="-1882"/>
                  <a:pt x="1773678" y="16938"/>
                  <a:pt x="2034761" y="0"/>
                </a:cubicBezTo>
                <a:cubicBezTo>
                  <a:pt x="2295844" y="-16938"/>
                  <a:pt x="2498827" y="13247"/>
                  <a:pt x="2746927" y="0"/>
                </a:cubicBezTo>
                <a:cubicBezTo>
                  <a:pt x="2995027" y="-13247"/>
                  <a:pt x="3136799" y="-13251"/>
                  <a:pt x="3391268" y="0"/>
                </a:cubicBezTo>
                <a:cubicBezTo>
                  <a:pt x="3421581" y="278840"/>
                  <a:pt x="3419098" y="318781"/>
                  <a:pt x="3391268" y="610428"/>
                </a:cubicBezTo>
                <a:cubicBezTo>
                  <a:pt x="3363438" y="902075"/>
                  <a:pt x="3406423" y="1203232"/>
                  <a:pt x="3391268" y="1356507"/>
                </a:cubicBezTo>
                <a:cubicBezTo>
                  <a:pt x="3376113" y="1509782"/>
                  <a:pt x="3388153" y="1732280"/>
                  <a:pt x="3391268" y="1933023"/>
                </a:cubicBezTo>
                <a:cubicBezTo>
                  <a:pt x="3394383" y="2133766"/>
                  <a:pt x="3360997" y="2303705"/>
                  <a:pt x="3391268" y="2645189"/>
                </a:cubicBezTo>
                <a:cubicBezTo>
                  <a:pt x="3421539" y="2986673"/>
                  <a:pt x="3397970" y="3158711"/>
                  <a:pt x="3391268" y="3391268"/>
                </a:cubicBezTo>
                <a:cubicBezTo>
                  <a:pt x="3206814" y="3408127"/>
                  <a:pt x="2925504" y="3416303"/>
                  <a:pt x="2713014" y="3391268"/>
                </a:cubicBezTo>
                <a:cubicBezTo>
                  <a:pt x="2500524" y="3366233"/>
                  <a:pt x="2371892" y="3374328"/>
                  <a:pt x="2034761" y="3391268"/>
                </a:cubicBezTo>
                <a:cubicBezTo>
                  <a:pt x="1697630" y="3408208"/>
                  <a:pt x="1680208" y="3364175"/>
                  <a:pt x="1390420" y="3391268"/>
                </a:cubicBezTo>
                <a:cubicBezTo>
                  <a:pt x="1100632" y="3418361"/>
                  <a:pt x="936074" y="3381201"/>
                  <a:pt x="712166" y="3391268"/>
                </a:cubicBezTo>
                <a:cubicBezTo>
                  <a:pt x="488258" y="3401335"/>
                  <a:pt x="272803" y="3411560"/>
                  <a:pt x="0" y="3391268"/>
                </a:cubicBezTo>
                <a:cubicBezTo>
                  <a:pt x="1205" y="3203248"/>
                  <a:pt x="16974" y="3019702"/>
                  <a:pt x="0" y="2780840"/>
                </a:cubicBezTo>
                <a:cubicBezTo>
                  <a:pt x="-16974" y="2541978"/>
                  <a:pt x="-16379" y="2342663"/>
                  <a:pt x="0" y="2102586"/>
                </a:cubicBezTo>
                <a:cubicBezTo>
                  <a:pt x="16379" y="1862509"/>
                  <a:pt x="-26181" y="1689593"/>
                  <a:pt x="0" y="1526071"/>
                </a:cubicBezTo>
                <a:cubicBezTo>
                  <a:pt x="26181" y="1362549"/>
                  <a:pt x="-15504" y="1139500"/>
                  <a:pt x="0" y="881730"/>
                </a:cubicBezTo>
                <a:cubicBezTo>
                  <a:pt x="15504" y="623960"/>
                  <a:pt x="12487" y="232693"/>
                  <a:pt x="0" y="0"/>
                </a:cubicBezTo>
                <a:close/>
              </a:path>
              <a:path extrusionOk="0" h="3391268" w="3391268">
                <a:moveTo>
                  <a:pt x="0" y="0"/>
                </a:moveTo>
                <a:cubicBezTo>
                  <a:pt x="309730" y="35953"/>
                  <a:pt x="533532" y="18634"/>
                  <a:pt x="746079" y="0"/>
                </a:cubicBezTo>
                <a:cubicBezTo>
                  <a:pt x="958626" y="-18634"/>
                  <a:pt x="1154916" y="-20288"/>
                  <a:pt x="1322595" y="0"/>
                </a:cubicBezTo>
                <a:cubicBezTo>
                  <a:pt x="1490274" y="20288"/>
                  <a:pt x="1732953" y="-32176"/>
                  <a:pt x="2068673" y="0"/>
                </a:cubicBezTo>
                <a:cubicBezTo>
                  <a:pt x="2404393" y="32176"/>
                  <a:pt x="2429802" y="-12371"/>
                  <a:pt x="2679102" y="0"/>
                </a:cubicBezTo>
                <a:cubicBezTo>
                  <a:pt x="2928402" y="12371"/>
                  <a:pt x="3183166" y="-29590"/>
                  <a:pt x="3391268" y="0"/>
                </a:cubicBezTo>
                <a:cubicBezTo>
                  <a:pt x="3399382" y="135566"/>
                  <a:pt x="3371503" y="357339"/>
                  <a:pt x="3391268" y="610428"/>
                </a:cubicBezTo>
                <a:cubicBezTo>
                  <a:pt x="3411033" y="863517"/>
                  <a:pt x="3375429" y="954048"/>
                  <a:pt x="3391268" y="1220856"/>
                </a:cubicBezTo>
                <a:cubicBezTo>
                  <a:pt x="3407107" y="1487664"/>
                  <a:pt x="3405830" y="1612233"/>
                  <a:pt x="3391268" y="1966935"/>
                </a:cubicBezTo>
                <a:cubicBezTo>
                  <a:pt x="3376706" y="2321637"/>
                  <a:pt x="3378116" y="2436793"/>
                  <a:pt x="3391268" y="2611276"/>
                </a:cubicBezTo>
                <a:cubicBezTo>
                  <a:pt x="3404420" y="2785759"/>
                  <a:pt x="3404953" y="3019874"/>
                  <a:pt x="3391268" y="3391268"/>
                </a:cubicBezTo>
                <a:cubicBezTo>
                  <a:pt x="3065029" y="3414504"/>
                  <a:pt x="2913366" y="3395966"/>
                  <a:pt x="2679102" y="3391268"/>
                </a:cubicBezTo>
                <a:cubicBezTo>
                  <a:pt x="2444838" y="3386570"/>
                  <a:pt x="2275972" y="3411262"/>
                  <a:pt x="2102586" y="3391268"/>
                </a:cubicBezTo>
                <a:cubicBezTo>
                  <a:pt x="1929200" y="3371274"/>
                  <a:pt x="1671896" y="3384658"/>
                  <a:pt x="1492158" y="3391268"/>
                </a:cubicBezTo>
                <a:cubicBezTo>
                  <a:pt x="1312420" y="3397878"/>
                  <a:pt x="1002113" y="3362924"/>
                  <a:pt x="847817" y="3391268"/>
                </a:cubicBezTo>
                <a:cubicBezTo>
                  <a:pt x="693521" y="3419612"/>
                  <a:pt x="289100" y="3419458"/>
                  <a:pt x="0" y="3391268"/>
                </a:cubicBezTo>
                <a:cubicBezTo>
                  <a:pt x="-29014" y="3117327"/>
                  <a:pt x="11425" y="2956616"/>
                  <a:pt x="0" y="2746927"/>
                </a:cubicBezTo>
                <a:cubicBezTo>
                  <a:pt x="-11425" y="2537238"/>
                  <a:pt x="-8917" y="2398345"/>
                  <a:pt x="0" y="2068673"/>
                </a:cubicBezTo>
                <a:cubicBezTo>
                  <a:pt x="8917" y="1739001"/>
                  <a:pt x="-19906" y="1630082"/>
                  <a:pt x="0" y="1424333"/>
                </a:cubicBezTo>
                <a:cubicBezTo>
                  <a:pt x="19906" y="1218584"/>
                  <a:pt x="11388" y="1129542"/>
                  <a:pt x="0" y="847817"/>
                </a:cubicBezTo>
                <a:cubicBezTo>
                  <a:pt x="-11388" y="566092"/>
                  <a:pt x="-32052" y="227775"/>
                  <a:pt x="0" y="0"/>
                </a:cubicBezTo>
                <a:close/>
              </a:path>
            </a:pathLst>
          </a:custGeom>
          <a:noFill/>
          <a:ln cap="flat" cmpd="sng" w="9525">
            <a:solidFill>
              <a:schemeClr val="dk1"/>
            </a:solidFill>
            <a:prstDash val="solid"/>
            <a:round/>
            <a:headEnd len="sm" w="sm" type="none"/>
            <a:tailEnd len="sm" w="sm" type="none"/>
          </a:ln>
        </p:spPr>
      </p:pic>
      <p:sp>
        <p:nvSpPr>
          <p:cNvPr id="156" name="Google Shape;156;p15"/>
          <p:cNvSpPr txBox="1"/>
          <p:nvPr/>
        </p:nvSpPr>
        <p:spPr>
          <a:xfrm>
            <a:off x="8040216" y="5440362"/>
            <a:ext cx="238613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u="sng">
                <a:solidFill>
                  <a:srgbClr val="A5A5A5"/>
                </a:solidFill>
                <a:latin typeface="Calibri"/>
                <a:ea typeface="Calibri"/>
                <a:cs typeface="Calibri"/>
                <a:sym typeface="Calibri"/>
                <a:hlinkClick r:id="rId4">
                  <a:extLst>
                    <a:ext uri="{A12FA001-AC4F-418D-AE19-62706E023703}">
                      <ahyp:hlinkClr val="tx"/>
                    </a:ext>
                  </a:extLst>
                </a:hlinkClick>
              </a:rPr>
              <a:t>Credits: Disinfectant spray bottle - Free vector image on Pixabay.</a:t>
            </a:r>
            <a:endParaRPr sz="1000">
              <a:solidFill>
                <a:srgbClr val="A5A5A5"/>
              </a:solidFill>
              <a:latin typeface="Calibri"/>
              <a:ea typeface="Calibri"/>
              <a:cs typeface="Calibri"/>
              <a:sym typeface="Calibri"/>
            </a:endParaRPr>
          </a:p>
        </p:txBody>
      </p:sp>
      <p:sp>
        <p:nvSpPr>
          <p:cNvPr id="157" name="Google Shape;157;p15"/>
          <p:cNvSpPr txBox="1"/>
          <p:nvPr/>
        </p:nvSpPr>
        <p:spPr>
          <a:xfrm>
            <a:off x="609600" y="5998677"/>
            <a:ext cx="5135526"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Chemical Expert Team from BEF Lithuania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6"/>
          <p:cNvSpPr txBox="1"/>
          <p:nvPr>
            <p:ph type="title"/>
          </p:nvPr>
        </p:nvSpPr>
        <p:spPr>
          <a:xfrm>
            <a:off x="588244" y="658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Label écologique de l'UE - L'exemple de</a:t>
            </a:r>
            <a:r>
              <a:rPr lang="de-DE"/>
              <a:t> Love Nature</a:t>
            </a:r>
            <a:endParaRPr/>
          </a:p>
        </p:txBody>
      </p:sp>
      <p:sp>
        <p:nvSpPr>
          <p:cNvPr id="163" name="Google Shape;163;p16"/>
          <p:cNvSpPr txBox="1"/>
          <p:nvPr/>
        </p:nvSpPr>
        <p:spPr>
          <a:xfrm>
            <a:off x="9998733" y="1375920"/>
            <a:ext cx="157507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3">
                  <a:extLst>
                    <a:ext uri="{A12FA001-AC4F-418D-AE19-62706E023703}">
                      <ahyp:hlinkClr val="tx"/>
                    </a:ext>
                  </a:extLst>
                </a:hlinkClick>
              </a:rPr>
              <a:t>User's Manual (eu-ecolabel.de)</a:t>
            </a:r>
            <a:endParaRPr sz="1000">
              <a:solidFill>
                <a:schemeClr val="dk1"/>
              </a:solidFill>
              <a:latin typeface="Calibri"/>
              <a:ea typeface="Calibri"/>
              <a:cs typeface="Calibri"/>
              <a:sym typeface="Calibri"/>
            </a:endParaRPr>
          </a:p>
        </p:txBody>
      </p:sp>
      <p:sp>
        <p:nvSpPr>
          <p:cNvPr id="164" name="Google Shape;164;p16"/>
          <p:cNvSpPr txBox="1"/>
          <p:nvPr/>
        </p:nvSpPr>
        <p:spPr>
          <a:xfrm>
            <a:off x="679436" y="4487053"/>
            <a:ext cx="8311200" cy="143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600">
                <a:solidFill>
                  <a:schemeClr val="dk1"/>
                </a:solidFill>
                <a:latin typeface="Calibri"/>
                <a:ea typeface="Calibri"/>
                <a:cs typeface="Calibri"/>
                <a:sym typeface="Calibri"/>
              </a:rPr>
              <a:t>Isothiazolinones</a:t>
            </a:r>
            <a:br>
              <a:rPr lang="de-DE" sz="1600">
                <a:solidFill>
                  <a:schemeClr val="dk1"/>
                </a:solidFill>
                <a:latin typeface="Calibri"/>
                <a:ea typeface="Calibri"/>
                <a:cs typeface="Calibri"/>
                <a:sym typeface="Calibri"/>
              </a:rPr>
            </a:br>
            <a:r>
              <a:rPr lang="de-DE" sz="1100">
                <a:solidFill>
                  <a:schemeClr val="dk1"/>
                </a:solidFill>
              </a:rPr>
              <a:t>Il existe plusieurs composés similaires. L'un d'entre eux a fait l'objet de restrictions sévères : </a:t>
            </a:r>
            <a:endParaRPr sz="1100">
              <a:solidFill>
                <a:schemeClr val="dk1"/>
              </a:solidFill>
            </a:endParaRPr>
          </a:p>
          <a:p>
            <a:pPr indent="0" lvl="0" marL="0" marR="0" rtl="0" algn="l">
              <a:spcBef>
                <a:spcPts val="0"/>
              </a:spcBef>
              <a:spcAft>
                <a:spcPts val="0"/>
              </a:spcAft>
              <a:buClr>
                <a:schemeClr val="dk1"/>
              </a:buClr>
              <a:buSzPts val="1100"/>
              <a:buFont typeface="Arial"/>
              <a:buNone/>
            </a:pPr>
            <a:r>
              <a:rPr lang="de-DE" sz="1100">
                <a:solidFill>
                  <a:schemeClr val="dk1"/>
                </a:solidFill>
              </a:rPr>
              <a:t>L'évaluation du degré d'allergénicité de l'isothiazolinone MIT a pris beaucoup de temps et a occupé de nombreuses autorités. La décision prise aujourd'hui par la Commission européenne par l'intermédiaire du comité REACH, selon laquelle la MIT est extrêmement allergène, est conforme à la recommandation du comité d'évaluation des risques (CER) de l'ECHA de mars 2016.</a:t>
            </a:r>
            <a:endParaRPr sz="1100">
              <a:solidFill>
                <a:schemeClr val="dk1"/>
              </a:solidFill>
            </a:endParaRPr>
          </a:p>
          <a:p>
            <a:pPr indent="0" lvl="0" marL="0" marR="0" rtl="0" algn="l">
              <a:spcBef>
                <a:spcPts val="0"/>
              </a:spcBef>
              <a:spcAft>
                <a:spcPts val="0"/>
              </a:spcAft>
              <a:buClr>
                <a:schemeClr val="dk1"/>
              </a:buClr>
              <a:buSzPts val="1100"/>
              <a:buFont typeface="Arial"/>
              <a:buNone/>
            </a:pPr>
            <a:r>
              <a:t/>
            </a:r>
            <a:endParaRPr sz="1100">
              <a:solidFill>
                <a:schemeClr val="dk1"/>
              </a:solidFill>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p:txBody>
      </p:sp>
      <p:sp>
        <p:nvSpPr>
          <p:cNvPr id="165" name="Google Shape;165;p16"/>
          <p:cNvSpPr txBox="1"/>
          <p:nvPr/>
        </p:nvSpPr>
        <p:spPr>
          <a:xfrm>
            <a:off x="9998733" y="4994884"/>
            <a:ext cx="157507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New classification for the isothiazolinone MIT (walleniuswater.com)</a:t>
            </a:r>
            <a:endParaRPr sz="1000">
              <a:solidFill>
                <a:schemeClr val="dk1"/>
              </a:solidFill>
              <a:latin typeface="Calibri"/>
              <a:ea typeface="Calibri"/>
              <a:cs typeface="Calibri"/>
              <a:sym typeface="Calibri"/>
            </a:endParaRPr>
          </a:p>
        </p:txBody>
      </p:sp>
      <p:pic>
        <p:nvPicPr>
          <p:cNvPr id="166" name="Google Shape;166;p16"/>
          <p:cNvPicPr preferRelativeResize="0"/>
          <p:nvPr/>
        </p:nvPicPr>
        <p:blipFill rotWithShape="1">
          <a:blip r:embed="rId5">
            <a:alphaModFix/>
          </a:blip>
          <a:srcRect b="0" l="0" r="0" t="0"/>
          <a:stretch/>
        </p:blipFill>
        <p:spPr>
          <a:xfrm>
            <a:off x="406072" y="1149584"/>
            <a:ext cx="8858040" cy="29614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type="title"/>
          </p:nvPr>
        </p:nvSpPr>
        <p:spPr>
          <a:xfrm>
            <a:off x="588244" y="658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Label écologique de l'UE - L'exemple de Love Nature</a:t>
            </a:r>
            <a:endParaRPr/>
          </a:p>
          <a:p>
            <a:pPr indent="0" lvl="0" marL="0" rtl="0" algn="l">
              <a:spcBef>
                <a:spcPts val="0"/>
              </a:spcBef>
              <a:spcAft>
                <a:spcPts val="0"/>
              </a:spcAft>
              <a:buClr>
                <a:srgbClr val="595959"/>
              </a:buClr>
              <a:buSzPts val="3200"/>
              <a:buFont typeface="Arial"/>
              <a:buNone/>
            </a:pPr>
            <a:r>
              <a:t/>
            </a:r>
            <a:endParaRPr/>
          </a:p>
        </p:txBody>
      </p:sp>
      <p:sp>
        <p:nvSpPr>
          <p:cNvPr id="172" name="Google Shape;172;p17"/>
          <p:cNvSpPr txBox="1"/>
          <p:nvPr/>
        </p:nvSpPr>
        <p:spPr>
          <a:xfrm>
            <a:off x="9998733" y="1149584"/>
            <a:ext cx="157507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3">
                  <a:extLst>
                    <a:ext uri="{A12FA001-AC4F-418D-AE19-62706E023703}">
                      <ahyp:hlinkClr val="tx"/>
                    </a:ext>
                  </a:extLst>
                </a:hlinkClick>
              </a:rPr>
              <a:t>https://eur-lex.europa.eu/legal-content/DE/TXT/PDF/?uri=OJ:L:2017:180:FULL&amp;from=EN</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73" name="Google Shape;173;p17"/>
          <p:cNvSpPr txBox="1"/>
          <p:nvPr/>
        </p:nvSpPr>
        <p:spPr>
          <a:xfrm>
            <a:off x="9985972" y="3170333"/>
            <a:ext cx="157507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Carbomer: Is the ingredient harmful? - Utopia.de</a:t>
            </a:r>
            <a:endParaRPr sz="1000">
              <a:solidFill>
                <a:schemeClr val="dk1"/>
              </a:solidFill>
              <a:latin typeface="Calibri"/>
              <a:ea typeface="Calibri"/>
              <a:cs typeface="Calibri"/>
              <a:sym typeface="Calibri"/>
            </a:endParaRPr>
          </a:p>
        </p:txBody>
      </p:sp>
      <p:sp>
        <p:nvSpPr>
          <p:cNvPr id="174" name="Google Shape;174;p17"/>
          <p:cNvSpPr txBox="1"/>
          <p:nvPr/>
        </p:nvSpPr>
        <p:spPr>
          <a:xfrm>
            <a:off x="588250" y="1645853"/>
            <a:ext cx="7679400" cy="340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100"/>
              <a:buFont typeface="Arial"/>
              <a:buNone/>
            </a:pPr>
            <a:r>
              <a:rPr lang="de-DE" sz="1900">
                <a:solidFill>
                  <a:schemeClr val="dk1"/>
                </a:solidFill>
              </a:rPr>
              <a:t>"L'acide polyacrylique n'est pas considéré comme un microplastique. Selon l'Agence fédérale de l'environnement (UBA), les microplastiques sont officiellement définis de telle sorte que les substances solubles telles que l'acide polyacrylique n'en font pas partie. Il est même souvent utilisé comme substitut aux additifs contenant des microplastiques. Cependant, selon l'UBA, diverses associations considèrent également les substances solubles comme des microplastiques. De plus, selon Ökotest, la certification des cosmétiques naturels interdit également les plastiques solubles, l'acide polyacrylique ne doit donc pas y figurer." - Utopie</a:t>
            </a:r>
            <a:endParaRPr sz="1900">
              <a:solidFill>
                <a:schemeClr val="dk1"/>
              </a:solidFill>
            </a:endParaRPr>
          </a:p>
          <a:p>
            <a:pPr indent="0" lvl="0" marL="0" marR="0" rtl="0" algn="l">
              <a:spcBef>
                <a:spcPts val="0"/>
              </a:spcBef>
              <a:spcAft>
                <a:spcPts val="0"/>
              </a:spcAft>
              <a:buClr>
                <a:schemeClr val="dk1"/>
              </a:buClr>
              <a:buSzPts val="1100"/>
              <a:buFont typeface="Arial"/>
              <a:buNone/>
            </a:pPr>
            <a:r>
              <a:t/>
            </a:r>
            <a:endParaRPr sz="1100">
              <a:solidFill>
                <a:schemeClr val="dk1"/>
              </a:solidFill>
            </a:endParaRPr>
          </a:p>
          <a:p>
            <a:pPr indent="0" lvl="0" marL="0" marR="0" rtl="0" algn="l">
              <a:spcBef>
                <a:spcPts val="0"/>
              </a:spcBef>
              <a:spcAft>
                <a:spcPts val="0"/>
              </a:spcAft>
              <a:buNone/>
            </a:pPr>
            <a:r>
              <a:t/>
            </a:r>
            <a:endParaRPr>
              <a:solidFill>
                <a:srgbClr val="333333"/>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descr="Ein Bild, das Haushaltsgerät, Weiße Ware, Wäschetrockner, Waschmaschine enthält.&#10;&#10;Automatisch generierte Beschreibung" id="179" name="Google Shape;179;p18"/>
          <p:cNvPicPr preferRelativeResize="0"/>
          <p:nvPr>
            <p:ph idx="1" type="body"/>
          </p:nvPr>
        </p:nvPicPr>
        <p:blipFill rotWithShape="1">
          <a:blip r:embed="rId3">
            <a:alphaModFix amt="35000"/>
          </a:blip>
          <a:srcRect b="0" l="0" r="0" t="0"/>
          <a:stretch/>
        </p:blipFill>
        <p:spPr>
          <a:xfrm>
            <a:off x="6240016" y="2615735"/>
            <a:ext cx="4890740" cy="3259221"/>
          </a:xfrm>
          <a:prstGeom prst="rect">
            <a:avLst/>
          </a:prstGeom>
          <a:noFill/>
          <a:ln cap="flat" cmpd="sng" w="9525">
            <a:solidFill>
              <a:schemeClr val="lt1"/>
            </a:solidFill>
            <a:prstDash val="solid"/>
            <a:round/>
            <a:headEnd len="sm" w="sm" type="none"/>
            <a:tailEnd len="sm" w="sm" type="none"/>
          </a:ln>
        </p:spPr>
      </p:pic>
      <p:sp>
        <p:nvSpPr>
          <p:cNvPr id="180" name="Google Shape;180;p18"/>
          <p:cNvSpPr txBox="1"/>
          <p:nvPr>
            <p:ph type="title"/>
          </p:nvPr>
        </p:nvSpPr>
        <p:spPr>
          <a:xfrm>
            <a:off x="588244" y="6584"/>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Lavage écologique</a:t>
            </a:r>
            <a:endParaRPr/>
          </a:p>
        </p:txBody>
      </p:sp>
      <p:sp>
        <p:nvSpPr>
          <p:cNvPr id="181" name="Google Shape;181;p18"/>
          <p:cNvSpPr/>
          <p:nvPr/>
        </p:nvSpPr>
        <p:spPr>
          <a:xfrm>
            <a:off x="609600" y="1340768"/>
            <a:ext cx="7362548" cy="4708981"/>
          </a:xfrm>
          <a:custGeom>
            <a:rect b="b" l="l" r="r" t="t"/>
            <a:pathLst>
              <a:path extrusionOk="0" fill="none" h="4708981" w="7362548">
                <a:moveTo>
                  <a:pt x="0" y="0"/>
                </a:moveTo>
                <a:cubicBezTo>
                  <a:pt x="195461" y="10642"/>
                  <a:pt x="366227" y="20987"/>
                  <a:pt x="466294" y="0"/>
                </a:cubicBezTo>
                <a:cubicBezTo>
                  <a:pt x="605315" y="987"/>
                  <a:pt x="713448" y="-12246"/>
                  <a:pt x="932589" y="0"/>
                </a:cubicBezTo>
                <a:cubicBezTo>
                  <a:pt x="1145011" y="27421"/>
                  <a:pt x="1259512" y="26743"/>
                  <a:pt x="1398884" y="0"/>
                </a:cubicBezTo>
                <a:cubicBezTo>
                  <a:pt x="1556071" y="-12268"/>
                  <a:pt x="1788931" y="18499"/>
                  <a:pt x="2012429" y="0"/>
                </a:cubicBezTo>
                <a:cubicBezTo>
                  <a:pt x="2216752" y="-17799"/>
                  <a:pt x="2228278" y="6914"/>
                  <a:pt x="2405099" y="0"/>
                </a:cubicBezTo>
                <a:cubicBezTo>
                  <a:pt x="2583891" y="2008"/>
                  <a:pt x="2936255" y="34797"/>
                  <a:pt x="3092269" y="0"/>
                </a:cubicBezTo>
                <a:cubicBezTo>
                  <a:pt x="3253519" y="-74425"/>
                  <a:pt x="3466026" y="25436"/>
                  <a:pt x="3632190" y="0"/>
                </a:cubicBezTo>
                <a:cubicBezTo>
                  <a:pt x="3821204" y="-14419"/>
                  <a:pt x="3860774" y="-13886"/>
                  <a:pt x="4024859" y="0"/>
                </a:cubicBezTo>
                <a:cubicBezTo>
                  <a:pt x="4205885" y="22140"/>
                  <a:pt x="4288650" y="-17369"/>
                  <a:pt x="4491154" y="0"/>
                </a:cubicBezTo>
                <a:cubicBezTo>
                  <a:pt x="4714339" y="17449"/>
                  <a:pt x="4912757" y="65371"/>
                  <a:pt x="5251950" y="0"/>
                </a:cubicBezTo>
                <a:cubicBezTo>
                  <a:pt x="5586509" y="-13228"/>
                  <a:pt x="5673260" y="19887"/>
                  <a:pt x="5939121" y="0"/>
                </a:cubicBezTo>
                <a:cubicBezTo>
                  <a:pt x="6218658" y="-7829"/>
                  <a:pt x="6218009" y="17441"/>
                  <a:pt x="6479042" y="0"/>
                </a:cubicBezTo>
                <a:cubicBezTo>
                  <a:pt x="6778852" y="-44903"/>
                  <a:pt x="6949351" y="-22083"/>
                  <a:pt x="7362548" y="0"/>
                </a:cubicBezTo>
                <a:cubicBezTo>
                  <a:pt x="7371331" y="222829"/>
                  <a:pt x="7380795" y="328586"/>
                  <a:pt x="7362548" y="494443"/>
                </a:cubicBezTo>
                <a:cubicBezTo>
                  <a:pt x="7348534" y="663329"/>
                  <a:pt x="7351178" y="910271"/>
                  <a:pt x="7362548" y="1083065"/>
                </a:cubicBezTo>
                <a:cubicBezTo>
                  <a:pt x="7361409" y="1289712"/>
                  <a:pt x="7314043" y="1468601"/>
                  <a:pt x="7362548" y="1718778"/>
                </a:cubicBezTo>
                <a:cubicBezTo>
                  <a:pt x="7372566" y="1945488"/>
                  <a:pt x="7372440" y="1994152"/>
                  <a:pt x="7362548" y="2213221"/>
                </a:cubicBezTo>
                <a:cubicBezTo>
                  <a:pt x="7345214" y="2426487"/>
                  <a:pt x="7382092" y="2561034"/>
                  <a:pt x="7362548" y="2707664"/>
                </a:cubicBezTo>
                <a:cubicBezTo>
                  <a:pt x="7335876" y="2850574"/>
                  <a:pt x="7379364" y="2976860"/>
                  <a:pt x="7362548" y="3202106"/>
                </a:cubicBezTo>
                <a:cubicBezTo>
                  <a:pt x="7353793" y="3418730"/>
                  <a:pt x="7326866" y="3496880"/>
                  <a:pt x="7362548" y="3790729"/>
                </a:cubicBezTo>
                <a:cubicBezTo>
                  <a:pt x="7427254" y="4113231"/>
                  <a:pt x="7376986" y="4326352"/>
                  <a:pt x="7362548" y="4708981"/>
                </a:cubicBezTo>
                <a:cubicBezTo>
                  <a:pt x="7189603" y="4728372"/>
                  <a:pt x="7115583" y="4681316"/>
                  <a:pt x="6896253" y="4708981"/>
                </a:cubicBezTo>
                <a:cubicBezTo>
                  <a:pt x="6639071" y="4704648"/>
                  <a:pt x="6418723" y="4712037"/>
                  <a:pt x="6135456" y="4708981"/>
                </a:cubicBezTo>
                <a:cubicBezTo>
                  <a:pt x="5817205" y="4737480"/>
                  <a:pt x="5805546" y="4680032"/>
                  <a:pt x="5521911" y="4708981"/>
                </a:cubicBezTo>
                <a:cubicBezTo>
                  <a:pt x="5242888" y="4748182"/>
                  <a:pt x="5190445" y="4730890"/>
                  <a:pt x="4981991" y="4708981"/>
                </a:cubicBezTo>
                <a:cubicBezTo>
                  <a:pt x="4777539" y="4667535"/>
                  <a:pt x="4687215" y="4696048"/>
                  <a:pt x="4589321" y="4708981"/>
                </a:cubicBezTo>
                <a:cubicBezTo>
                  <a:pt x="4505319" y="4722915"/>
                  <a:pt x="4201815" y="4714002"/>
                  <a:pt x="4049401" y="4708981"/>
                </a:cubicBezTo>
                <a:cubicBezTo>
                  <a:pt x="3880738" y="4673398"/>
                  <a:pt x="3699288" y="4711437"/>
                  <a:pt x="3583106" y="4708981"/>
                </a:cubicBezTo>
                <a:cubicBezTo>
                  <a:pt x="3450166" y="4701672"/>
                  <a:pt x="3074205" y="4712955"/>
                  <a:pt x="2895935" y="4708981"/>
                </a:cubicBezTo>
                <a:cubicBezTo>
                  <a:pt x="2722920" y="4732903"/>
                  <a:pt x="2510881" y="4739865"/>
                  <a:pt x="2356015" y="4708981"/>
                </a:cubicBezTo>
                <a:cubicBezTo>
                  <a:pt x="2232304" y="4724573"/>
                  <a:pt x="1836883" y="4726157"/>
                  <a:pt x="1595218" y="4708981"/>
                </a:cubicBezTo>
                <a:cubicBezTo>
                  <a:pt x="1336488" y="4683723"/>
                  <a:pt x="1259729" y="4734591"/>
                  <a:pt x="1128923" y="4708981"/>
                </a:cubicBezTo>
                <a:cubicBezTo>
                  <a:pt x="1019165" y="4627249"/>
                  <a:pt x="292608" y="4664550"/>
                  <a:pt x="0" y="4708981"/>
                </a:cubicBezTo>
                <a:cubicBezTo>
                  <a:pt x="7484" y="4511743"/>
                  <a:pt x="1398" y="4419498"/>
                  <a:pt x="0" y="4120358"/>
                </a:cubicBezTo>
                <a:cubicBezTo>
                  <a:pt x="-25298" y="3829895"/>
                  <a:pt x="594" y="3741596"/>
                  <a:pt x="0" y="3625915"/>
                </a:cubicBezTo>
                <a:cubicBezTo>
                  <a:pt x="25228" y="3557837"/>
                  <a:pt x="-42281" y="3253046"/>
                  <a:pt x="0" y="2990202"/>
                </a:cubicBezTo>
                <a:cubicBezTo>
                  <a:pt x="18688" y="2706814"/>
                  <a:pt x="9580" y="2605038"/>
                  <a:pt x="0" y="2448670"/>
                </a:cubicBezTo>
                <a:cubicBezTo>
                  <a:pt x="-8440" y="2285826"/>
                  <a:pt x="-18672" y="2056844"/>
                  <a:pt x="0" y="1907137"/>
                </a:cubicBezTo>
                <a:cubicBezTo>
                  <a:pt x="42077" y="1823101"/>
                  <a:pt x="12436" y="1495720"/>
                  <a:pt x="0" y="1224335"/>
                </a:cubicBezTo>
                <a:cubicBezTo>
                  <a:pt x="-20833" y="933265"/>
                  <a:pt x="3092" y="741958"/>
                  <a:pt x="0" y="541533"/>
                </a:cubicBezTo>
                <a:cubicBezTo>
                  <a:pt x="9749" y="356722"/>
                  <a:pt x="-3302" y="241640"/>
                  <a:pt x="0" y="0"/>
                </a:cubicBezTo>
                <a:close/>
              </a:path>
              <a:path extrusionOk="0" h="4708981" w="7362548">
                <a:moveTo>
                  <a:pt x="0" y="0"/>
                </a:moveTo>
                <a:cubicBezTo>
                  <a:pt x="229673" y="6940"/>
                  <a:pt x="327550" y="-5989"/>
                  <a:pt x="539919" y="0"/>
                </a:cubicBezTo>
                <a:cubicBezTo>
                  <a:pt x="720030" y="-5312"/>
                  <a:pt x="941242" y="5512"/>
                  <a:pt x="1227091" y="0"/>
                </a:cubicBezTo>
                <a:cubicBezTo>
                  <a:pt x="1516669" y="4610"/>
                  <a:pt x="1507814" y="-25024"/>
                  <a:pt x="1767011" y="0"/>
                </a:cubicBezTo>
                <a:cubicBezTo>
                  <a:pt x="1994244" y="15085"/>
                  <a:pt x="2201303" y="11117"/>
                  <a:pt x="2380556" y="0"/>
                </a:cubicBezTo>
                <a:cubicBezTo>
                  <a:pt x="2551795" y="-36230"/>
                  <a:pt x="2746404" y="8725"/>
                  <a:pt x="2920477" y="0"/>
                </a:cubicBezTo>
                <a:cubicBezTo>
                  <a:pt x="3092717" y="27349"/>
                  <a:pt x="3218547" y="849"/>
                  <a:pt x="3313146" y="0"/>
                </a:cubicBezTo>
                <a:cubicBezTo>
                  <a:pt x="3411298" y="11234"/>
                  <a:pt x="3625892" y="-10568"/>
                  <a:pt x="3705815" y="0"/>
                </a:cubicBezTo>
                <a:cubicBezTo>
                  <a:pt x="3799384" y="53410"/>
                  <a:pt x="4053745" y="-3629"/>
                  <a:pt x="4245736" y="0"/>
                </a:cubicBezTo>
                <a:cubicBezTo>
                  <a:pt x="4438871" y="-25871"/>
                  <a:pt x="4615697" y="59497"/>
                  <a:pt x="4932906" y="0"/>
                </a:cubicBezTo>
                <a:cubicBezTo>
                  <a:pt x="5198234" y="-32636"/>
                  <a:pt x="5301208" y="-28886"/>
                  <a:pt x="5472827" y="0"/>
                </a:cubicBezTo>
                <a:cubicBezTo>
                  <a:pt x="5666268" y="24004"/>
                  <a:pt x="5717683" y="-24724"/>
                  <a:pt x="5865496" y="0"/>
                </a:cubicBezTo>
                <a:cubicBezTo>
                  <a:pt x="6014906" y="-7990"/>
                  <a:pt x="6422899" y="35112"/>
                  <a:pt x="6626293" y="0"/>
                </a:cubicBezTo>
                <a:cubicBezTo>
                  <a:pt x="6779857" y="-94795"/>
                  <a:pt x="7120516" y="-5151"/>
                  <a:pt x="7362548" y="0"/>
                </a:cubicBezTo>
                <a:cubicBezTo>
                  <a:pt x="7330018" y="276647"/>
                  <a:pt x="7343723" y="540513"/>
                  <a:pt x="7362548" y="682802"/>
                </a:cubicBezTo>
                <a:cubicBezTo>
                  <a:pt x="7346533" y="816717"/>
                  <a:pt x="7400548" y="1165587"/>
                  <a:pt x="7362548" y="1365604"/>
                </a:cubicBezTo>
                <a:cubicBezTo>
                  <a:pt x="7373435" y="1562775"/>
                  <a:pt x="7372949" y="1657981"/>
                  <a:pt x="7362548" y="1812957"/>
                </a:cubicBezTo>
                <a:cubicBezTo>
                  <a:pt x="7378474" y="2021378"/>
                  <a:pt x="7408727" y="2222929"/>
                  <a:pt x="7362548" y="2448670"/>
                </a:cubicBezTo>
                <a:cubicBezTo>
                  <a:pt x="7336427" y="2716635"/>
                  <a:pt x="7343597" y="2885386"/>
                  <a:pt x="7362548" y="3084382"/>
                </a:cubicBezTo>
                <a:cubicBezTo>
                  <a:pt x="7375961" y="3297276"/>
                  <a:pt x="7349968" y="3385793"/>
                  <a:pt x="7362548" y="3578825"/>
                </a:cubicBezTo>
                <a:cubicBezTo>
                  <a:pt x="7377223" y="3726523"/>
                  <a:pt x="7321970" y="3977346"/>
                  <a:pt x="7362548" y="4167447"/>
                </a:cubicBezTo>
                <a:cubicBezTo>
                  <a:pt x="7385804" y="4326639"/>
                  <a:pt x="7403833" y="4442890"/>
                  <a:pt x="7362548" y="4708981"/>
                </a:cubicBezTo>
                <a:cubicBezTo>
                  <a:pt x="7085768" y="4699039"/>
                  <a:pt x="6990542" y="4682895"/>
                  <a:pt x="6749002" y="4708981"/>
                </a:cubicBezTo>
                <a:cubicBezTo>
                  <a:pt x="6523357" y="4737433"/>
                  <a:pt x="6205304" y="4669660"/>
                  <a:pt x="5988205" y="4708981"/>
                </a:cubicBezTo>
                <a:cubicBezTo>
                  <a:pt x="5772682" y="4747265"/>
                  <a:pt x="5410428" y="4708144"/>
                  <a:pt x="5227408" y="4708981"/>
                </a:cubicBezTo>
                <a:cubicBezTo>
                  <a:pt x="5034866" y="4704746"/>
                  <a:pt x="5018168" y="4698608"/>
                  <a:pt x="4834739" y="4708981"/>
                </a:cubicBezTo>
                <a:cubicBezTo>
                  <a:pt x="4665811" y="4728434"/>
                  <a:pt x="4323509" y="4693861"/>
                  <a:pt x="4147568" y="4708981"/>
                </a:cubicBezTo>
                <a:cubicBezTo>
                  <a:pt x="3984537" y="4690588"/>
                  <a:pt x="3883426" y="4687007"/>
                  <a:pt x="3754899" y="4708981"/>
                </a:cubicBezTo>
                <a:cubicBezTo>
                  <a:pt x="3616764" y="4726650"/>
                  <a:pt x="3528590" y="4743122"/>
                  <a:pt x="3362230" y="4708981"/>
                </a:cubicBezTo>
                <a:cubicBezTo>
                  <a:pt x="3212455" y="4671022"/>
                  <a:pt x="3087658" y="4681852"/>
                  <a:pt x="2895935" y="4708981"/>
                </a:cubicBezTo>
                <a:cubicBezTo>
                  <a:pt x="2706671" y="4739929"/>
                  <a:pt x="2617780" y="4709523"/>
                  <a:pt x="2429641" y="4708981"/>
                </a:cubicBezTo>
                <a:cubicBezTo>
                  <a:pt x="2232649" y="4694852"/>
                  <a:pt x="2008858" y="4759123"/>
                  <a:pt x="1889720" y="4708981"/>
                </a:cubicBezTo>
                <a:cubicBezTo>
                  <a:pt x="1749802" y="4690878"/>
                  <a:pt x="1493980" y="4727580"/>
                  <a:pt x="1349800" y="4708981"/>
                </a:cubicBezTo>
                <a:cubicBezTo>
                  <a:pt x="1237872" y="4714646"/>
                  <a:pt x="915634" y="4704908"/>
                  <a:pt x="662629" y="4708981"/>
                </a:cubicBezTo>
                <a:cubicBezTo>
                  <a:pt x="414519" y="4751708"/>
                  <a:pt x="270298" y="4651233"/>
                  <a:pt x="0" y="4708981"/>
                </a:cubicBezTo>
                <a:cubicBezTo>
                  <a:pt x="27414" y="4442724"/>
                  <a:pt x="39798" y="4206522"/>
                  <a:pt x="0" y="4073268"/>
                </a:cubicBezTo>
                <a:cubicBezTo>
                  <a:pt x="-22108" y="3921077"/>
                  <a:pt x="-15858" y="3736492"/>
                  <a:pt x="0" y="3531735"/>
                </a:cubicBezTo>
                <a:cubicBezTo>
                  <a:pt x="37640" y="3321873"/>
                  <a:pt x="40016" y="3043278"/>
                  <a:pt x="0" y="2896023"/>
                </a:cubicBezTo>
                <a:cubicBezTo>
                  <a:pt x="-18096" y="2746554"/>
                  <a:pt x="33191" y="2525956"/>
                  <a:pt x="0" y="2354490"/>
                </a:cubicBezTo>
                <a:cubicBezTo>
                  <a:pt x="26312" y="2204591"/>
                  <a:pt x="-7244" y="2060804"/>
                  <a:pt x="0" y="1765868"/>
                </a:cubicBezTo>
                <a:cubicBezTo>
                  <a:pt x="698" y="1475019"/>
                  <a:pt x="8155" y="1340868"/>
                  <a:pt x="0" y="1083065"/>
                </a:cubicBezTo>
                <a:cubicBezTo>
                  <a:pt x="-7718" y="836091"/>
                  <a:pt x="-26508" y="818197"/>
                  <a:pt x="0" y="588623"/>
                </a:cubicBezTo>
                <a:cubicBezTo>
                  <a:pt x="19681" y="361416"/>
                  <a:pt x="23275" y="223325"/>
                  <a:pt x="0" y="0"/>
                </a:cubicBezTo>
                <a:close/>
              </a:path>
            </a:pathLst>
          </a:custGeom>
          <a:no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Utilisez des produits lessiviels éco-certifiés ou fabriquez-les vous-même (soude, bicarbonate de soude, etc.) Attention : les noix de lavage posent problème - long transport depuis l'Asie et pénurie pour la population locale.</a:t>
            </a:r>
            <a:r>
              <a:rPr lang="de-DE" sz="2000">
                <a:solidFill>
                  <a:schemeClr val="dk1"/>
                </a:solidFill>
                <a:highlight>
                  <a:srgbClr val="FCE4BA"/>
                </a:highlight>
                <a:latin typeface="Calibri"/>
                <a:ea typeface="Calibri"/>
                <a:cs typeface="Calibri"/>
                <a:sym typeface="Calibri"/>
              </a:rPr>
              <a:t> </a:t>
            </a:r>
            <a:endParaRPr sz="2000">
              <a:solidFill>
                <a:schemeClr val="dk1"/>
              </a:solidFill>
              <a:highlight>
                <a:srgbClr val="FCE4BA"/>
              </a:highlight>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Dosez le détergent avec parcimonie</a:t>
            </a:r>
            <a:endParaRPr/>
          </a:p>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Évitez si possible d'utiliser de l'assouplissant, de l'adoucissant et le programme de prélavage de la machine à laver.</a:t>
            </a:r>
            <a:r>
              <a:rPr lang="de-DE" sz="2000">
                <a:solidFill>
                  <a:schemeClr val="dk1"/>
                </a:solidFill>
                <a:latin typeface="Calibri"/>
                <a:ea typeface="Calibri"/>
                <a:cs typeface="Calibri"/>
                <a:sym typeface="Calibri"/>
              </a:rPr>
              <a:t> </a:t>
            </a:r>
            <a:endParaRPr/>
          </a:p>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Préférer la lessive en poudre Les produits lessiviels liquides contiennent généralement plus de produits chimiques (par exemple, des conservateurs)</a:t>
            </a:r>
            <a:endParaRPr/>
          </a:p>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Sélectionnez le programme Eco, lavage à 20° / 30° degrés pour les salissures légères, lave-linge de classe A </a:t>
            </a:r>
            <a:endParaRPr/>
          </a:p>
          <a:p>
            <a:pPr indent="-457200" lvl="0" marL="457200" marR="0" rtl="0" algn="l">
              <a:spcBef>
                <a:spcPts val="0"/>
              </a:spcBef>
              <a:spcAft>
                <a:spcPts val="0"/>
              </a:spcAft>
              <a:buClr>
                <a:schemeClr val="dk1"/>
              </a:buClr>
              <a:buSzPts val="2000"/>
              <a:buFont typeface="Calibri"/>
              <a:buAutoNum type="arabicPeriod"/>
            </a:pPr>
            <a:r>
              <a:rPr lang="de-DE" sz="2000">
                <a:solidFill>
                  <a:schemeClr val="dk1"/>
                </a:solidFill>
                <a:latin typeface="Calibri"/>
                <a:ea typeface="Calibri"/>
                <a:cs typeface="Calibri"/>
                <a:sym typeface="Calibri"/>
              </a:rPr>
              <a:t>Les sécheurs évitent une consommation d'énergie élevée</a:t>
            </a:r>
            <a:endParaRPr/>
          </a:p>
          <a:p>
            <a:pPr indent="0" lvl="1" marL="457200" marR="0" rtl="0" algn="l">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
        <p:nvSpPr>
          <p:cNvPr id="182" name="Google Shape;182;p18"/>
          <p:cNvSpPr txBox="1"/>
          <p:nvPr/>
        </p:nvSpPr>
        <p:spPr>
          <a:xfrm>
            <a:off x="9455290" y="5548037"/>
            <a:ext cx="1765661"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rgbClr val="595959"/>
                </a:solidFill>
                <a:latin typeface="Calibri"/>
                <a:ea typeface="Calibri"/>
                <a:cs typeface="Calibri"/>
                <a:sym typeface="Calibri"/>
              </a:rPr>
              <a:t>Steve Buissinne , Pixabay</a:t>
            </a:r>
            <a:endParaRPr sz="1100">
              <a:solidFill>
                <a:srgbClr val="595959"/>
              </a:solidFill>
              <a:latin typeface="Calibri"/>
              <a:ea typeface="Calibri"/>
              <a:cs typeface="Calibri"/>
              <a:sym typeface="Calibri"/>
            </a:endParaRPr>
          </a:p>
        </p:txBody>
      </p:sp>
      <p:sp>
        <p:nvSpPr>
          <p:cNvPr id="183" name="Google Shape;183;p18"/>
          <p:cNvSpPr txBox="1"/>
          <p:nvPr/>
        </p:nvSpPr>
        <p:spPr>
          <a:xfrm>
            <a:off x="609600" y="6117822"/>
            <a:ext cx="7820881"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https://www.oekotest.de/bauen-wohnen/Waesche-richtig-waschen-12-Tipps-wie-Sie-umweltfreundlich-waschen_10835_1.html</a:t>
            </a:r>
            <a:br>
              <a:rPr lang="de-DE" sz="1000">
                <a:solidFill>
                  <a:schemeClr val="dk1"/>
                </a:solidFill>
                <a:latin typeface="Calibri"/>
                <a:ea typeface="Calibri"/>
                <a:cs typeface="Calibri"/>
                <a:sym typeface="Calibri"/>
              </a:rPr>
            </a:br>
            <a:r>
              <a:rPr lang="de-DE" sz="1000" u="sng">
                <a:solidFill>
                  <a:schemeClr val="dk1"/>
                </a:solidFill>
                <a:latin typeface="Calibri"/>
                <a:ea typeface="Calibri"/>
                <a:cs typeface="Calibri"/>
                <a:sym typeface="Calibri"/>
                <a:hlinkClick r:id="rId5">
                  <a:extLst>
                    <a:ext uri="{A12FA001-AC4F-418D-AE19-62706E023703}">
                      <ahyp:hlinkClr val="tx"/>
                    </a:ext>
                  </a:extLst>
                </a:hlinkClick>
              </a:rPr>
              <a:t>https://www.verbraucherzentrale.de/wissen/umwelt-haushalt/wohnen/waesche-waschen-bewaehrte-waschmittel-und-ueberfluessige-produkte-13910#</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descr="Ein Bild, das Pflanze, grün, Gemüse, üppig enthält.&#10;&#10;Automatisch generierte Beschreibung" id="189" name="Google Shape;189;p20"/>
          <p:cNvPicPr preferRelativeResize="0"/>
          <p:nvPr>
            <p:ph idx="1" type="body"/>
          </p:nvPr>
        </p:nvPicPr>
        <p:blipFill rotWithShape="1">
          <a:blip r:embed="rId3">
            <a:alphaModFix amt="35000"/>
          </a:blip>
          <a:srcRect b="9600" l="0" r="0" t="29623"/>
          <a:stretch/>
        </p:blipFill>
        <p:spPr>
          <a:xfrm>
            <a:off x="8036694" y="735846"/>
            <a:ext cx="3070367" cy="2809582"/>
          </a:xfrm>
          <a:prstGeom prst="rect">
            <a:avLst/>
          </a:prstGeom>
          <a:noFill/>
          <a:ln>
            <a:noFill/>
          </a:ln>
        </p:spPr>
      </p:pic>
      <p:sp>
        <p:nvSpPr>
          <p:cNvPr id="190" name="Google Shape;190;p20"/>
          <p:cNvSpPr txBox="1"/>
          <p:nvPr>
            <p:ph type="title"/>
          </p:nvPr>
        </p:nvSpPr>
        <p:spPr>
          <a:xfrm>
            <a:off x="496160" y="-102456"/>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Le lierre et les châtaignes comme produits de lavage</a:t>
            </a:r>
            <a:endParaRPr/>
          </a:p>
        </p:txBody>
      </p:sp>
      <p:sp>
        <p:nvSpPr>
          <p:cNvPr id="191" name="Google Shape;191;p20"/>
          <p:cNvSpPr txBox="1"/>
          <p:nvPr/>
        </p:nvSpPr>
        <p:spPr>
          <a:xfrm>
            <a:off x="496160" y="851554"/>
            <a:ext cx="7540500" cy="31401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595959"/>
              </a:buClr>
              <a:buSzPts val="1800"/>
              <a:buFont typeface="Arial"/>
              <a:buChar char="•"/>
            </a:pPr>
            <a:r>
              <a:rPr lang="de-DE" sz="1800">
                <a:solidFill>
                  <a:srgbClr val="595959"/>
                </a:solidFill>
              </a:rPr>
              <a:t>Les avantages</a:t>
            </a:r>
            <a:endParaRPr/>
          </a:p>
          <a:p>
            <a:pPr indent="-342900" lvl="1" marL="800100" marR="0" rtl="0" algn="l">
              <a:spcBef>
                <a:spcPts val="0"/>
              </a:spcBef>
              <a:spcAft>
                <a:spcPts val="0"/>
              </a:spcAft>
              <a:buClr>
                <a:srgbClr val="595959"/>
              </a:buClr>
              <a:buSzPts val="1800"/>
              <a:buFont typeface="Courier New"/>
              <a:buChar char="o"/>
            </a:pPr>
            <a:r>
              <a:rPr lang="de-DE" sz="1800">
                <a:solidFill>
                  <a:srgbClr val="595959"/>
                </a:solidFill>
              </a:rPr>
              <a:t>Efficacité du lavage grâce aux saponines (une sous-catégorie de tensioactifs contenus dans les détergents conventionnels).</a:t>
            </a:r>
            <a:endParaRPr sz="1800">
              <a:solidFill>
                <a:srgbClr val="595959"/>
              </a:solidFill>
            </a:endParaRPr>
          </a:p>
          <a:p>
            <a:pPr indent="-342900" lvl="1" marL="800100" marR="0" rtl="0" algn="l">
              <a:spcBef>
                <a:spcPts val="0"/>
              </a:spcBef>
              <a:spcAft>
                <a:spcPts val="0"/>
              </a:spcAft>
              <a:buClr>
                <a:srgbClr val="595959"/>
              </a:buClr>
              <a:buSzPts val="1800"/>
              <a:buFont typeface="Courier New"/>
              <a:buChar char="o"/>
            </a:pPr>
            <a:r>
              <a:rPr lang="de-DE" sz="1800">
                <a:solidFill>
                  <a:srgbClr val="595959"/>
                </a:solidFill>
              </a:rPr>
              <a:t>Gratuit, local, non emballé (simplement collecté dans la nature)</a:t>
            </a:r>
            <a:endParaRPr sz="1800">
              <a:solidFill>
                <a:srgbClr val="595959"/>
              </a:solidFill>
            </a:endParaRPr>
          </a:p>
          <a:p>
            <a:pPr indent="-342900" lvl="1" marL="800100" marR="0" rtl="0" algn="l">
              <a:spcBef>
                <a:spcPts val="0"/>
              </a:spcBef>
              <a:spcAft>
                <a:spcPts val="0"/>
              </a:spcAft>
              <a:buClr>
                <a:srgbClr val="595959"/>
              </a:buClr>
              <a:buSzPts val="1800"/>
              <a:buFont typeface="Courier New"/>
              <a:buChar char="o"/>
            </a:pPr>
            <a:r>
              <a:rPr lang="de-DE" sz="1800">
                <a:solidFill>
                  <a:srgbClr val="595959"/>
                </a:solidFill>
              </a:rPr>
              <a:t>Sans colorants, sans parfums et sans autres additifs</a:t>
            </a:r>
            <a:endParaRPr sz="1800">
              <a:solidFill>
                <a:srgbClr val="595959"/>
              </a:solidFill>
            </a:endParaRPr>
          </a:p>
          <a:p>
            <a:pPr indent="-342900" lvl="1" marL="800100" marR="0" rtl="0" algn="l">
              <a:spcBef>
                <a:spcPts val="0"/>
              </a:spcBef>
              <a:spcAft>
                <a:spcPts val="0"/>
              </a:spcAft>
              <a:buClr>
                <a:srgbClr val="595959"/>
              </a:buClr>
              <a:buSzPts val="1800"/>
              <a:buFont typeface="Courier New"/>
              <a:buChar char="o"/>
            </a:pPr>
            <a:r>
              <a:rPr lang="de-DE" sz="1800">
                <a:solidFill>
                  <a:srgbClr val="595959"/>
                </a:solidFill>
              </a:rPr>
              <a:t>Les saponines sont moins agressives que les détergents classiques.</a:t>
            </a:r>
            <a:endParaRPr sz="1800">
              <a:solidFill>
                <a:srgbClr val="595959"/>
              </a:solidFill>
            </a:endParaRPr>
          </a:p>
          <a:p>
            <a:pPr indent="-342900" lvl="0" marL="342900" marR="0" rtl="0" algn="l">
              <a:spcBef>
                <a:spcPts val="0"/>
              </a:spcBef>
              <a:spcAft>
                <a:spcPts val="0"/>
              </a:spcAft>
              <a:buClr>
                <a:srgbClr val="595959"/>
              </a:buClr>
              <a:buSzPts val="1800"/>
              <a:buChar char="•"/>
            </a:pPr>
            <a:r>
              <a:rPr lang="de-DE" sz="1800">
                <a:solidFill>
                  <a:srgbClr val="595959"/>
                </a:solidFill>
              </a:rPr>
              <a:t>Les inconvénients</a:t>
            </a:r>
            <a:endParaRPr sz="1800">
              <a:solidFill>
                <a:srgbClr val="595959"/>
              </a:solidFill>
            </a:endParaRPr>
          </a:p>
          <a:p>
            <a:pPr indent="-342900" lvl="0" marL="342900" marR="0" rtl="0" algn="l">
              <a:spcBef>
                <a:spcPts val="0"/>
              </a:spcBef>
              <a:spcAft>
                <a:spcPts val="0"/>
              </a:spcAft>
              <a:buClr>
                <a:srgbClr val="595959"/>
              </a:buClr>
              <a:buSzPts val="1800"/>
              <a:buChar char="•"/>
            </a:pPr>
            <a:r>
              <a:rPr lang="de-DE" sz="1800">
                <a:solidFill>
                  <a:srgbClr val="595959"/>
                </a:solidFill>
              </a:rPr>
              <a:t>Les saponines sont toxiques pour les poissons et autres organismes aquatiques en grandes quantités. Toutefois, ces derniers ne sont pas atteints lors du lavage, car les saponines sont fortement diluées. </a:t>
            </a:r>
            <a:endParaRPr sz="1800">
              <a:solidFill>
                <a:srgbClr val="595959"/>
              </a:solidFill>
            </a:endParaRPr>
          </a:p>
        </p:txBody>
      </p:sp>
      <p:sp>
        <p:nvSpPr>
          <p:cNvPr id="192" name="Google Shape;192;p20"/>
          <p:cNvSpPr txBox="1"/>
          <p:nvPr/>
        </p:nvSpPr>
        <p:spPr>
          <a:xfrm>
            <a:off x="328955" y="4130597"/>
            <a:ext cx="10587300" cy="1754700"/>
          </a:xfrm>
          <a:prstGeom prst="rect">
            <a:avLst/>
          </a:prstGeom>
          <a:noFill/>
          <a:ln cap="flat" cmpd="sng" w="28575">
            <a:solidFill>
              <a:srgbClr val="90B64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100"/>
              <a:buFont typeface="Arial"/>
              <a:buNone/>
            </a:pPr>
            <a:r>
              <a:rPr lang="de-DE" sz="1500">
                <a:solidFill>
                  <a:schemeClr val="dk1"/>
                </a:solidFill>
              </a:rPr>
              <a:t>Le lierre et les châtaignes pénètrent également dans la nature de cette manière. A l'exception de quelques cas extrêmes, aucune conséquence négative notable sur les eaux n'a été observée jusqu'à présent. En outre, leur concentration est fortement diluée lorsqu'ils sont utilisés comme détergents, de sorte qu'un danger pour la vie aquatique peut être exclu. Il en va de même pour l'environnement lors du lavage : moins il y a d'additifs dans le détergent, mieux c'est.</a:t>
            </a:r>
            <a:endParaRPr sz="1500">
              <a:solidFill>
                <a:schemeClr val="dk1"/>
              </a:solidFill>
            </a:endParaRPr>
          </a:p>
          <a:p>
            <a:pPr indent="0" lvl="0" marL="0" marR="0" rtl="0" algn="l">
              <a:spcBef>
                <a:spcPts val="0"/>
              </a:spcBef>
              <a:spcAft>
                <a:spcPts val="0"/>
              </a:spcAft>
              <a:buClr>
                <a:schemeClr val="dk1"/>
              </a:buClr>
              <a:buSzPts val="1100"/>
              <a:buFont typeface="Arial"/>
              <a:buNone/>
            </a:pPr>
            <a:r>
              <a:t/>
            </a:r>
            <a:endParaRPr sz="1500">
              <a:solidFill>
                <a:schemeClr val="dk1"/>
              </a:solidFill>
            </a:endParaRPr>
          </a:p>
          <a:p>
            <a:pPr indent="0" lvl="0" marL="0" marR="0" rtl="0" algn="l">
              <a:spcBef>
                <a:spcPts val="0"/>
              </a:spcBef>
              <a:spcAft>
                <a:spcPts val="0"/>
              </a:spcAft>
              <a:buClr>
                <a:schemeClr val="dk1"/>
              </a:buClr>
              <a:buSzPts val="1100"/>
              <a:buFont typeface="Arial"/>
              <a:buNone/>
            </a:pPr>
            <a:r>
              <a:rPr lang="de-DE" sz="1500">
                <a:solidFill>
                  <a:schemeClr val="dk1"/>
                </a:solidFill>
              </a:rPr>
              <a:t>Nous recommandons : Vous pouvez continuer à laver avec du lierre et des châtaignes en toute bonne conscience.</a:t>
            </a:r>
            <a:endParaRPr sz="1500">
              <a:solidFill>
                <a:schemeClr val="dk1"/>
              </a:solidFill>
            </a:endParaRPr>
          </a:p>
          <a:p>
            <a:pPr indent="0" lvl="0" marL="0" marR="0" rtl="0" algn="l">
              <a:spcBef>
                <a:spcPts val="0"/>
              </a:spcBef>
              <a:spcAft>
                <a:spcPts val="0"/>
              </a:spcAft>
              <a:buNone/>
            </a:pPr>
            <a:r>
              <a:t/>
            </a:r>
            <a:endParaRPr sz="1800">
              <a:solidFill>
                <a:srgbClr val="90B642"/>
              </a:solidFill>
            </a:endParaRPr>
          </a:p>
        </p:txBody>
      </p:sp>
      <p:sp>
        <p:nvSpPr>
          <p:cNvPr id="193" name="Google Shape;193;p20"/>
          <p:cNvSpPr txBox="1"/>
          <p:nvPr/>
        </p:nvSpPr>
        <p:spPr>
          <a:xfrm>
            <a:off x="9554815" y="3134155"/>
            <a:ext cx="15758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lt1"/>
                </a:solidFill>
                <a:latin typeface="Calibri"/>
                <a:ea typeface="Calibri"/>
                <a:cs typeface="Calibri"/>
                <a:sym typeface="Calibri"/>
              </a:rPr>
              <a:t>© Ivana Djudic</a:t>
            </a:r>
            <a:endParaRPr sz="1800">
              <a:solidFill>
                <a:schemeClr val="lt1"/>
              </a:solidFill>
              <a:latin typeface="Calibri"/>
              <a:ea typeface="Calibri"/>
              <a:cs typeface="Calibri"/>
              <a:sym typeface="Calibri"/>
            </a:endParaRPr>
          </a:p>
        </p:txBody>
      </p:sp>
      <p:sp>
        <p:nvSpPr>
          <p:cNvPr id="194" name="Google Shape;194;p20"/>
          <p:cNvSpPr txBox="1"/>
          <p:nvPr/>
        </p:nvSpPr>
        <p:spPr>
          <a:xfrm>
            <a:off x="328950" y="6024243"/>
            <a:ext cx="7707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Source:</a:t>
            </a:r>
            <a:r>
              <a:rPr lang="de-DE" sz="1800" u="sng">
                <a:solidFill>
                  <a:schemeClr val="dk1"/>
                </a:solidFill>
                <a:latin typeface="Calibri"/>
                <a:ea typeface="Calibri"/>
                <a:cs typeface="Calibri"/>
                <a:sym typeface="Calibri"/>
                <a:hlinkClick r:id="rId4">
                  <a:extLst>
                    <a:ext uri="{A12FA001-AC4F-418D-AE19-62706E023703}">
                      <ahyp:hlinkClr val="tx"/>
                    </a:ext>
                  </a:extLst>
                </a:hlinkClick>
              </a:rPr>
              <a:t>https://wastelandrebel.de/vergiften-wir-fische-wenn-wir-mit-kastanien-waesche-waschen/</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p:nvPr/>
        </p:nvSpPr>
        <p:spPr>
          <a:xfrm>
            <a:off x="4429983" y="5012177"/>
            <a:ext cx="2458105" cy="135086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2"/>
          <p:cNvSpPr/>
          <p:nvPr/>
        </p:nvSpPr>
        <p:spPr>
          <a:xfrm>
            <a:off x="9488217" y="4950880"/>
            <a:ext cx="1884511"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2"/>
          <p:cNvSpPr/>
          <p:nvPr/>
        </p:nvSpPr>
        <p:spPr>
          <a:xfrm>
            <a:off x="9488218" y="3355219"/>
            <a:ext cx="1884511"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2"/>
          <p:cNvSpPr/>
          <p:nvPr/>
        </p:nvSpPr>
        <p:spPr>
          <a:xfrm>
            <a:off x="5656515" y="3415297"/>
            <a:ext cx="1884511"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22"/>
          <p:cNvSpPr/>
          <p:nvPr/>
        </p:nvSpPr>
        <p:spPr>
          <a:xfrm>
            <a:off x="594355" y="3429000"/>
            <a:ext cx="3256342"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22"/>
          <p:cNvSpPr/>
          <p:nvPr/>
        </p:nvSpPr>
        <p:spPr>
          <a:xfrm>
            <a:off x="8171874" y="1514915"/>
            <a:ext cx="3256342"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5" name="Google Shape;205;p22"/>
          <p:cNvSpPr/>
          <p:nvPr/>
        </p:nvSpPr>
        <p:spPr>
          <a:xfrm>
            <a:off x="4284685" y="1515621"/>
            <a:ext cx="3256342"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 name="Google Shape;206;p22"/>
          <p:cNvSpPr/>
          <p:nvPr/>
        </p:nvSpPr>
        <p:spPr>
          <a:xfrm>
            <a:off x="609600" y="1515621"/>
            <a:ext cx="3256342" cy="1350860"/>
          </a:xfrm>
          <a:prstGeom prst="rect">
            <a:avLst/>
          </a:prstGeom>
          <a:solidFill>
            <a:srgbClr val="E5B8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7" name="Google Shape;207;p22"/>
          <p:cNvPicPr preferRelativeResize="0"/>
          <p:nvPr/>
        </p:nvPicPr>
        <p:blipFill rotWithShape="1">
          <a:blip r:embed="rId3">
            <a:alphaModFix/>
          </a:blip>
          <a:srcRect b="0" l="0" r="0" t="0"/>
          <a:stretch/>
        </p:blipFill>
        <p:spPr>
          <a:xfrm>
            <a:off x="1719778" y="4932611"/>
            <a:ext cx="1393519" cy="1350860"/>
          </a:xfrm>
          <a:prstGeom prst="rect">
            <a:avLst/>
          </a:prstGeom>
          <a:noFill/>
          <a:ln>
            <a:noFill/>
          </a:ln>
        </p:spPr>
      </p:pic>
      <p:pic>
        <p:nvPicPr>
          <p:cNvPr id="208" name="Google Shape;208;p22"/>
          <p:cNvPicPr preferRelativeResize="0"/>
          <p:nvPr/>
        </p:nvPicPr>
        <p:blipFill rotWithShape="1">
          <a:blip r:embed="rId4">
            <a:alphaModFix/>
          </a:blip>
          <a:srcRect b="0" l="0" r="0" t="0"/>
          <a:stretch/>
        </p:blipFill>
        <p:spPr>
          <a:xfrm>
            <a:off x="3149115" y="4932611"/>
            <a:ext cx="1280868" cy="1350860"/>
          </a:xfrm>
          <a:prstGeom prst="rect">
            <a:avLst/>
          </a:prstGeom>
          <a:noFill/>
          <a:ln>
            <a:noFill/>
          </a:ln>
        </p:spPr>
      </p:pic>
      <p:sp>
        <p:nvSpPr>
          <p:cNvPr id="209" name="Google Shape;209;p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Que signifient les symboles de danger ?</a:t>
            </a:r>
            <a:endParaRPr/>
          </a:p>
        </p:txBody>
      </p:sp>
      <p:pic>
        <p:nvPicPr>
          <p:cNvPr id="210" name="Google Shape;210;p22"/>
          <p:cNvPicPr preferRelativeResize="0"/>
          <p:nvPr/>
        </p:nvPicPr>
        <p:blipFill rotWithShape="1">
          <a:blip r:embed="rId5">
            <a:alphaModFix/>
          </a:blip>
          <a:srcRect b="0" l="0" r="0" t="0"/>
          <a:stretch/>
        </p:blipFill>
        <p:spPr>
          <a:xfrm>
            <a:off x="438969" y="1515621"/>
            <a:ext cx="1549480" cy="3430439"/>
          </a:xfrm>
          <a:prstGeom prst="rect">
            <a:avLst/>
          </a:prstGeom>
          <a:noFill/>
          <a:ln>
            <a:noFill/>
          </a:ln>
        </p:spPr>
      </p:pic>
      <p:pic>
        <p:nvPicPr>
          <p:cNvPr id="211" name="Google Shape;211;p22"/>
          <p:cNvPicPr preferRelativeResize="0"/>
          <p:nvPr/>
        </p:nvPicPr>
        <p:blipFill rotWithShape="1">
          <a:blip r:embed="rId6">
            <a:alphaModFix/>
          </a:blip>
          <a:srcRect b="0" l="0" r="0" t="0"/>
          <a:stretch/>
        </p:blipFill>
        <p:spPr>
          <a:xfrm>
            <a:off x="7688018" y="1396509"/>
            <a:ext cx="1800200" cy="3275773"/>
          </a:xfrm>
          <a:prstGeom prst="rect">
            <a:avLst/>
          </a:prstGeom>
          <a:noFill/>
          <a:ln>
            <a:noFill/>
          </a:ln>
        </p:spPr>
      </p:pic>
      <p:pic>
        <p:nvPicPr>
          <p:cNvPr id="212" name="Google Shape;212;p22"/>
          <p:cNvPicPr preferRelativeResize="0"/>
          <p:nvPr/>
        </p:nvPicPr>
        <p:blipFill rotWithShape="1">
          <a:blip r:embed="rId7">
            <a:alphaModFix/>
          </a:blip>
          <a:srcRect b="0" l="0" r="0" t="0"/>
          <a:stretch/>
        </p:blipFill>
        <p:spPr>
          <a:xfrm>
            <a:off x="4107037" y="1346651"/>
            <a:ext cx="1549479" cy="3304501"/>
          </a:xfrm>
          <a:prstGeom prst="rect">
            <a:avLst/>
          </a:prstGeom>
          <a:noFill/>
          <a:ln>
            <a:noFill/>
          </a:ln>
        </p:spPr>
      </p:pic>
      <p:pic>
        <p:nvPicPr>
          <p:cNvPr id="213" name="Google Shape;213;p22"/>
          <p:cNvPicPr preferRelativeResize="0"/>
          <p:nvPr/>
        </p:nvPicPr>
        <p:blipFill rotWithShape="1">
          <a:blip r:embed="rId8">
            <a:alphaModFix/>
          </a:blip>
          <a:srcRect b="0" l="0" r="0" t="0"/>
          <a:stretch/>
        </p:blipFill>
        <p:spPr>
          <a:xfrm>
            <a:off x="8127220" y="4786880"/>
            <a:ext cx="1393520" cy="1564155"/>
          </a:xfrm>
          <a:prstGeom prst="rect">
            <a:avLst/>
          </a:prstGeom>
          <a:noFill/>
          <a:ln>
            <a:noFill/>
          </a:ln>
        </p:spPr>
      </p:pic>
      <p:sp>
        <p:nvSpPr>
          <p:cNvPr id="214" name="Google Shape;214;p22"/>
          <p:cNvSpPr txBox="1"/>
          <p:nvPr/>
        </p:nvSpPr>
        <p:spPr>
          <a:xfrm>
            <a:off x="2065742" y="1884779"/>
            <a:ext cx="1800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extrêmement inflammable</a:t>
            </a:r>
            <a:endParaRPr/>
          </a:p>
        </p:txBody>
      </p:sp>
      <p:sp>
        <p:nvSpPr>
          <p:cNvPr id="215" name="Google Shape;215;p22"/>
          <p:cNvSpPr txBox="1"/>
          <p:nvPr/>
        </p:nvSpPr>
        <p:spPr>
          <a:xfrm>
            <a:off x="2181720" y="3838912"/>
            <a:ext cx="1800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Favoriser les incendies</a:t>
            </a:r>
            <a:endParaRPr/>
          </a:p>
        </p:txBody>
      </p:sp>
      <p:sp>
        <p:nvSpPr>
          <p:cNvPr id="216" name="Google Shape;216;p22"/>
          <p:cNvSpPr txBox="1"/>
          <p:nvPr/>
        </p:nvSpPr>
        <p:spPr>
          <a:xfrm>
            <a:off x="5722379" y="2023278"/>
            <a:ext cx="1800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Risque d'explosion</a:t>
            </a:r>
            <a:endParaRPr/>
          </a:p>
        </p:txBody>
      </p:sp>
      <p:sp>
        <p:nvSpPr>
          <p:cNvPr id="217" name="Google Shape;217;p22"/>
          <p:cNvSpPr txBox="1"/>
          <p:nvPr/>
        </p:nvSpPr>
        <p:spPr>
          <a:xfrm>
            <a:off x="5647059" y="3661317"/>
            <a:ext cx="20709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risque pour l'environnement</a:t>
            </a:r>
            <a:endParaRPr/>
          </a:p>
        </p:txBody>
      </p:sp>
      <p:sp>
        <p:nvSpPr>
          <p:cNvPr id="218" name="Google Shape;218;p22"/>
          <p:cNvSpPr txBox="1"/>
          <p:nvPr/>
        </p:nvSpPr>
        <p:spPr>
          <a:xfrm>
            <a:off x="9635209" y="1926091"/>
            <a:ext cx="18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Toxique / mortel</a:t>
            </a:r>
            <a:endParaRPr/>
          </a:p>
        </p:txBody>
      </p:sp>
      <p:sp>
        <p:nvSpPr>
          <p:cNvPr id="219" name="Google Shape;219;p22"/>
          <p:cNvSpPr txBox="1"/>
          <p:nvPr/>
        </p:nvSpPr>
        <p:spPr>
          <a:xfrm>
            <a:off x="9591586" y="3797913"/>
            <a:ext cx="18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Corrosif</a:t>
            </a:r>
            <a:endParaRPr/>
          </a:p>
        </p:txBody>
      </p:sp>
      <p:sp>
        <p:nvSpPr>
          <p:cNvPr id="220" name="Google Shape;220;p22"/>
          <p:cNvSpPr txBox="1"/>
          <p:nvPr/>
        </p:nvSpPr>
        <p:spPr>
          <a:xfrm>
            <a:off x="9588602" y="5418366"/>
            <a:ext cx="1800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Gaz sous pression</a:t>
            </a:r>
            <a:endParaRPr/>
          </a:p>
        </p:txBody>
      </p:sp>
      <p:sp>
        <p:nvSpPr>
          <p:cNvPr id="221" name="Google Shape;221;p22"/>
          <p:cNvSpPr txBox="1"/>
          <p:nvPr/>
        </p:nvSpPr>
        <p:spPr>
          <a:xfrm>
            <a:off x="4429983" y="5285058"/>
            <a:ext cx="275194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Harmful to health, hazardous to health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3"/>
          <p:cNvSpPr/>
          <p:nvPr/>
        </p:nvSpPr>
        <p:spPr>
          <a:xfrm>
            <a:off x="5997996" y="133654"/>
            <a:ext cx="3482380" cy="1711170"/>
          </a:xfrm>
          <a:custGeom>
            <a:rect b="b" l="l" r="r" t="t"/>
            <a:pathLst>
              <a:path extrusionOk="0" fill="none" h="1711170" w="3482380">
                <a:moveTo>
                  <a:pt x="0" y="0"/>
                </a:moveTo>
                <a:cubicBezTo>
                  <a:pt x="304002" y="21688"/>
                  <a:pt x="372328" y="21340"/>
                  <a:pt x="696476" y="0"/>
                </a:cubicBezTo>
                <a:cubicBezTo>
                  <a:pt x="1020624" y="-21340"/>
                  <a:pt x="1123508" y="-18351"/>
                  <a:pt x="1462600" y="0"/>
                </a:cubicBezTo>
                <a:cubicBezTo>
                  <a:pt x="1801692" y="18351"/>
                  <a:pt x="1933440" y="-18696"/>
                  <a:pt x="2054604" y="0"/>
                </a:cubicBezTo>
                <a:cubicBezTo>
                  <a:pt x="2175768" y="18696"/>
                  <a:pt x="2476736" y="26867"/>
                  <a:pt x="2716256" y="0"/>
                </a:cubicBezTo>
                <a:cubicBezTo>
                  <a:pt x="2955776" y="-26867"/>
                  <a:pt x="3241032" y="-9809"/>
                  <a:pt x="3482380" y="0"/>
                </a:cubicBezTo>
                <a:cubicBezTo>
                  <a:pt x="3503772" y="115429"/>
                  <a:pt x="3494800" y="292903"/>
                  <a:pt x="3482380" y="519055"/>
                </a:cubicBezTo>
                <a:cubicBezTo>
                  <a:pt x="3469960" y="745207"/>
                  <a:pt x="3473903" y="931705"/>
                  <a:pt x="3482380" y="1055222"/>
                </a:cubicBezTo>
                <a:cubicBezTo>
                  <a:pt x="3490857" y="1178739"/>
                  <a:pt x="3461694" y="1413489"/>
                  <a:pt x="3482380" y="1711170"/>
                </a:cubicBezTo>
                <a:cubicBezTo>
                  <a:pt x="3171023" y="1696942"/>
                  <a:pt x="2902511" y="1733357"/>
                  <a:pt x="2716256" y="1711170"/>
                </a:cubicBezTo>
                <a:cubicBezTo>
                  <a:pt x="2530001" y="1688983"/>
                  <a:pt x="2362649" y="1708611"/>
                  <a:pt x="2054604" y="1711170"/>
                </a:cubicBezTo>
                <a:cubicBezTo>
                  <a:pt x="1746559" y="1713729"/>
                  <a:pt x="1646462" y="1729813"/>
                  <a:pt x="1323304" y="1711170"/>
                </a:cubicBezTo>
                <a:cubicBezTo>
                  <a:pt x="1000146" y="1692527"/>
                  <a:pt x="1009904" y="1690046"/>
                  <a:pt x="731300" y="1711170"/>
                </a:cubicBezTo>
                <a:cubicBezTo>
                  <a:pt x="452696" y="1732294"/>
                  <a:pt x="227011" y="1678046"/>
                  <a:pt x="0" y="1711170"/>
                </a:cubicBezTo>
                <a:cubicBezTo>
                  <a:pt x="11434" y="1443222"/>
                  <a:pt x="13529" y="1339487"/>
                  <a:pt x="0" y="1157892"/>
                </a:cubicBezTo>
                <a:cubicBezTo>
                  <a:pt x="-13529" y="976297"/>
                  <a:pt x="-11351" y="744025"/>
                  <a:pt x="0" y="604613"/>
                </a:cubicBezTo>
                <a:cubicBezTo>
                  <a:pt x="11351" y="465201"/>
                  <a:pt x="-25575" y="166437"/>
                  <a:pt x="0" y="0"/>
                </a:cubicBezTo>
                <a:close/>
              </a:path>
              <a:path extrusionOk="0" h="1711170" w="3482380">
                <a:moveTo>
                  <a:pt x="0" y="0"/>
                </a:moveTo>
                <a:cubicBezTo>
                  <a:pt x="297242" y="-29435"/>
                  <a:pt x="423846" y="29559"/>
                  <a:pt x="661652" y="0"/>
                </a:cubicBezTo>
                <a:cubicBezTo>
                  <a:pt x="899458" y="-29559"/>
                  <a:pt x="1147893" y="13229"/>
                  <a:pt x="1323304" y="0"/>
                </a:cubicBezTo>
                <a:cubicBezTo>
                  <a:pt x="1498715" y="-13229"/>
                  <a:pt x="1695394" y="27113"/>
                  <a:pt x="2054604" y="0"/>
                </a:cubicBezTo>
                <a:cubicBezTo>
                  <a:pt x="2413814" y="-27113"/>
                  <a:pt x="2498506" y="7432"/>
                  <a:pt x="2751080" y="0"/>
                </a:cubicBezTo>
                <a:cubicBezTo>
                  <a:pt x="3003654" y="-7432"/>
                  <a:pt x="3243177" y="25284"/>
                  <a:pt x="3482380" y="0"/>
                </a:cubicBezTo>
                <a:cubicBezTo>
                  <a:pt x="3497284" y="165225"/>
                  <a:pt x="3457378" y="451189"/>
                  <a:pt x="3482380" y="587502"/>
                </a:cubicBezTo>
                <a:cubicBezTo>
                  <a:pt x="3507382" y="723815"/>
                  <a:pt x="3503712" y="996259"/>
                  <a:pt x="3482380" y="1175003"/>
                </a:cubicBezTo>
                <a:cubicBezTo>
                  <a:pt x="3461048" y="1353747"/>
                  <a:pt x="3467075" y="1519188"/>
                  <a:pt x="3482380" y="1711170"/>
                </a:cubicBezTo>
                <a:cubicBezTo>
                  <a:pt x="3303259" y="1694454"/>
                  <a:pt x="3043756" y="1710049"/>
                  <a:pt x="2785904" y="1711170"/>
                </a:cubicBezTo>
                <a:cubicBezTo>
                  <a:pt x="2528052" y="1712291"/>
                  <a:pt x="2325960" y="1725088"/>
                  <a:pt x="2019780" y="1711170"/>
                </a:cubicBezTo>
                <a:cubicBezTo>
                  <a:pt x="1713600" y="1697252"/>
                  <a:pt x="1645926" y="1730850"/>
                  <a:pt x="1323304" y="1711170"/>
                </a:cubicBezTo>
                <a:cubicBezTo>
                  <a:pt x="1000682" y="1691490"/>
                  <a:pt x="656174" y="1733326"/>
                  <a:pt x="0" y="1711170"/>
                </a:cubicBezTo>
                <a:cubicBezTo>
                  <a:pt x="-3406" y="1470541"/>
                  <a:pt x="21437" y="1328332"/>
                  <a:pt x="0" y="1175003"/>
                </a:cubicBezTo>
                <a:cubicBezTo>
                  <a:pt x="-21437" y="1021674"/>
                  <a:pt x="19741" y="707046"/>
                  <a:pt x="0" y="587502"/>
                </a:cubicBezTo>
                <a:cubicBezTo>
                  <a:pt x="-19741" y="467958"/>
                  <a:pt x="-3117" y="199266"/>
                  <a:pt x="0" y="0"/>
                </a:cubicBezTo>
                <a:close/>
              </a:path>
            </a:pathLst>
          </a:custGeom>
          <a:solidFill>
            <a:schemeClr val="lt1"/>
          </a:solidFill>
          <a:ln cap="flat" cmpd="sng" w="5715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595959"/>
              </a:solidFill>
              <a:latin typeface="Arial"/>
              <a:ea typeface="Arial"/>
              <a:cs typeface="Arial"/>
              <a:sym typeface="Arial"/>
            </a:endParaRPr>
          </a:p>
        </p:txBody>
      </p:sp>
      <p:pic>
        <p:nvPicPr>
          <p:cNvPr descr="Ein Bild, das Text enthält.&#10;&#10;Automatisch generierte Beschreibung" id="228" name="Google Shape;228;p23"/>
          <p:cNvPicPr preferRelativeResize="0"/>
          <p:nvPr/>
        </p:nvPicPr>
        <p:blipFill rotWithShape="1">
          <a:blip r:embed="rId3">
            <a:alphaModFix/>
          </a:blip>
          <a:srcRect b="0" l="26962" r="26482" t="3252"/>
          <a:stretch/>
        </p:blipFill>
        <p:spPr>
          <a:xfrm>
            <a:off x="6403741" y="264353"/>
            <a:ext cx="1237449" cy="1446489"/>
          </a:xfrm>
          <a:prstGeom prst="roundRect">
            <a:avLst>
              <a:gd fmla="val 16667" name="adj"/>
            </a:avLst>
          </a:prstGeom>
          <a:noFill/>
          <a:ln>
            <a:noFill/>
          </a:ln>
        </p:spPr>
      </p:pic>
      <p:sp>
        <p:nvSpPr>
          <p:cNvPr id="229" name="Google Shape;229;p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600"/>
              <a:buFont typeface="Arial"/>
              <a:buNone/>
            </a:pPr>
            <a:r>
              <a:rPr lang="de-DE" sz="3600"/>
              <a:t>Label environnemental</a:t>
            </a:r>
            <a:endParaRPr/>
          </a:p>
        </p:txBody>
      </p:sp>
      <p:sp>
        <p:nvSpPr>
          <p:cNvPr id="230" name="Google Shape;230;p23"/>
          <p:cNvSpPr txBox="1"/>
          <p:nvPr/>
        </p:nvSpPr>
        <p:spPr>
          <a:xfrm>
            <a:off x="767408" y="1417638"/>
            <a:ext cx="10461177" cy="4536504"/>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000"/>
              <a:buFont typeface="Arial"/>
              <a:buNone/>
            </a:pPr>
            <a:r>
              <a:rPr lang="de-DE" sz="2000">
                <a:solidFill>
                  <a:srgbClr val="595959"/>
                </a:solidFill>
                <a:latin typeface="Arial"/>
                <a:ea typeface="Arial"/>
                <a:cs typeface="Arial"/>
                <a:sym typeface="Arial"/>
              </a:rPr>
              <a:t> </a:t>
            </a:r>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a:p>
            <a:pPr indent="0" lvl="0" marL="0" marR="0" rtl="0" algn="l">
              <a:spcBef>
                <a:spcPts val="400"/>
              </a:spcBef>
              <a:spcAft>
                <a:spcPts val="0"/>
              </a:spcAft>
              <a:buClr>
                <a:schemeClr val="dk1"/>
              </a:buClr>
              <a:buSzPts val="2000"/>
              <a:buFont typeface="Arial"/>
              <a:buNone/>
            </a:pPr>
            <a:r>
              <a:t/>
            </a:r>
            <a:endParaRPr sz="2000">
              <a:solidFill>
                <a:srgbClr val="595959"/>
              </a:solidFill>
              <a:latin typeface="Arial"/>
              <a:ea typeface="Arial"/>
              <a:cs typeface="Arial"/>
              <a:sym typeface="Arial"/>
            </a:endParaRPr>
          </a:p>
        </p:txBody>
      </p:sp>
      <p:pic>
        <p:nvPicPr>
          <p:cNvPr id="231" name="Google Shape;231;p23"/>
          <p:cNvPicPr preferRelativeResize="0"/>
          <p:nvPr/>
        </p:nvPicPr>
        <p:blipFill rotWithShape="1">
          <a:blip r:embed="rId4">
            <a:alphaModFix/>
          </a:blip>
          <a:srcRect b="0" l="0" r="0" t="0"/>
          <a:stretch/>
        </p:blipFill>
        <p:spPr>
          <a:xfrm>
            <a:off x="97865" y="1116950"/>
            <a:ext cx="1969988" cy="1973886"/>
          </a:xfrm>
          <a:prstGeom prst="rect">
            <a:avLst/>
          </a:prstGeom>
          <a:noFill/>
          <a:ln>
            <a:noFill/>
          </a:ln>
        </p:spPr>
      </p:pic>
      <p:pic>
        <p:nvPicPr>
          <p:cNvPr id="232" name="Google Shape;232;p23"/>
          <p:cNvPicPr preferRelativeResize="0"/>
          <p:nvPr/>
        </p:nvPicPr>
        <p:blipFill rotWithShape="1">
          <a:blip r:embed="rId5">
            <a:alphaModFix/>
          </a:blip>
          <a:srcRect b="0" l="0" r="0" t="0"/>
          <a:stretch/>
        </p:blipFill>
        <p:spPr>
          <a:xfrm>
            <a:off x="8046934" y="294744"/>
            <a:ext cx="980481" cy="1446489"/>
          </a:xfrm>
          <a:prstGeom prst="rect">
            <a:avLst/>
          </a:prstGeom>
          <a:noFill/>
          <a:ln>
            <a:noFill/>
          </a:ln>
        </p:spPr>
      </p:pic>
      <p:pic>
        <p:nvPicPr>
          <p:cNvPr id="233" name="Google Shape;233;p23"/>
          <p:cNvPicPr preferRelativeResize="0"/>
          <p:nvPr/>
        </p:nvPicPr>
        <p:blipFill rotWithShape="1">
          <a:blip r:embed="rId6">
            <a:alphaModFix/>
          </a:blip>
          <a:srcRect b="0" l="0" r="0" t="0"/>
          <a:stretch/>
        </p:blipFill>
        <p:spPr>
          <a:xfrm>
            <a:off x="6231967" y="2107128"/>
            <a:ext cx="1934345" cy="1791060"/>
          </a:xfrm>
          <a:prstGeom prst="rect">
            <a:avLst/>
          </a:prstGeom>
          <a:noFill/>
          <a:ln>
            <a:noFill/>
          </a:ln>
        </p:spPr>
      </p:pic>
      <p:pic>
        <p:nvPicPr>
          <p:cNvPr id="234" name="Google Shape;234;p23"/>
          <p:cNvPicPr preferRelativeResize="0"/>
          <p:nvPr/>
        </p:nvPicPr>
        <p:blipFill rotWithShape="1">
          <a:blip r:embed="rId7">
            <a:alphaModFix/>
          </a:blip>
          <a:srcRect b="4134" l="32360" r="32687" t="6434"/>
          <a:stretch/>
        </p:blipFill>
        <p:spPr>
          <a:xfrm>
            <a:off x="6436892" y="4476379"/>
            <a:ext cx="1519598" cy="1548802"/>
          </a:xfrm>
          <a:prstGeom prst="rect">
            <a:avLst/>
          </a:prstGeom>
          <a:noFill/>
          <a:ln>
            <a:noFill/>
          </a:ln>
        </p:spPr>
      </p:pic>
      <p:pic>
        <p:nvPicPr>
          <p:cNvPr descr="Nordic Swan Ecolabel | Nachhaltig Bauen | Nachweise ..." id="235" name="Google Shape;235;p23"/>
          <p:cNvPicPr preferRelativeResize="0"/>
          <p:nvPr/>
        </p:nvPicPr>
        <p:blipFill rotWithShape="1">
          <a:blip r:embed="rId8">
            <a:alphaModFix/>
          </a:blip>
          <a:srcRect b="0" l="0" r="0" t="0"/>
          <a:stretch/>
        </p:blipFill>
        <p:spPr>
          <a:xfrm>
            <a:off x="136849" y="3852417"/>
            <a:ext cx="1735902" cy="1560114"/>
          </a:xfrm>
          <a:prstGeom prst="rect">
            <a:avLst/>
          </a:prstGeom>
          <a:noFill/>
          <a:ln>
            <a:noFill/>
          </a:ln>
        </p:spPr>
      </p:pic>
      <p:sp>
        <p:nvSpPr>
          <p:cNvPr id="236" name="Google Shape;236;p23"/>
          <p:cNvSpPr/>
          <p:nvPr/>
        </p:nvSpPr>
        <p:spPr>
          <a:xfrm>
            <a:off x="2236240" y="1386945"/>
            <a:ext cx="3507987" cy="1825561"/>
          </a:xfrm>
          <a:custGeom>
            <a:rect b="b" l="l" r="r" t="t"/>
            <a:pathLst>
              <a:path extrusionOk="0" fill="none" h="1825561" w="3507987">
                <a:moveTo>
                  <a:pt x="0" y="0"/>
                </a:moveTo>
                <a:cubicBezTo>
                  <a:pt x="105028" y="248"/>
                  <a:pt x="328199" y="-18410"/>
                  <a:pt x="479425" y="0"/>
                </a:cubicBezTo>
                <a:cubicBezTo>
                  <a:pt x="630652" y="18410"/>
                  <a:pt x="938903" y="10899"/>
                  <a:pt x="1064089" y="0"/>
                </a:cubicBezTo>
                <a:cubicBezTo>
                  <a:pt x="1189275" y="-10899"/>
                  <a:pt x="1319136" y="-3416"/>
                  <a:pt x="1543514" y="0"/>
                </a:cubicBezTo>
                <a:cubicBezTo>
                  <a:pt x="1767893" y="3416"/>
                  <a:pt x="1916883" y="-3920"/>
                  <a:pt x="2128179" y="0"/>
                </a:cubicBezTo>
                <a:cubicBezTo>
                  <a:pt x="2339476" y="3920"/>
                  <a:pt x="2422517" y="-21048"/>
                  <a:pt x="2642684" y="0"/>
                </a:cubicBezTo>
                <a:cubicBezTo>
                  <a:pt x="2862852" y="21048"/>
                  <a:pt x="3088793" y="-29459"/>
                  <a:pt x="3507987" y="0"/>
                </a:cubicBezTo>
                <a:cubicBezTo>
                  <a:pt x="3496875" y="242143"/>
                  <a:pt x="3524739" y="474874"/>
                  <a:pt x="3507987" y="645032"/>
                </a:cubicBezTo>
                <a:cubicBezTo>
                  <a:pt x="3491235" y="815190"/>
                  <a:pt x="3495041" y="953837"/>
                  <a:pt x="3507987" y="1217041"/>
                </a:cubicBezTo>
                <a:cubicBezTo>
                  <a:pt x="3520933" y="1480245"/>
                  <a:pt x="3488481" y="1604254"/>
                  <a:pt x="3507987" y="1825561"/>
                </a:cubicBezTo>
                <a:cubicBezTo>
                  <a:pt x="3334551" y="1802824"/>
                  <a:pt x="3127286" y="1846956"/>
                  <a:pt x="3028562" y="1825561"/>
                </a:cubicBezTo>
                <a:cubicBezTo>
                  <a:pt x="2929839" y="1804166"/>
                  <a:pt x="2628776" y="1818372"/>
                  <a:pt x="2478977" y="1825561"/>
                </a:cubicBezTo>
                <a:cubicBezTo>
                  <a:pt x="2329179" y="1832750"/>
                  <a:pt x="2146794" y="1819053"/>
                  <a:pt x="1894313" y="1825561"/>
                </a:cubicBezTo>
                <a:cubicBezTo>
                  <a:pt x="1641832" y="1832069"/>
                  <a:pt x="1632785" y="1848296"/>
                  <a:pt x="1414888" y="1825561"/>
                </a:cubicBezTo>
                <a:cubicBezTo>
                  <a:pt x="1196992" y="1802826"/>
                  <a:pt x="1005662" y="1840817"/>
                  <a:pt x="760064" y="1825561"/>
                </a:cubicBezTo>
                <a:cubicBezTo>
                  <a:pt x="514466" y="1810305"/>
                  <a:pt x="303820" y="1810816"/>
                  <a:pt x="0" y="1825561"/>
                </a:cubicBezTo>
                <a:cubicBezTo>
                  <a:pt x="10667" y="1662095"/>
                  <a:pt x="21497" y="1349784"/>
                  <a:pt x="0" y="1180529"/>
                </a:cubicBezTo>
                <a:cubicBezTo>
                  <a:pt x="-21497" y="1011274"/>
                  <a:pt x="470" y="874079"/>
                  <a:pt x="0" y="590265"/>
                </a:cubicBezTo>
                <a:cubicBezTo>
                  <a:pt x="-470" y="306451"/>
                  <a:pt x="-26362" y="187207"/>
                  <a:pt x="0" y="0"/>
                </a:cubicBezTo>
                <a:close/>
              </a:path>
              <a:path extrusionOk="0" h="1825561" w="3507987">
                <a:moveTo>
                  <a:pt x="0" y="0"/>
                </a:moveTo>
                <a:cubicBezTo>
                  <a:pt x="177848" y="7105"/>
                  <a:pt x="345889" y="-18279"/>
                  <a:pt x="549585" y="0"/>
                </a:cubicBezTo>
                <a:cubicBezTo>
                  <a:pt x="753281" y="18279"/>
                  <a:pt x="968725" y="22979"/>
                  <a:pt x="1099169" y="0"/>
                </a:cubicBezTo>
                <a:cubicBezTo>
                  <a:pt x="1229613" y="-22979"/>
                  <a:pt x="1480038" y="3025"/>
                  <a:pt x="1718914" y="0"/>
                </a:cubicBezTo>
                <a:cubicBezTo>
                  <a:pt x="1957790" y="-3025"/>
                  <a:pt x="2131032" y="12954"/>
                  <a:pt x="2303578" y="0"/>
                </a:cubicBezTo>
                <a:cubicBezTo>
                  <a:pt x="2476124" y="-12954"/>
                  <a:pt x="2759131" y="2459"/>
                  <a:pt x="2923322" y="0"/>
                </a:cubicBezTo>
                <a:cubicBezTo>
                  <a:pt x="3087513" y="-2459"/>
                  <a:pt x="3226229" y="-25826"/>
                  <a:pt x="3507987" y="0"/>
                </a:cubicBezTo>
                <a:cubicBezTo>
                  <a:pt x="3505517" y="269476"/>
                  <a:pt x="3503388" y="338434"/>
                  <a:pt x="3507987" y="608520"/>
                </a:cubicBezTo>
                <a:cubicBezTo>
                  <a:pt x="3512586" y="878606"/>
                  <a:pt x="3523333" y="1092162"/>
                  <a:pt x="3507987" y="1253552"/>
                </a:cubicBezTo>
                <a:cubicBezTo>
                  <a:pt x="3492641" y="1414942"/>
                  <a:pt x="3510174" y="1624001"/>
                  <a:pt x="3507987" y="1825561"/>
                </a:cubicBezTo>
                <a:cubicBezTo>
                  <a:pt x="3298704" y="1844361"/>
                  <a:pt x="3148435" y="1826517"/>
                  <a:pt x="3028562" y="1825561"/>
                </a:cubicBezTo>
                <a:cubicBezTo>
                  <a:pt x="2908690" y="1824605"/>
                  <a:pt x="2618642" y="1838777"/>
                  <a:pt x="2443898" y="1825561"/>
                </a:cubicBezTo>
                <a:cubicBezTo>
                  <a:pt x="2269154" y="1812345"/>
                  <a:pt x="1987746" y="1806764"/>
                  <a:pt x="1824153" y="1825561"/>
                </a:cubicBezTo>
                <a:cubicBezTo>
                  <a:pt x="1660561" y="1844358"/>
                  <a:pt x="1480134" y="1808514"/>
                  <a:pt x="1309648" y="1825561"/>
                </a:cubicBezTo>
                <a:cubicBezTo>
                  <a:pt x="1139163" y="1842608"/>
                  <a:pt x="917256" y="1810821"/>
                  <a:pt x="760064" y="1825561"/>
                </a:cubicBezTo>
                <a:cubicBezTo>
                  <a:pt x="602872" y="1840301"/>
                  <a:pt x="219233" y="1831699"/>
                  <a:pt x="0" y="1825561"/>
                </a:cubicBezTo>
                <a:cubicBezTo>
                  <a:pt x="-28893" y="1681926"/>
                  <a:pt x="-10989" y="1381532"/>
                  <a:pt x="0" y="1217041"/>
                </a:cubicBezTo>
                <a:cubicBezTo>
                  <a:pt x="10989" y="1052550"/>
                  <a:pt x="2786" y="910899"/>
                  <a:pt x="0" y="663287"/>
                </a:cubicBezTo>
                <a:cubicBezTo>
                  <a:pt x="-2786" y="415675"/>
                  <a:pt x="-4241" y="262322"/>
                  <a:pt x="0" y="0"/>
                </a:cubicBezTo>
                <a:close/>
              </a:path>
            </a:pathLst>
          </a:custGeom>
          <a:solidFill>
            <a:srgbClr val="D6E3BC"/>
          </a:solidFill>
          <a:ln cap="flat" cmpd="sng" w="5715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spcBef>
                <a:spcPts val="0"/>
              </a:spcBef>
              <a:spcAft>
                <a:spcPts val="0"/>
              </a:spcAft>
              <a:buClr>
                <a:srgbClr val="595959"/>
              </a:buClr>
              <a:buSzPts val="1600"/>
              <a:buChar char="•"/>
            </a:pPr>
            <a:r>
              <a:rPr lang="de-DE" sz="1600">
                <a:solidFill>
                  <a:srgbClr val="595959"/>
                </a:solidFill>
              </a:rPr>
              <a:t>ECOCERT (organisme de certification international)</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Des produits de nettoyage plus écologiques que les produits conventionnels</a:t>
            </a:r>
            <a:endParaRPr sz="1600">
              <a:solidFill>
                <a:srgbClr val="595959"/>
              </a:solidFill>
            </a:endParaRPr>
          </a:p>
          <a:p>
            <a:pPr indent="0" lvl="0" marL="457200" marR="0" rtl="0" algn="l">
              <a:spcBef>
                <a:spcPts val="0"/>
              </a:spcBef>
              <a:spcAft>
                <a:spcPts val="0"/>
              </a:spcAft>
              <a:buNone/>
            </a:pPr>
            <a:r>
              <a:t/>
            </a:r>
            <a:endParaRPr sz="1600">
              <a:solidFill>
                <a:srgbClr val="595959"/>
              </a:solidFill>
            </a:endParaRPr>
          </a:p>
        </p:txBody>
      </p:sp>
      <p:sp>
        <p:nvSpPr>
          <p:cNvPr id="237" name="Google Shape;237;p23"/>
          <p:cNvSpPr/>
          <p:nvPr/>
        </p:nvSpPr>
        <p:spPr>
          <a:xfrm>
            <a:off x="2030560" y="3417046"/>
            <a:ext cx="4065440" cy="2837784"/>
          </a:xfrm>
          <a:custGeom>
            <a:rect b="b" l="l" r="r" t="t"/>
            <a:pathLst>
              <a:path extrusionOk="0" fill="none" h="2837784" w="4065440">
                <a:moveTo>
                  <a:pt x="0" y="0"/>
                </a:moveTo>
                <a:cubicBezTo>
                  <a:pt x="137153" y="17724"/>
                  <a:pt x="377716" y="8039"/>
                  <a:pt x="636919" y="0"/>
                </a:cubicBezTo>
                <a:cubicBezTo>
                  <a:pt x="896122" y="-8039"/>
                  <a:pt x="1062802" y="6832"/>
                  <a:pt x="1355147" y="0"/>
                </a:cubicBezTo>
                <a:cubicBezTo>
                  <a:pt x="1647492" y="-6832"/>
                  <a:pt x="1959818" y="-35856"/>
                  <a:pt x="2114029" y="0"/>
                </a:cubicBezTo>
                <a:cubicBezTo>
                  <a:pt x="2268240" y="35856"/>
                  <a:pt x="2537248" y="30358"/>
                  <a:pt x="2791602" y="0"/>
                </a:cubicBezTo>
                <a:cubicBezTo>
                  <a:pt x="3045956" y="-30358"/>
                  <a:pt x="3256848" y="-21438"/>
                  <a:pt x="3469175" y="0"/>
                </a:cubicBezTo>
                <a:cubicBezTo>
                  <a:pt x="3681502" y="21438"/>
                  <a:pt x="3850576" y="15476"/>
                  <a:pt x="4065440" y="0"/>
                </a:cubicBezTo>
                <a:cubicBezTo>
                  <a:pt x="4083497" y="278907"/>
                  <a:pt x="4079047" y="443348"/>
                  <a:pt x="4065440" y="567557"/>
                </a:cubicBezTo>
                <a:cubicBezTo>
                  <a:pt x="4051833" y="691766"/>
                  <a:pt x="4078082" y="823402"/>
                  <a:pt x="4065440" y="1049980"/>
                </a:cubicBezTo>
                <a:cubicBezTo>
                  <a:pt x="4052798" y="1276558"/>
                  <a:pt x="4074254" y="1330402"/>
                  <a:pt x="4065440" y="1589159"/>
                </a:cubicBezTo>
                <a:cubicBezTo>
                  <a:pt x="4056626" y="1847916"/>
                  <a:pt x="4062903" y="1941526"/>
                  <a:pt x="4065440" y="2213472"/>
                </a:cubicBezTo>
                <a:cubicBezTo>
                  <a:pt x="4067977" y="2485418"/>
                  <a:pt x="4086524" y="2557465"/>
                  <a:pt x="4065440" y="2837784"/>
                </a:cubicBezTo>
                <a:cubicBezTo>
                  <a:pt x="3939151" y="2814673"/>
                  <a:pt x="3652896" y="2856285"/>
                  <a:pt x="3509830" y="2837784"/>
                </a:cubicBezTo>
                <a:cubicBezTo>
                  <a:pt x="3366764" y="2819284"/>
                  <a:pt x="3108854" y="2837775"/>
                  <a:pt x="2913565" y="2837784"/>
                </a:cubicBezTo>
                <a:cubicBezTo>
                  <a:pt x="2718277" y="2837793"/>
                  <a:pt x="2572334" y="2831031"/>
                  <a:pt x="2357955" y="2837784"/>
                </a:cubicBezTo>
                <a:cubicBezTo>
                  <a:pt x="2143576" y="2844538"/>
                  <a:pt x="2004295" y="2846288"/>
                  <a:pt x="1761691" y="2837784"/>
                </a:cubicBezTo>
                <a:cubicBezTo>
                  <a:pt x="1519087" y="2829280"/>
                  <a:pt x="1306916" y="2805995"/>
                  <a:pt x="1043463" y="2837784"/>
                </a:cubicBezTo>
                <a:cubicBezTo>
                  <a:pt x="780010" y="2869573"/>
                  <a:pt x="275813" y="2825728"/>
                  <a:pt x="0" y="2837784"/>
                </a:cubicBezTo>
                <a:cubicBezTo>
                  <a:pt x="-13526" y="2550053"/>
                  <a:pt x="-8752" y="2445661"/>
                  <a:pt x="0" y="2241849"/>
                </a:cubicBezTo>
                <a:cubicBezTo>
                  <a:pt x="8752" y="2038038"/>
                  <a:pt x="19331" y="1889009"/>
                  <a:pt x="0" y="1645915"/>
                </a:cubicBezTo>
                <a:cubicBezTo>
                  <a:pt x="-19331" y="1402821"/>
                  <a:pt x="-15111" y="1308118"/>
                  <a:pt x="0" y="1049980"/>
                </a:cubicBezTo>
                <a:cubicBezTo>
                  <a:pt x="15111" y="791842"/>
                  <a:pt x="30531" y="257371"/>
                  <a:pt x="0" y="0"/>
                </a:cubicBezTo>
                <a:close/>
              </a:path>
              <a:path extrusionOk="0" h="2837784" w="4065440">
                <a:moveTo>
                  <a:pt x="0" y="0"/>
                </a:moveTo>
                <a:cubicBezTo>
                  <a:pt x="175042" y="-22914"/>
                  <a:pt x="420593" y="-4171"/>
                  <a:pt x="636919" y="0"/>
                </a:cubicBezTo>
                <a:cubicBezTo>
                  <a:pt x="853245" y="4171"/>
                  <a:pt x="1014617" y="6152"/>
                  <a:pt x="1273838" y="0"/>
                </a:cubicBezTo>
                <a:cubicBezTo>
                  <a:pt x="1533059" y="-6152"/>
                  <a:pt x="1730005" y="1560"/>
                  <a:pt x="1992066" y="0"/>
                </a:cubicBezTo>
                <a:cubicBezTo>
                  <a:pt x="2254127" y="-1560"/>
                  <a:pt x="2409773" y="28680"/>
                  <a:pt x="2669639" y="0"/>
                </a:cubicBezTo>
                <a:cubicBezTo>
                  <a:pt x="2929505" y="-28680"/>
                  <a:pt x="3219708" y="-521"/>
                  <a:pt x="3387867" y="0"/>
                </a:cubicBezTo>
                <a:cubicBezTo>
                  <a:pt x="3556026" y="521"/>
                  <a:pt x="3833448" y="4121"/>
                  <a:pt x="4065440" y="0"/>
                </a:cubicBezTo>
                <a:cubicBezTo>
                  <a:pt x="4090922" y="221864"/>
                  <a:pt x="4060593" y="299152"/>
                  <a:pt x="4065440" y="567557"/>
                </a:cubicBezTo>
                <a:cubicBezTo>
                  <a:pt x="4070287" y="835962"/>
                  <a:pt x="4094818" y="960506"/>
                  <a:pt x="4065440" y="1191869"/>
                </a:cubicBezTo>
                <a:cubicBezTo>
                  <a:pt x="4036062" y="1423232"/>
                  <a:pt x="4078844" y="1600395"/>
                  <a:pt x="4065440" y="1759426"/>
                </a:cubicBezTo>
                <a:cubicBezTo>
                  <a:pt x="4052036" y="1918457"/>
                  <a:pt x="4052782" y="2144254"/>
                  <a:pt x="4065440" y="2241849"/>
                </a:cubicBezTo>
                <a:cubicBezTo>
                  <a:pt x="4078098" y="2339444"/>
                  <a:pt x="4059051" y="2584339"/>
                  <a:pt x="4065440" y="2837784"/>
                </a:cubicBezTo>
                <a:cubicBezTo>
                  <a:pt x="3871045" y="2815641"/>
                  <a:pt x="3694327" y="2857943"/>
                  <a:pt x="3428521" y="2837784"/>
                </a:cubicBezTo>
                <a:cubicBezTo>
                  <a:pt x="3162715" y="2817625"/>
                  <a:pt x="3087974" y="2863652"/>
                  <a:pt x="2832257" y="2837784"/>
                </a:cubicBezTo>
                <a:cubicBezTo>
                  <a:pt x="2576540" y="2811916"/>
                  <a:pt x="2358587" y="2823006"/>
                  <a:pt x="2195338" y="2837784"/>
                </a:cubicBezTo>
                <a:cubicBezTo>
                  <a:pt x="2032089" y="2852562"/>
                  <a:pt x="1890119" y="2852742"/>
                  <a:pt x="1599073" y="2837784"/>
                </a:cubicBezTo>
                <a:cubicBezTo>
                  <a:pt x="1308028" y="2822826"/>
                  <a:pt x="1126227" y="2871499"/>
                  <a:pt x="921500" y="2837784"/>
                </a:cubicBezTo>
                <a:cubicBezTo>
                  <a:pt x="716773" y="2804069"/>
                  <a:pt x="377129" y="2865423"/>
                  <a:pt x="0" y="2837784"/>
                </a:cubicBezTo>
                <a:cubicBezTo>
                  <a:pt x="20912" y="2595712"/>
                  <a:pt x="18622" y="2496791"/>
                  <a:pt x="0" y="2326983"/>
                </a:cubicBezTo>
                <a:cubicBezTo>
                  <a:pt x="-18622" y="2157175"/>
                  <a:pt x="20230" y="2010395"/>
                  <a:pt x="0" y="1844560"/>
                </a:cubicBezTo>
                <a:cubicBezTo>
                  <a:pt x="-20230" y="1678725"/>
                  <a:pt x="3021" y="1402613"/>
                  <a:pt x="0" y="1220247"/>
                </a:cubicBezTo>
                <a:cubicBezTo>
                  <a:pt x="-3021" y="1037881"/>
                  <a:pt x="18671" y="949679"/>
                  <a:pt x="0" y="737824"/>
                </a:cubicBezTo>
                <a:cubicBezTo>
                  <a:pt x="-18671" y="525969"/>
                  <a:pt x="28565" y="191916"/>
                  <a:pt x="0" y="0"/>
                </a:cubicBezTo>
                <a:close/>
              </a:path>
            </a:pathLst>
          </a:custGeom>
          <a:solidFill>
            <a:srgbClr val="D6E3BC"/>
          </a:solidFill>
          <a:ln cap="flat" cmpd="sng" w="5715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spcBef>
                <a:spcPts val="0"/>
              </a:spcBef>
              <a:spcAft>
                <a:spcPts val="0"/>
              </a:spcAft>
              <a:buClr>
                <a:srgbClr val="595959"/>
              </a:buClr>
              <a:buSzPts val="1600"/>
              <a:buChar char="•"/>
            </a:pPr>
            <a:r>
              <a:rPr lang="de-DE" sz="1600">
                <a:solidFill>
                  <a:srgbClr val="595959"/>
                </a:solidFill>
              </a:rPr>
              <a:t>Label écologique officiel des pays nordiques (Danemark, Suède, Finlande, Norvège, Islande)</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Les exigences sont définies par le conseil d'administration composé de représentants de tous les pays.</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Agents de nettoyage ne contenant pas de substances chimiques dangereuses</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Dégradation rapide et presque complète dans les eaux</a:t>
            </a:r>
            <a:endParaRPr sz="1600">
              <a:solidFill>
                <a:srgbClr val="595959"/>
              </a:solidFill>
            </a:endParaRPr>
          </a:p>
          <a:p>
            <a:pPr indent="-184150" lvl="0" marL="285750" marR="0" rtl="0" algn="l">
              <a:spcBef>
                <a:spcPts val="0"/>
              </a:spcBef>
              <a:spcAft>
                <a:spcPts val="0"/>
              </a:spcAft>
              <a:buClr>
                <a:schemeClr val="dk1"/>
              </a:buClr>
              <a:buSzPts val="1600"/>
              <a:buFont typeface="Arial"/>
              <a:buNone/>
            </a:pPr>
            <a:r>
              <a:t/>
            </a:r>
            <a:endParaRPr sz="1600">
              <a:solidFill>
                <a:srgbClr val="595959"/>
              </a:solidFill>
              <a:latin typeface="Arial"/>
              <a:ea typeface="Arial"/>
              <a:cs typeface="Arial"/>
              <a:sym typeface="Arial"/>
            </a:endParaRPr>
          </a:p>
        </p:txBody>
      </p:sp>
      <p:sp>
        <p:nvSpPr>
          <p:cNvPr id="238" name="Google Shape;238;p23"/>
          <p:cNvSpPr/>
          <p:nvPr/>
        </p:nvSpPr>
        <p:spPr>
          <a:xfrm>
            <a:off x="8035394" y="4250060"/>
            <a:ext cx="3423362" cy="1941120"/>
          </a:xfrm>
          <a:custGeom>
            <a:rect b="b" l="l" r="r" t="t"/>
            <a:pathLst>
              <a:path extrusionOk="0" fill="none" h="1941120" w="3423362">
                <a:moveTo>
                  <a:pt x="0" y="0"/>
                </a:moveTo>
                <a:cubicBezTo>
                  <a:pt x="215353" y="-29720"/>
                  <a:pt x="511373" y="25452"/>
                  <a:pt x="684672" y="0"/>
                </a:cubicBezTo>
                <a:cubicBezTo>
                  <a:pt x="857971" y="-25452"/>
                  <a:pt x="1275895" y="20847"/>
                  <a:pt x="1437812" y="0"/>
                </a:cubicBezTo>
                <a:cubicBezTo>
                  <a:pt x="1599729" y="-20847"/>
                  <a:pt x="1856060" y="9819"/>
                  <a:pt x="2019784" y="0"/>
                </a:cubicBezTo>
                <a:cubicBezTo>
                  <a:pt x="2183508" y="-9819"/>
                  <a:pt x="2528307" y="15032"/>
                  <a:pt x="2670222" y="0"/>
                </a:cubicBezTo>
                <a:cubicBezTo>
                  <a:pt x="2812137" y="-15032"/>
                  <a:pt x="3124107" y="-19752"/>
                  <a:pt x="3423362" y="0"/>
                </a:cubicBezTo>
                <a:cubicBezTo>
                  <a:pt x="3440219" y="203109"/>
                  <a:pt x="3412069" y="391902"/>
                  <a:pt x="3423362" y="588806"/>
                </a:cubicBezTo>
                <a:cubicBezTo>
                  <a:pt x="3434655" y="785710"/>
                  <a:pt x="3398818" y="919934"/>
                  <a:pt x="3423362" y="1197024"/>
                </a:cubicBezTo>
                <a:cubicBezTo>
                  <a:pt x="3447906" y="1474114"/>
                  <a:pt x="3439845" y="1771641"/>
                  <a:pt x="3423362" y="1941120"/>
                </a:cubicBezTo>
                <a:cubicBezTo>
                  <a:pt x="3064906" y="1945175"/>
                  <a:pt x="2891355" y="1945556"/>
                  <a:pt x="2670222" y="1941120"/>
                </a:cubicBezTo>
                <a:cubicBezTo>
                  <a:pt x="2449089" y="1936684"/>
                  <a:pt x="2260616" y="1928263"/>
                  <a:pt x="2019784" y="1941120"/>
                </a:cubicBezTo>
                <a:cubicBezTo>
                  <a:pt x="1778952" y="1953977"/>
                  <a:pt x="1482120" y="1957318"/>
                  <a:pt x="1300878" y="1941120"/>
                </a:cubicBezTo>
                <a:cubicBezTo>
                  <a:pt x="1119636" y="1924922"/>
                  <a:pt x="997857" y="1919938"/>
                  <a:pt x="718906" y="1941120"/>
                </a:cubicBezTo>
                <a:cubicBezTo>
                  <a:pt x="439955" y="1962302"/>
                  <a:pt x="185266" y="1923966"/>
                  <a:pt x="0" y="1941120"/>
                </a:cubicBezTo>
                <a:cubicBezTo>
                  <a:pt x="-14357" y="1689277"/>
                  <a:pt x="-8868" y="1455473"/>
                  <a:pt x="0" y="1313491"/>
                </a:cubicBezTo>
                <a:cubicBezTo>
                  <a:pt x="8868" y="1171509"/>
                  <a:pt x="-29672" y="913306"/>
                  <a:pt x="0" y="685862"/>
                </a:cubicBezTo>
                <a:cubicBezTo>
                  <a:pt x="29672" y="458418"/>
                  <a:pt x="33243" y="326842"/>
                  <a:pt x="0" y="0"/>
                </a:cubicBezTo>
                <a:close/>
              </a:path>
              <a:path extrusionOk="0" h="1941120" w="3423362">
                <a:moveTo>
                  <a:pt x="0" y="0"/>
                </a:moveTo>
                <a:cubicBezTo>
                  <a:pt x="292240" y="-8861"/>
                  <a:pt x="452669" y="-27690"/>
                  <a:pt x="650439" y="0"/>
                </a:cubicBezTo>
                <a:cubicBezTo>
                  <a:pt x="848209" y="27690"/>
                  <a:pt x="1081460" y="10591"/>
                  <a:pt x="1300878" y="0"/>
                </a:cubicBezTo>
                <a:cubicBezTo>
                  <a:pt x="1520296" y="-10591"/>
                  <a:pt x="1688378" y="10295"/>
                  <a:pt x="2019784" y="0"/>
                </a:cubicBezTo>
                <a:cubicBezTo>
                  <a:pt x="2351190" y="-10295"/>
                  <a:pt x="2461083" y="10675"/>
                  <a:pt x="2704456" y="0"/>
                </a:cubicBezTo>
                <a:cubicBezTo>
                  <a:pt x="2947829" y="-10675"/>
                  <a:pt x="3171335" y="24192"/>
                  <a:pt x="3423362" y="0"/>
                </a:cubicBezTo>
                <a:cubicBezTo>
                  <a:pt x="3431891" y="244618"/>
                  <a:pt x="3441682" y="338979"/>
                  <a:pt x="3423362" y="666451"/>
                </a:cubicBezTo>
                <a:cubicBezTo>
                  <a:pt x="3405042" y="993923"/>
                  <a:pt x="3440461" y="1052633"/>
                  <a:pt x="3423362" y="1332902"/>
                </a:cubicBezTo>
                <a:cubicBezTo>
                  <a:pt x="3406263" y="1613171"/>
                  <a:pt x="3427524" y="1673300"/>
                  <a:pt x="3423362" y="1941120"/>
                </a:cubicBezTo>
                <a:cubicBezTo>
                  <a:pt x="3225830" y="1926509"/>
                  <a:pt x="2995060" y="1975024"/>
                  <a:pt x="2738690" y="1941120"/>
                </a:cubicBezTo>
                <a:cubicBezTo>
                  <a:pt x="2482320" y="1907216"/>
                  <a:pt x="2353254" y="1974770"/>
                  <a:pt x="1985550" y="1941120"/>
                </a:cubicBezTo>
                <a:cubicBezTo>
                  <a:pt x="1617846" y="1907470"/>
                  <a:pt x="1571817" y="1963138"/>
                  <a:pt x="1300878" y="1941120"/>
                </a:cubicBezTo>
                <a:cubicBezTo>
                  <a:pt x="1029939" y="1919102"/>
                  <a:pt x="329951" y="1899229"/>
                  <a:pt x="0" y="1941120"/>
                </a:cubicBezTo>
                <a:cubicBezTo>
                  <a:pt x="29344" y="1733824"/>
                  <a:pt x="-28516" y="1459572"/>
                  <a:pt x="0" y="1332902"/>
                </a:cubicBezTo>
                <a:cubicBezTo>
                  <a:pt x="28516" y="1206232"/>
                  <a:pt x="14509" y="806022"/>
                  <a:pt x="0" y="666451"/>
                </a:cubicBezTo>
                <a:cubicBezTo>
                  <a:pt x="-14509" y="526880"/>
                  <a:pt x="-26293" y="228500"/>
                  <a:pt x="0" y="0"/>
                </a:cubicBezTo>
                <a:close/>
              </a:path>
            </a:pathLst>
          </a:custGeom>
          <a:solidFill>
            <a:srgbClr val="D6E3BC"/>
          </a:solidFill>
          <a:ln cap="flat" cmpd="sng" w="5715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spcBef>
                <a:spcPts val="0"/>
              </a:spcBef>
              <a:spcAft>
                <a:spcPts val="0"/>
              </a:spcAft>
              <a:buClr>
                <a:srgbClr val="595959"/>
              </a:buClr>
              <a:buSzPts val="1600"/>
              <a:buChar char="•"/>
            </a:pPr>
            <a:r>
              <a:rPr lang="de-DE" sz="1600">
                <a:solidFill>
                  <a:srgbClr val="595959"/>
                </a:solidFill>
              </a:rPr>
              <a:t>Porteur de label : Ministère fédéral de l'environnement</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Produits de nettoyage ne contenant pas de substances chimiques dangereuses</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Dégradation rapide et presque entière dans l'eau</a:t>
            </a:r>
            <a:endParaRPr sz="1600">
              <a:solidFill>
                <a:srgbClr val="595959"/>
              </a:solidFill>
            </a:endParaRPr>
          </a:p>
        </p:txBody>
      </p:sp>
      <p:sp>
        <p:nvSpPr>
          <p:cNvPr id="239" name="Google Shape;239;p23"/>
          <p:cNvSpPr/>
          <p:nvPr/>
        </p:nvSpPr>
        <p:spPr>
          <a:xfrm>
            <a:off x="7979163" y="2103115"/>
            <a:ext cx="3507987" cy="1825561"/>
          </a:xfrm>
          <a:custGeom>
            <a:rect b="b" l="l" r="r" t="t"/>
            <a:pathLst>
              <a:path extrusionOk="0" fill="none" h="1825561" w="3507987">
                <a:moveTo>
                  <a:pt x="0" y="0"/>
                </a:moveTo>
                <a:cubicBezTo>
                  <a:pt x="105028" y="248"/>
                  <a:pt x="328199" y="-18410"/>
                  <a:pt x="479425" y="0"/>
                </a:cubicBezTo>
                <a:cubicBezTo>
                  <a:pt x="630652" y="18410"/>
                  <a:pt x="938903" y="10899"/>
                  <a:pt x="1064089" y="0"/>
                </a:cubicBezTo>
                <a:cubicBezTo>
                  <a:pt x="1189275" y="-10899"/>
                  <a:pt x="1319136" y="-3416"/>
                  <a:pt x="1543514" y="0"/>
                </a:cubicBezTo>
                <a:cubicBezTo>
                  <a:pt x="1767893" y="3416"/>
                  <a:pt x="1916883" y="-3920"/>
                  <a:pt x="2128179" y="0"/>
                </a:cubicBezTo>
                <a:cubicBezTo>
                  <a:pt x="2339476" y="3920"/>
                  <a:pt x="2422517" y="-21048"/>
                  <a:pt x="2642684" y="0"/>
                </a:cubicBezTo>
                <a:cubicBezTo>
                  <a:pt x="2862852" y="21048"/>
                  <a:pt x="3088793" y="-29459"/>
                  <a:pt x="3507987" y="0"/>
                </a:cubicBezTo>
                <a:cubicBezTo>
                  <a:pt x="3496875" y="242143"/>
                  <a:pt x="3524739" y="474874"/>
                  <a:pt x="3507987" y="645032"/>
                </a:cubicBezTo>
                <a:cubicBezTo>
                  <a:pt x="3491235" y="815190"/>
                  <a:pt x="3495041" y="953837"/>
                  <a:pt x="3507987" y="1217041"/>
                </a:cubicBezTo>
                <a:cubicBezTo>
                  <a:pt x="3520933" y="1480245"/>
                  <a:pt x="3488481" y="1604254"/>
                  <a:pt x="3507987" y="1825561"/>
                </a:cubicBezTo>
                <a:cubicBezTo>
                  <a:pt x="3334551" y="1802824"/>
                  <a:pt x="3127286" y="1846956"/>
                  <a:pt x="3028562" y="1825561"/>
                </a:cubicBezTo>
                <a:cubicBezTo>
                  <a:pt x="2929839" y="1804166"/>
                  <a:pt x="2628776" y="1818372"/>
                  <a:pt x="2478977" y="1825561"/>
                </a:cubicBezTo>
                <a:cubicBezTo>
                  <a:pt x="2329179" y="1832750"/>
                  <a:pt x="2146794" y="1819053"/>
                  <a:pt x="1894313" y="1825561"/>
                </a:cubicBezTo>
                <a:cubicBezTo>
                  <a:pt x="1641832" y="1832069"/>
                  <a:pt x="1632785" y="1848296"/>
                  <a:pt x="1414888" y="1825561"/>
                </a:cubicBezTo>
                <a:cubicBezTo>
                  <a:pt x="1196992" y="1802826"/>
                  <a:pt x="1005662" y="1840817"/>
                  <a:pt x="760064" y="1825561"/>
                </a:cubicBezTo>
                <a:cubicBezTo>
                  <a:pt x="514466" y="1810305"/>
                  <a:pt x="303820" y="1810816"/>
                  <a:pt x="0" y="1825561"/>
                </a:cubicBezTo>
                <a:cubicBezTo>
                  <a:pt x="10667" y="1662095"/>
                  <a:pt x="21497" y="1349784"/>
                  <a:pt x="0" y="1180529"/>
                </a:cubicBezTo>
                <a:cubicBezTo>
                  <a:pt x="-21497" y="1011274"/>
                  <a:pt x="470" y="874079"/>
                  <a:pt x="0" y="590265"/>
                </a:cubicBezTo>
                <a:cubicBezTo>
                  <a:pt x="-470" y="306451"/>
                  <a:pt x="-26362" y="187207"/>
                  <a:pt x="0" y="0"/>
                </a:cubicBezTo>
                <a:close/>
              </a:path>
              <a:path extrusionOk="0" h="1825561" w="3507987">
                <a:moveTo>
                  <a:pt x="0" y="0"/>
                </a:moveTo>
                <a:cubicBezTo>
                  <a:pt x="177848" y="7105"/>
                  <a:pt x="345889" y="-18279"/>
                  <a:pt x="549585" y="0"/>
                </a:cubicBezTo>
                <a:cubicBezTo>
                  <a:pt x="753281" y="18279"/>
                  <a:pt x="968725" y="22979"/>
                  <a:pt x="1099169" y="0"/>
                </a:cubicBezTo>
                <a:cubicBezTo>
                  <a:pt x="1229613" y="-22979"/>
                  <a:pt x="1480038" y="3025"/>
                  <a:pt x="1718914" y="0"/>
                </a:cubicBezTo>
                <a:cubicBezTo>
                  <a:pt x="1957790" y="-3025"/>
                  <a:pt x="2131032" y="12954"/>
                  <a:pt x="2303578" y="0"/>
                </a:cubicBezTo>
                <a:cubicBezTo>
                  <a:pt x="2476124" y="-12954"/>
                  <a:pt x="2759131" y="2459"/>
                  <a:pt x="2923322" y="0"/>
                </a:cubicBezTo>
                <a:cubicBezTo>
                  <a:pt x="3087513" y="-2459"/>
                  <a:pt x="3226229" y="-25826"/>
                  <a:pt x="3507987" y="0"/>
                </a:cubicBezTo>
                <a:cubicBezTo>
                  <a:pt x="3505517" y="269476"/>
                  <a:pt x="3503388" y="338434"/>
                  <a:pt x="3507987" y="608520"/>
                </a:cubicBezTo>
                <a:cubicBezTo>
                  <a:pt x="3512586" y="878606"/>
                  <a:pt x="3523333" y="1092162"/>
                  <a:pt x="3507987" y="1253552"/>
                </a:cubicBezTo>
                <a:cubicBezTo>
                  <a:pt x="3492641" y="1414942"/>
                  <a:pt x="3510174" y="1624001"/>
                  <a:pt x="3507987" y="1825561"/>
                </a:cubicBezTo>
                <a:cubicBezTo>
                  <a:pt x="3298704" y="1844361"/>
                  <a:pt x="3148435" y="1826517"/>
                  <a:pt x="3028562" y="1825561"/>
                </a:cubicBezTo>
                <a:cubicBezTo>
                  <a:pt x="2908690" y="1824605"/>
                  <a:pt x="2618642" y="1838777"/>
                  <a:pt x="2443898" y="1825561"/>
                </a:cubicBezTo>
                <a:cubicBezTo>
                  <a:pt x="2269154" y="1812345"/>
                  <a:pt x="1987746" y="1806764"/>
                  <a:pt x="1824153" y="1825561"/>
                </a:cubicBezTo>
                <a:cubicBezTo>
                  <a:pt x="1660561" y="1844358"/>
                  <a:pt x="1480134" y="1808514"/>
                  <a:pt x="1309648" y="1825561"/>
                </a:cubicBezTo>
                <a:cubicBezTo>
                  <a:pt x="1139163" y="1842608"/>
                  <a:pt x="917256" y="1810821"/>
                  <a:pt x="760064" y="1825561"/>
                </a:cubicBezTo>
                <a:cubicBezTo>
                  <a:pt x="602872" y="1840301"/>
                  <a:pt x="219233" y="1831699"/>
                  <a:pt x="0" y="1825561"/>
                </a:cubicBezTo>
                <a:cubicBezTo>
                  <a:pt x="-28893" y="1681926"/>
                  <a:pt x="-10989" y="1381532"/>
                  <a:pt x="0" y="1217041"/>
                </a:cubicBezTo>
                <a:cubicBezTo>
                  <a:pt x="10989" y="1052550"/>
                  <a:pt x="2786" y="910899"/>
                  <a:pt x="0" y="663287"/>
                </a:cubicBezTo>
                <a:cubicBezTo>
                  <a:pt x="-2786" y="415675"/>
                  <a:pt x="-4241" y="262322"/>
                  <a:pt x="0" y="0"/>
                </a:cubicBezTo>
                <a:close/>
              </a:path>
            </a:pathLst>
          </a:custGeom>
          <a:solidFill>
            <a:schemeClr val="lt1"/>
          </a:solidFill>
          <a:ln cap="flat" cmpd="sng" w="5715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spcBef>
                <a:spcPts val="0"/>
              </a:spcBef>
              <a:spcAft>
                <a:spcPts val="0"/>
              </a:spcAft>
              <a:buClr>
                <a:srgbClr val="595959"/>
              </a:buClr>
              <a:buSzPts val="1600"/>
              <a:buChar char="•"/>
            </a:pPr>
            <a:r>
              <a:rPr lang="de-DE" sz="1600">
                <a:solidFill>
                  <a:srgbClr val="595959"/>
                </a:solidFill>
              </a:rPr>
              <a:t>Porteur de label :</a:t>
            </a:r>
            <a:r>
              <a:rPr lang="de-DE" sz="1600">
                <a:solidFill>
                  <a:srgbClr val="595959"/>
                </a:solidFill>
              </a:rPr>
              <a:t>Commission européenne </a:t>
            </a:r>
            <a:endParaRPr sz="1600">
              <a:solidFill>
                <a:srgbClr val="595959"/>
              </a:solidFill>
            </a:endParaRPr>
          </a:p>
          <a:p>
            <a:pPr indent="-285750" lvl="0" marL="285750" marR="0" rtl="0" algn="l">
              <a:spcBef>
                <a:spcPts val="0"/>
              </a:spcBef>
              <a:spcAft>
                <a:spcPts val="0"/>
              </a:spcAft>
              <a:buClr>
                <a:srgbClr val="595959"/>
              </a:buClr>
              <a:buSzPts val="1600"/>
              <a:buChar char="•"/>
            </a:pPr>
            <a:r>
              <a:rPr lang="de-DE" sz="1600">
                <a:solidFill>
                  <a:srgbClr val="595959"/>
                </a:solidFill>
              </a:rPr>
              <a:t>Critères : Impact environnemental, cycle de vie du produit (de l'extraction des matières premières à l'utilisation et à l'élimination).</a:t>
            </a:r>
            <a:endParaRPr sz="1600">
              <a:solidFill>
                <a:srgbClr val="595959"/>
              </a:solidFill>
            </a:endParaRPr>
          </a:p>
        </p:txBody>
      </p:sp>
      <p:sp>
        <p:nvSpPr>
          <p:cNvPr id="240" name="Google Shape;240;p23"/>
          <p:cNvSpPr/>
          <p:nvPr/>
        </p:nvSpPr>
        <p:spPr>
          <a:xfrm>
            <a:off x="1817344" y="1182405"/>
            <a:ext cx="432048" cy="514090"/>
          </a:xfrm>
          <a:prstGeom prst="rect">
            <a:avLst/>
          </a:prstGeom>
          <a:solidFill>
            <a:schemeClr val="lt1"/>
          </a:solidFill>
          <a:ln cap="flat" cmpd="sng" w="2540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595959"/>
                </a:solidFill>
                <a:latin typeface="Arial"/>
                <a:ea typeface="Arial"/>
                <a:cs typeface="Arial"/>
                <a:sym typeface="Arial"/>
              </a:rPr>
              <a:t>1*</a:t>
            </a:r>
            <a:endParaRPr/>
          </a:p>
        </p:txBody>
      </p:sp>
      <p:sp>
        <p:nvSpPr>
          <p:cNvPr id="241" name="Google Shape;241;p23"/>
          <p:cNvSpPr/>
          <p:nvPr/>
        </p:nvSpPr>
        <p:spPr>
          <a:xfrm>
            <a:off x="7629650" y="4112950"/>
            <a:ext cx="432048" cy="514090"/>
          </a:xfrm>
          <a:prstGeom prst="rect">
            <a:avLst/>
          </a:prstGeom>
          <a:solidFill>
            <a:schemeClr val="lt1"/>
          </a:solidFill>
          <a:ln cap="flat" cmpd="sng" w="2540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595959"/>
                </a:solidFill>
                <a:latin typeface="Arial"/>
                <a:ea typeface="Arial"/>
                <a:cs typeface="Arial"/>
                <a:sym typeface="Arial"/>
              </a:rPr>
              <a:t>2*</a:t>
            </a:r>
            <a:endParaRPr/>
          </a:p>
        </p:txBody>
      </p:sp>
      <p:sp>
        <p:nvSpPr>
          <p:cNvPr id="242" name="Google Shape;242;p23"/>
          <p:cNvSpPr/>
          <p:nvPr/>
        </p:nvSpPr>
        <p:spPr>
          <a:xfrm>
            <a:off x="1633670" y="3295376"/>
            <a:ext cx="432048" cy="514090"/>
          </a:xfrm>
          <a:prstGeom prst="rect">
            <a:avLst/>
          </a:prstGeom>
          <a:solidFill>
            <a:schemeClr val="lt1"/>
          </a:solidFill>
          <a:ln cap="flat" cmpd="sng" w="25400">
            <a:solidFill>
              <a:srgbClr val="D6E3B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595959"/>
                </a:solidFill>
                <a:latin typeface="Arial"/>
                <a:ea typeface="Arial"/>
                <a:cs typeface="Arial"/>
                <a:sym typeface="Arial"/>
              </a:rPr>
              <a:t>3*</a:t>
            </a:r>
            <a:endParaRPr/>
          </a:p>
        </p:txBody>
      </p:sp>
      <p:sp>
        <p:nvSpPr>
          <p:cNvPr id="243" name="Google Shape;243;p23"/>
          <p:cNvSpPr txBox="1"/>
          <p:nvPr/>
        </p:nvSpPr>
        <p:spPr>
          <a:xfrm>
            <a:off x="121901" y="6401528"/>
            <a:ext cx="6752240"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de-DE" sz="1100">
                <a:solidFill>
                  <a:srgbClr val="A5A5A5"/>
                </a:solidFill>
                <a:latin typeface="Arial"/>
                <a:ea typeface="Arial"/>
                <a:cs typeface="Arial"/>
                <a:sym typeface="Arial"/>
              </a:rPr>
              <a:t>*Analysis by Siegelklarheit for the chemicals sector: https://www.siegelklarheit.de/51-ecocert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5"/>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Missions quotidiennes : Salle de bains</a:t>
            </a:r>
            <a:endParaRPr b="1" sz="3000">
              <a:solidFill>
                <a:srgbClr val="595959"/>
              </a:solidFill>
              <a:latin typeface="Arial"/>
              <a:ea typeface="Arial"/>
              <a:cs typeface="Arial"/>
              <a:sym typeface="Arial"/>
            </a:endParaRPr>
          </a:p>
        </p:txBody>
      </p:sp>
      <p:sp>
        <p:nvSpPr>
          <p:cNvPr id="249" name="Google Shape;249;p25"/>
          <p:cNvSpPr/>
          <p:nvPr/>
        </p:nvSpPr>
        <p:spPr>
          <a:xfrm>
            <a:off x="4117250" y="993449"/>
            <a:ext cx="6552600" cy="1653300"/>
          </a:xfrm>
          <a:prstGeom prst="rect">
            <a:avLst/>
          </a:prstGeom>
          <a:solidFill>
            <a:srgbClr val="B7E1F5"/>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Qu'est-ce qui se cache encore dans ma salle de bains ?</a:t>
            </a:r>
            <a:endParaRPr b="1"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Triez les détergents et les cosmétiques dans trois boîtes </a:t>
            </a:r>
            <a:endParaRPr b="1"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(verte, grise, rouge)</a:t>
            </a:r>
            <a:endParaRPr b="1"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Calibri"/>
              <a:buChar char="⮚"/>
            </a:pPr>
            <a:r>
              <a:t/>
            </a:r>
            <a:endParaRPr b="1" sz="2200">
              <a:solidFill>
                <a:schemeClr val="dk1"/>
              </a:solidFill>
              <a:latin typeface="Calibri"/>
              <a:ea typeface="Calibri"/>
              <a:cs typeface="Calibri"/>
              <a:sym typeface="Calibri"/>
            </a:endParaRPr>
          </a:p>
        </p:txBody>
      </p:sp>
      <p:sp>
        <p:nvSpPr>
          <p:cNvPr id="250" name="Google Shape;250;p25"/>
          <p:cNvSpPr/>
          <p:nvPr/>
        </p:nvSpPr>
        <p:spPr>
          <a:xfrm>
            <a:off x="4117249" y="2725926"/>
            <a:ext cx="6552728" cy="1284069"/>
          </a:xfrm>
          <a:prstGeom prst="rect">
            <a:avLst/>
          </a:prstGeom>
          <a:solidFill>
            <a:srgbClr val="ACC918"/>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Regardez le documentaire :</a:t>
            </a:r>
            <a:endParaRPr/>
          </a:p>
          <a:p>
            <a:pPr indent="-457200" lvl="0" marL="4572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"Dangerously clean - the risks of the cleaning mania".</a:t>
            </a:r>
            <a:endParaRPr sz="2200">
              <a:solidFill>
                <a:schemeClr val="dk1"/>
              </a:solidFill>
              <a:latin typeface="Calibri"/>
              <a:ea typeface="Calibri"/>
              <a:cs typeface="Calibri"/>
              <a:sym typeface="Calibri"/>
            </a:endParaRPr>
          </a:p>
        </p:txBody>
      </p:sp>
      <p:sp>
        <p:nvSpPr>
          <p:cNvPr id="251" name="Google Shape;251;p25"/>
          <p:cNvSpPr txBox="1"/>
          <p:nvPr/>
        </p:nvSpPr>
        <p:spPr>
          <a:xfrm>
            <a:off x="4117249" y="4089043"/>
            <a:ext cx="6556200" cy="1108200"/>
          </a:xfrm>
          <a:prstGeom prst="rect">
            <a:avLst/>
          </a:prstGeom>
          <a:solidFill>
            <a:srgbClr val="F4A61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Regardez la vidéo :</a:t>
            </a:r>
            <a:endParaRPr/>
          </a:p>
          <a:p>
            <a:pPr indent="-342900" lvl="0" marL="342900" marR="0" rtl="0" algn="l">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a:t>
            </a:r>
            <a:r>
              <a:rPr lang="de-DE" sz="2200">
                <a:solidFill>
                  <a:schemeClr val="dk1"/>
                </a:solidFill>
                <a:latin typeface="Calibri"/>
                <a:ea typeface="Calibri"/>
                <a:cs typeface="Calibri"/>
                <a:sym typeface="Calibri"/>
              </a:rPr>
              <a:t>Detox for your bathroom - Protect environment &amp; health”</a:t>
            </a:r>
            <a:endParaRPr/>
          </a:p>
        </p:txBody>
      </p:sp>
      <p:pic>
        <p:nvPicPr>
          <p:cNvPr descr="Ein Bild, das drinnen, Wand, Boden, Badezimmer enthält.&#10;&#10;Automatisch generierte Beschreibung" id="252" name="Google Shape;252;p25"/>
          <p:cNvPicPr preferRelativeResize="0"/>
          <p:nvPr/>
        </p:nvPicPr>
        <p:blipFill rotWithShape="1">
          <a:blip r:embed="rId3">
            <a:alphaModFix/>
          </a:blip>
          <a:srcRect b="0" l="0" r="0" t="0"/>
          <a:stretch/>
        </p:blipFill>
        <p:spPr>
          <a:xfrm>
            <a:off x="738021" y="1362809"/>
            <a:ext cx="3300681" cy="4948619"/>
          </a:xfrm>
          <a:prstGeom prst="rect">
            <a:avLst/>
          </a:prstGeom>
          <a:noFill/>
          <a:ln>
            <a:noFill/>
          </a:ln>
        </p:spPr>
      </p:pic>
      <p:sp>
        <p:nvSpPr>
          <p:cNvPr id="253" name="Google Shape;253;p25"/>
          <p:cNvSpPr txBox="1"/>
          <p:nvPr/>
        </p:nvSpPr>
        <p:spPr>
          <a:xfrm>
            <a:off x="2671822" y="5989440"/>
            <a:ext cx="14061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alibri"/>
                <a:ea typeface="Calibri"/>
                <a:cs typeface="Calibri"/>
                <a:sym typeface="Calibri"/>
              </a:rPr>
              <a:t>© Phil Hearing</a:t>
            </a:r>
            <a:endParaRPr/>
          </a:p>
        </p:txBody>
      </p:sp>
      <p:sp>
        <p:nvSpPr>
          <p:cNvPr id="254" name="Google Shape;254;p25"/>
          <p:cNvSpPr txBox="1"/>
          <p:nvPr/>
        </p:nvSpPr>
        <p:spPr>
          <a:xfrm>
            <a:off x="4117249" y="5276087"/>
            <a:ext cx="6556200" cy="430800"/>
          </a:xfrm>
          <a:prstGeom prst="rect">
            <a:avLst/>
          </a:prstGeom>
          <a:solidFill>
            <a:srgbClr val="FFD81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a:solidFill>
                  <a:schemeClr val="dk1"/>
                </a:solidFill>
                <a:latin typeface="Calibri"/>
                <a:ea typeface="Calibri"/>
                <a:cs typeface="Calibri"/>
                <a:sym typeface="Calibri"/>
              </a:rPr>
              <a:t>Faites un contrôle de la salle de bains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8"/>
          <p:cNvSpPr txBox="1"/>
          <p:nvPr>
            <p:ph type="title"/>
          </p:nvPr>
        </p:nvSpPr>
        <p:spPr>
          <a:xfrm>
            <a:off x="609600" y="339650"/>
            <a:ext cx="8973600" cy="850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Sources pour une lecture plus approfondie</a:t>
            </a:r>
            <a:endParaRPr/>
          </a:p>
        </p:txBody>
      </p:sp>
      <p:sp>
        <p:nvSpPr>
          <p:cNvPr id="261" name="Google Shape;261;p28"/>
          <p:cNvSpPr txBox="1"/>
          <p:nvPr>
            <p:ph idx="1" type="body"/>
          </p:nvPr>
        </p:nvSpPr>
        <p:spPr>
          <a:xfrm>
            <a:off x="609600" y="1470453"/>
            <a:ext cx="10972800" cy="5047895"/>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rgbClr val="595959"/>
              </a:buClr>
              <a:buSzPct val="100000"/>
              <a:buChar char="•"/>
            </a:pPr>
            <a:r>
              <a:rPr lang="de-DE"/>
              <a:t>Wash chestnuts: </a:t>
            </a:r>
            <a:r>
              <a:rPr lang="de-DE" u="sng">
                <a:solidFill>
                  <a:schemeClr val="hlink"/>
                </a:solidFill>
                <a:hlinkClick r:id="rId3"/>
              </a:rPr>
              <a:t>Wash chestnuts for sceptics 🤔. And for smart alecks 🤓 - YouTube</a:t>
            </a:r>
            <a:endParaRPr/>
          </a:p>
          <a:p>
            <a:pPr indent="-342900" lvl="0" marL="342900" rtl="0" algn="l">
              <a:spcBef>
                <a:spcPts val="444"/>
              </a:spcBef>
              <a:spcAft>
                <a:spcPts val="0"/>
              </a:spcAft>
              <a:buClr>
                <a:srgbClr val="595959"/>
              </a:buClr>
              <a:buSzPct val="100000"/>
              <a:buChar char="•"/>
            </a:pPr>
            <a:r>
              <a:rPr lang="de-DE"/>
              <a:t>Detergent packaging - Ecological footprint: </a:t>
            </a:r>
            <a:r>
              <a:rPr lang="de-DE" u="sng">
                <a:solidFill>
                  <a:schemeClr val="hlink"/>
                </a:solidFill>
                <a:hlinkClick r:id="rId4"/>
              </a:rPr>
              <a:t>Life cycle assessments of different forms of packaging - Reduce plastic (plastik-reduzieren.de)</a:t>
            </a:r>
            <a:endParaRPr/>
          </a:p>
          <a:p>
            <a:pPr indent="-342900" lvl="0" marL="342900" rtl="0" algn="l">
              <a:spcBef>
                <a:spcPts val="444"/>
              </a:spcBef>
              <a:spcAft>
                <a:spcPts val="0"/>
              </a:spcAft>
              <a:buClr>
                <a:srgbClr val="595959"/>
              </a:buClr>
              <a:buSzPct val="100000"/>
              <a:buChar char="•"/>
            </a:pPr>
            <a:r>
              <a:rPr lang="de-DE"/>
              <a:t>Practical solutions for sustainable detergent packaging: </a:t>
            </a:r>
            <a:r>
              <a:rPr lang="de-DE" u="sng">
                <a:solidFill>
                  <a:schemeClr val="hlink"/>
                </a:solidFill>
                <a:hlinkClick r:id="rId5"/>
              </a:rPr>
              <a:t>Change is not a foregone conclusion_LZ 2021.pdf</a:t>
            </a:r>
            <a:endParaRPr/>
          </a:p>
          <a:p>
            <a:pPr indent="-342900" lvl="0" marL="342900" rtl="0" algn="l">
              <a:spcBef>
                <a:spcPts val="444"/>
              </a:spcBef>
              <a:spcAft>
                <a:spcPts val="0"/>
              </a:spcAft>
              <a:buClr>
                <a:srgbClr val="595959"/>
              </a:buClr>
              <a:buSzPct val="100000"/>
              <a:buChar char="•"/>
            </a:pPr>
            <a:r>
              <a:rPr lang="de-DE"/>
              <a:t>Microplastics: </a:t>
            </a:r>
            <a:r>
              <a:rPr lang="de-DE" u="sng">
                <a:solidFill>
                  <a:schemeClr val="hlink"/>
                </a:solidFill>
                <a:hlinkClick r:id="rId6"/>
              </a:rPr>
              <a:t>https://www.nationalgeographic.org/encyclopedia/microplastics/</a:t>
            </a:r>
            <a:endParaRPr u="sng">
              <a:solidFill>
                <a:schemeClr val="hlink"/>
              </a:solidFill>
              <a:hlinkClick r:id="rId7"/>
            </a:endParaRPr>
          </a:p>
          <a:p>
            <a:pPr indent="-342900" lvl="0" marL="342900" rtl="0" algn="l">
              <a:spcBef>
                <a:spcPts val="444"/>
              </a:spcBef>
              <a:spcAft>
                <a:spcPts val="0"/>
              </a:spcAft>
              <a:buClr>
                <a:srgbClr val="595959"/>
              </a:buClr>
              <a:buSzPct val="100000"/>
              <a:buChar char="•"/>
            </a:pPr>
            <a:r>
              <a:rPr lang="de-DE"/>
              <a:t>Surfactants: </a:t>
            </a:r>
            <a:r>
              <a:rPr lang="de-DE" u="sng">
                <a:solidFill>
                  <a:schemeClr val="hlink"/>
                </a:solidFill>
                <a:hlinkClick r:id="rId8"/>
              </a:rPr>
              <a:t>https://the-ognc.com/lifestyle/tenside/#Einstufung_verschiedener_Tenside</a:t>
            </a:r>
            <a:endParaRPr/>
          </a:p>
          <a:p>
            <a:pPr indent="-342900" lvl="0" marL="342900" rtl="0" algn="l">
              <a:spcBef>
                <a:spcPts val="444"/>
              </a:spcBef>
              <a:spcAft>
                <a:spcPts val="0"/>
              </a:spcAft>
              <a:buClr>
                <a:srgbClr val="595959"/>
              </a:buClr>
              <a:buSzPct val="100000"/>
              <a:buChar char="•"/>
            </a:pPr>
            <a:r>
              <a:rPr lang="de-DE"/>
              <a:t>Natural cosmetics: </a:t>
            </a:r>
            <a:r>
              <a:rPr lang="de-DE" u="sng">
                <a:solidFill>
                  <a:schemeClr val="hlink"/>
                </a:solidFill>
                <a:hlinkClick r:id="rId9"/>
              </a:rPr>
              <a:t>https://www.verbraucherzentrale.de/wissen/umwelt-haushalt/produkte/was-ist-naturkosmetik-26394</a:t>
            </a:r>
            <a:endParaRPr/>
          </a:p>
          <a:p>
            <a:pPr indent="-342900" lvl="0" marL="342900" rtl="0" algn="l">
              <a:spcBef>
                <a:spcPts val="444"/>
              </a:spcBef>
              <a:spcAft>
                <a:spcPts val="0"/>
              </a:spcAft>
              <a:buClr>
                <a:srgbClr val="595959"/>
              </a:buClr>
              <a:buSzPct val="100000"/>
              <a:buChar char="•"/>
            </a:pPr>
            <a:r>
              <a:rPr lang="de-DE"/>
              <a:t>Cosmetics: ingredients, labelling and adverse effects: </a:t>
            </a:r>
            <a:r>
              <a:rPr lang="de-DE" u="sng">
                <a:solidFill>
                  <a:schemeClr val="hlink"/>
                </a:solidFill>
                <a:hlinkClick r:id="rId10"/>
              </a:rPr>
              <a:t>https:</a:t>
            </a:r>
            <a:r>
              <a:rPr lang="de-DE"/>
              <a:t>//www.verbraucherzentrale.de/wissen/umwelt-haushalt/produkte/kosmetik-inhaltsstoffe-kennzeichnung-und-unerwuenschte-wirkungen-26338 </a:t>
            </a:r>
            <a:endParaRPr/>
          </a:p>
          <a:p>
            <a:pPr indent="-201930" lvl="0" marL="342900" rtl="0" algn="l">
              <a:spcBef>
                <a:spcPts val="444"/>
              </a:spcBef>
              <a:spcAft>
                <a:spcPts val="0"/>
              </a:spcAft>
              <a:buClr>
                <a:srgbClr val="595959"/>
              </a:buClr>
              <a:buSzPct val="100000"/>
              <a:buNone/>
            </a:pPr>
            <a:r>
              <a:t/>
            </a:r>
            <a:endParaRPr/>
          </a:p>
          <a:p>
            <a:pPr indent="-201930" lvl="0" marL="342900" rtl="0" algn="l">
              <a:spcBef>
                <a:spcPts val="444"/>
              </a:spcBef>
              <a:spcAft>
                <a:spcPts val="0"/>
              </a:spcAft>
              <a:buClr>
                <a:srgbClr val="595959"/>
              </a:buClr>
              <a:buSzPct val="10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9"/>
          <p:cNvSpPr txBox="1"/>
          <p:nvPr>
            <p:ph type="ctrTitle"/>
          </p:nvPr>
        </p:nvSpPr>
        <p:spPr>
          <a:xfrm>
            <a:off x="1055440" y="901874"/>
            <a:ext cx="10363200" cy="259228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Calibri"/>
              <a:buNone/>
            </a:pPr>
            <a:br>
              <a:rPr lang="de-DE">
                <a:latin typeface="Calibri"/>
                <a:ea typeface="Calibri"/>
                <a:cs typeface="Calibri"/>
                <a:sym typeface="Calibri"/>
              </a:rPr>
            </a:br>
            <a:r>
              <a:rPr lang="de-DE">
                <a:latin typeface="Calibri"/>
                <a:ea typeface="Calibri"/>
                <a:cs typeface="Calibri"/>
                <a:sym typeface="Calibri"/>
              </a:rPr>
              <a:t>A la prochaine fois et restez en bonne santé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Votre équipe BEF</a:t>
            </a:r>
            <a:endParaRPr>
              <a:latin typeface="Calibri"/>
              <a:ea typeface="Calibri"/>
              <a:cs typeface="Calibri"/>
              <a:sym typeface="Calibri"/>
            </a:endParaRPr>
          </a:p>
          <a:p>
            <a:pPr indent="0" lvl="0" marL="0" rtl="0" algn="l">
              <a:spcBef>
                <a:spcPts val="0"/>
              </a:spcBef>
              <a:spcAft>
                <a:spcPts val="0"/>
              </a:spcAft>
              <a:buClr>
                <a:schemeClr val="lt1"/>
              </a:buClr>
              <a:buSzPts val="3200"/>
              <a:buFont typeface="Calibri"/>
              <a:buNone/>
            </a:pPr>
            <a:r>
              <a:t/>
            </a:r>
            <a:endParaRPr>
              <a:latin typeface="Calibri"/>
              <a:ea typeface="Calibri"/>
              <a:cs typeface="Calibri"/>
              <a:sym typeface="Calibri"/>
            </a:endParaRPr>
          </a:p>
        </p:txBody>
      </p:sp>
      <p:sp>
        <p:nvSpPr>
          <p:cNvPr id="268" name="Google Shape;268;p29"/>
          <p:cNvSpPr txBox="1"/>
          <p:nvPr/>
        </p:nvSpPr>
        <p:spPr>
          <a:xfrm>
            <a:off x="2999656" y="4371506"/>
            <a:ext cx="6670612" cy="307777"/>
          </a:xfrm>
          <a:prstGeom prst="rect">
            <a:avLst/>
          </a:prstGeom>
          <a:noFill/>
          <a:ln cap="flat" cmpd="sng" w="25400">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400">
                <a:solidFill>
                  <a:schemeClr val="lt1"/>
                </a:solidFill>
                <a:latin typeface="Calibri"/>
                <a:ea typeface="Calibri"/>
                <a:cs typeface="Calibri"/>
                <a:sym typeface="Calibri"/>
              </a:rPr>
              <a:t>www.giftfreie-stadt.de/chemikalienbotschafterinnen @:ChemieBotschafter@bef-de.org</a:t>
            </a:r>
            <a:endParaRPr b="1" sz="1400">
              <a:solidFill>
                <a:schemeClr val="lt1"/>
              </a:solidFill>
              <a:latin typeface="Calibri"/>
              <a:ea typeface="Calibri"/>
              <a:cs typeface="Calibri"/>
              <a:sym typeface="Calibri"/>
            </a:endParaRPr>
          </a:p>
        </p:txBody>
      </p:sp>
      <p:sp>
        <p:nvSpPr>
          <p:cNvPr id="269" name="Google Shape;269;p29"/>
          <p:cNvSpPr txBox="1"/>
          <p:nvPr/>
        </p:nvSpPr>
        <p:spPr>
          <a:xfrm>
            <a:off x="263352" y="5229200"/>
            <a:ext cx="20517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Sponsored by:</a:t>
            </a:r>
            <a:endParaRPr sz="1800">
              <a:solidFill>
                <a:schemeClr val="dk1"/>
              </a:solidFill>
              <a:latin typeface="Calibri"/>
              <a:ea typeface="Calibri"/>
              <a:cs typeface="Calibri"/>
              <a:sym typeface="Calibri"/>
            </a:endParaRPr>
          </a:p>
        </p:txBody>
      </p:sp>
      <p:pic>
        <p:nvPicPr>
          <p:cNvPr id="270" name="Google Shape;270;p29"/>
          <p:cNvPicPr preferRelativeResize="0"/>
          <p:nvPr/>
        </p:nvPicPr>
        <p:blipFill rotWithShape="1">
          <a:blip r:embed="rId3">
            <a:alphaModFix/>
          </a:blip>
          <a:srcRect b="0" l="0" r="0" t="0"/>
          <a:stretch/>
        </p:blipFill>
        <p:spPr>
          <a:xfrm>
            <a:off x="1025105" y="5609451"/>
            <a:ext cx="3941921" cy="839936"/>
          </a:xfrm>
          <a:prstGeom prst="rect">
            <a:avLst/>
          </a:prstGeom>
          <a:noFill/>
          <a:ln>
            <a:noFill/>
          </a:ln>
        </p:spPr>
      </p:pic>
      <p:pic>
        <p:nvPicPr>
          <p:cNvPr id="271" name="Google Shape;271;p29"/>
          <p:cNvPicPr preferRelativeResize="0"/>
          <p:nvPr/>
        </p:nvPicPr>
        <p:blipFill rotWithShape="1">
          <a:blip r:embed="rId4">
            <a:alphaModFix/>
          </a:blip>
          <a:srcRect b="0" l="0" r="0" t="0"/>
          <a:stretch/>
        </p:blipFill>
        <p:spPr>
          <a:xfrm>
            <a:off x="5343314" y="5575248"/>
            <a:ext cx="900866" cy="82903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2020-06-03T12:20:12Z</dcterms:created>
  <dc:creator>carla irrgang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