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6858000" cx="12192000"/>
  <p:notesSz cx="6858000" cy="9144000"/>
  <p:embeddedFontLs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j1n47PvCXlyrUzXxv0AiQec6IpD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Fee Widderich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03-10T08:47:47.127">
    <p:pos x="670" y="844"/>
    <p:text>this number varies in different resources, some say over 100 billion ... not sure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1kPvshk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Marina</a:t>
            </a:r>
            <a:endParaRPr/>
          </a:p>
        </p:txBody>
      </p:sp>
      <p:sp>
        <p:nvSpPr>
          <p:cNvPr id="103" name="Google Shape;10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Source: https://www.mec.ca/en/article/what-the-heck-is-bluesign</a:t>
            </a:r>
            <a:endParaRPr/>
          </a:p>
        </p:txBody>
      </p:sp>
      <p:sp>
        <p:nvSpPr>
          <p:cNvPr id="120" name="Google Shape;12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Fairy</a:t>
            </a:r>
            <a:endParaRPr/>
          </a:p>
        </p:txBody>
      </p:sp>
      <p:sp>
        <p:nvSpPr>
          <p:cNvPr id="128" name="Google Shape;12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FEE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Natural plant fibres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China, India, USA produce ¾ of all cotton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Treated with pesticides 14-30 times per season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16% of global pesticide consumption goes to the textile industry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300-500 000 cases of poisoning among farmers per year (Source: https://slideplayer.org/slide/5218602/)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Decline in biodiversity (monoculture)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Irrigation requires 6% of our freshwater consumption (75% of cultivation is artificially irrigated)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Social impact: dependence on seeds and pesticides (suicide rate increased between 1995-2005 1 million farmers in India committed suicide)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b="0" i="0" lang="de-DE" sz="1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Worldwide, 256 cubic kilometres of water are needed annually for cotton production - an amount that would be sufficient to supply every Earth citizen with 120 litres of fresh water per day.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b="0" i="0" lang="de-DE" sz="1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production of a T-shirt requires as much water as we need to drink for 3 years (1 person).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de-DE"/>
              <a:t>Natural man-made fibres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de-DE"/>
              <a:t>- From cellulose</a:t>
            </a:r>
            <a:endParaRPr/>
          </a:p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Natural plant fibres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China, India, USA produce ¾ of all cotton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Treated with pesticides 14-30 times per season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16% of global pesticide consumption goes to the textile industry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300-500 000 cases of poisoning among farmers per year (Source: https://slideplayer.org/slide/5218602/)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Decline in biodiversity (monoculture)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Irrigation requires 6% of our freshwater consumption (75% of cultivation is artificially irrigated)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de-DE"/>
              <a:t>Social impact: dependence on seeds and pesticides (suicide rate increased between 1995-2005 1 million farmers in India committed suicide)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b="0" i="0" lang="de-DE" sz="1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Worldwide, 256 cubic kilometres of water are needed annually for cotton production - an amount that would be sufficient to supply every Earth citizen with 120 litres of fresh water per day.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b="0" i="0" lang="de-DE" sz="1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production of a T-shirt requires as much water as we need to drink for 3 years (1 person).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de-DE"/>
              <a:t>Natural man-made fibres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de-DE"/>
              <a:t>- From cellulose</a:t>
            </a:r>
            <a:endParaRPr/>
          </a:p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Marina</a:t>
            </a:r>
            <a:endParaRPr/>
          </a:p>
        </p:txBody>
      </p:sp>
      <p:sp>
        <p:nvSpPr>
          <p:cNvPr id="218" name="Google Shape;218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Source: https://www.mec.ca/en/article/what-the-heck-is-bluesign</a:t>
            </a:r>
            <a:endParaRPr/>
          </a:p>
        </p:txBody>
      </p:sp>
      <p:sp>
        <p:nvSpPr>
          <p:cNvPr id="247" name="Google Shape;24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Source: https://www.mec.ca/en/article/what-the-heck-is-bluesign</a:t>
            </a:r>
            <a:endParaRPr/>
          </a:p>
        </p:txBody>
      </p:sp>
      <p:sp>
        <p:nvSpPr>
          <p:cNvPr id="254" name="Google Shape;25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use of azo dyes with building blocks classified as toxic or carcinogenic is prohibited. There is a risk that a biological release (biological reduction) of these carcinogenic or toxic building blocks could occur in the human body under certain conditions.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de-DE" sz="1200">
                <a:latin typeface="Calibri"/>
                <a:ea typeface="Calibri"/>
                <a:cs typeface="Calibri"/>
                <a:sym typeface="Calibri"/>
              </a:rPr>
              <a:t>The use of azo dyes with components classified as toxic or carcinogenic has been banned in the EU since 2009.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Fairy</a:t>
            </a:r>
            <a:endParaRPr/>
          </a:p>
        </p:txBody>
      </p:sp>
      <p:sp>
        <p:nvSpPr>
          <p:cNvPr id="322" name="Google Shape;322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Formladehyd preservative: </a:t>
            </a:r>
            <a:r>
              <a:rPr b="0" i="0" lang="de-DE" sz="1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animal experiments, it was shown that tumours in the nasal cavity only occurred when the concentration was so high that it previously caused mucosal damage and increased cell division rate.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Phenol: skin irritant in high quantities, can burn through leather/skin, classified as dangerous and lethal by the EU.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Chlorophenol: carcinogenic, accumulates in the environment and damages aquatic life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Source: https://www.textiletrick.com/2018/12/what-is-mildew-proofing.html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Image source: https://www.wiado.de/kleidung-schimmelt/</a:t>
            </a:r>
            <a:endParaRPr/>
          </a:p>
        </p:txBody>
      </p:sp>
      <p:sp>
        <p:nvSpPr>
          <p:cNvPr id="374" name="Google Shape;374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MARINA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de-DE"/>
              <a:t>https://www.zentrum-der-gesundheit.de/textilien-giftstoffe-ia.html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de-DE" sz="1200"/>
              <a:t>60% of CO2 is produced by washing, dyeing, ironing in private households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All of them! </a:t>
            </a:r>
            <a:endParaRPr/>
          </a:p>
        </p:txBody>
      </p:sp>
      <p:sp>
        <p:nvSpPr>
          <p:cNvPr id="393" name="Google Shape;393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gif"/><Relationship Id="rId3" Type="http://schemas.openxmlformats.org/officeDocument/2006/relationships/image" Target="../media/image15.gif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6"/>
          <p:cNvSpPr txBox="1"/>
          <p:nvPr>
            <p:ph type="ctrTitle"/>
          </p:nvPr>
        </p:nvSpPr>
        <p:spPr>
          <a:xfrm>
            <a:off x="914400" y="134076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6"/>
          <p:cNvSpPr txBox="1"/>
          <p:nvPr>
            <p:ph idx="1" type="subTitle"/>
          </p:nvPr>
        </p:nvSpPr>
        <p:spPr>
          <a:xfrm>
            <a:off x="1828800" y="3096543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7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2" name="Google Shape;22;p37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3" name="Google Shape;23;p3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7"/>
          <p:cNvSpPr txBox="1"/>
          <p:nvPr>
            <p:ph idx="11" type="ftr"/>
          </p:nvPr>
        </p:nvSpPr>
        <p:spPr>
          <a:xfrm>
            <a:off x="4165600" y="6356351"/>
            <a:ext cx="3154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bschnitts-&#10;überschrift">
  <p:cSld name="1_Abschnitts-&#10;überschrif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8"/>
          <p:cNvSpPr txBox="1"/>
          <p:nvPr>
            <p:ph idx="10" type="dt"/>
          </p:nvPr>
        </p:nvSpPr>
        <p:spPr>
          <a:xfrm>
            <a:off x="5747477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8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9" name="Google Shape;29;p38"/>
          <p:cNvSpPr txBox="1"/>
          <p:nvPr>
            <p:ph type="title"/>
          </p:nvPr>
        </p:nvSpPr>
        <p:spPr>
          <a:xfrm>
            <a:off x="2075069" y="188640"/>
            <a:ext cx="734481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" type="body"/>
          </p:nvPr>
        </p:nvSpPr>
        <p:spPr>
          <a:xfrm>
            <a:off x="2423592" y="1772816"/>
            <a:ext cx="7344816" cy="4392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81000" lvl="1" marL="91440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b="1" sz="2400">
                <a:solidFill>
                  <a:schemeClr val="lt1"/>
                </a:solidFill>
              </a:defRPr>
            </a:lvl2pPr>
            <a:lvl3pPr indent="-355600" lvl="2" marL="137160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b="1" sz="2000">
                <a:solidFill>
                  <a:schemeClr val="lt1"/>
                </a:solidFill>
              </a:defRPr>
            </a:lvl3pPr>
            <a:lvl4pPr indent="-355600" lvl="3" marL="182880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b="1" sz="2000">
                <a:solidFill>
                  <a:schemeClr val="lt1"/>
                </a:solidFill>
              </a:defRPr>
            </a:lvl4pPr>
            <a:lvl5pPr indent="-355600" lvl="4" marL="228600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 b="1" sz="20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Abschnitts-&#10;überschrift">
  <p:cSld name="2_Abschnitts-&#10;überschrif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9"/>
          <p:cNvSpPr txBox="1"/>
          <p:nvPr>
            <p:ph type="title"/>
          </p:nvPr>
        </p:nvSpPr>
        <p:spPr>
          <a:xfrm>
            <a:off x="914400" y="2636912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sz="40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9"/>
          <p:cNvSpPr txBox="1"/>
          <p:nvPr>
            <p:ph idx="10" type="dt"/>
          </p:nvPr>
        </p:nvSpPr>
        <p:spPr>
          <a:xfrm>
            <a:off x="5747477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9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0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8" name="Google Shape;38;p40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9" name="Google Shape;39;p40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40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1" name="Google Shape;41;p4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0"/>
          <p:cNvSpPr txBox="1"/>
          <p:nvPr>
            <p:ph idx="11" type="ftr"/>
          </p:nvPr>
        </p:nvSpPr>
        <p:spPr>
          <a:xfrm>
            <a:off x="4165600" y="6356351"/>
            <a:ext cx="3154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0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 und Inhal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1"/>
          <p:cNvSpPr txBox="1"/>
          <p:nvPr>
            <p:ph idx="1" type="body"/>
          </p:nvPr>
        </p:nvSpPr>
        <p:spPr>
          <a:xfrm>
            <a:off x="609600" y="1470454"/>
            <a:ext cx="10972800" cy="4622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>
  <p:cSld name="Titel und Inhal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2"/>
          <p:cNvSpPr txBox="1"/>
          <p:nvPr>
            <p:ph idx="1" type="body"/>
          </p:nvPr>
        </p:nvSpPr>
        <p:spPr>
          <a:xfrm>
            <a:off x="609600" y="1470454"/>
            <a:ext cx="10972800" cy="4622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el und Inhalt">
  <p:cSld name="2_Titel und Inhal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3"/>
          <p:cNvSpPr txBox="1"/>
          <p:nvPr>
            <p:ph idx="1" type="body"/>
          </p:nvPr>
        </p:nvSpPr>
        <p:spPr>
          <a:xfrm>
            <a:off x="609600" y="1470454"/>
            <a:ext cx="10972800" cy="4622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el und Inhalt">
  <p:cSld name="3_Titel und Inhal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4"/>
          <p:cNvSpPr txBox="1"/>
          <p:nvPr>
            <p:ph idx="1" type="body"/>
          </p:nvPr>
        </p:nvSpPr>
        <p:spPr>
          <a:xfrm>
            <a:off x="609600" y="1470454"/>
            <a:ext cx="10972800" cy="4622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el und Inhalt">
  <p:cSld name="5_Titel und Inhal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5"/>
          <p:cNvSpPr txBox="1"/>
          <p:nvPr>
            <p:ph idx="1" type="body"/>
          </p:nvPr>
        </p:nvSpPr>
        <p:spPr>
          <a:xfrm>
            <a:off x="609600" y="1470454"/>
            <a:ext cx="10972800" cy="4622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el und Inhalt">
  <p:cSld name="4_Titel und Inhal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6"/>
          <p:cNvSpPr txBox="1"/>
          <p:nvPr>
            <p:ph idx="1" type="body"/>
          </p:nvPr>
        </p:nvSpPr>
        <p:spPr>
          <a:xfrm>
            <a:off x="609600" y="1470454"/>
            <a:ext cx="10972800" cy="4622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7"/>
          <p:cNvSpPr txBox="1"/>
          <p:nvPr>
            <p:ph type="title"/>
          </p:nvPr>
        </p:nvSpPr>
        <p:spPr>
          <a:xfrm>
            <a:off x="963084" y="3345012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sz="40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7"/>
          <p:cNvSpPr txBox="1"/>
          <p:nvPr>
            <p:ph idx="1" type="body"/>
          </p:nvPr>
        </p:nvSpPr>
        <p:spPr>
          <a:xfrm>
            <a:off x="963084" y="1628801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5" name="Google Shape;65;p47"/>
          <p:cNvSpPr txBox="1"/>
          <p:nvPr>
            <p:ph idx="10" type="dt"/>
          </p:nvPr>
        </p:nvSpPr>
        <p:spPr>
          <a:xfrm>
            <a:off x="5747477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7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8"/>
          <p:cNvSpPr txBox="1"/>
          <p:nvPr>
            <p:ph idx="11" type="ftr"/>
          </p:nvPr>
        </p:nvSpPr>
        <p:spPr>
          <a:xfrm>
            <a:off x="4165600" y="6356351"/>
            <a:ext cx="3154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8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9"/>
          <p:cNvSpPr txBox="1"/>
          <p:nvPr>
            <p:ph idx="11" type="ftr"/>
          </p:nvPr>
        </p:nvSpPr>
        <p:spPr>
          <a:xfrm>
            <a:off x="4165600" y="6356351"/>
            <a:ext cx="3154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9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0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0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9" name="Google Shape;79;p50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0" name="Google Shape;80;p5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0"/>
          <p:cNvSpPr txBox="1"/>
          <p:nvPr>
            <p:ph idx="11" type="ftr"/>
          </p:nvPr>
        </p:nvSpPr>
        <p:spPr>
          <a:xfrm>
            <a:off x="4165600" y="6356351"/>
            <a:ext cx="3154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0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1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1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51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7" name="Google Shape;87;p5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1"/>
          <p:cNvSpPr txBox="1"/>
          <p:nvPr>
            <p:ph idx="11" type="ftr"/>
          </p:nvPr>
        </p:nvSpPr>
        <p:spPr>
          <a:xfrm>
            <a:off x="4165600" y="6356351"/>
            <a:ext cx="3154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51"/>
          <p:cNvSpPr txBox="1"/>
          <p:nvPr>
            <p:ph idx="12" type="sldNum"/>
          </p:nvPr>
        </p:nvSpPr>
        <p:spPr>
          <a:xfrm>
            <a:off x="7680176" y="6356351"/>
            <a:ext cx="39022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nutzerdefiniertes Layout">
  <p:cSld name="Benutzerdefiniertes Layou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5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2"/>
          <p:cNvSpPr txBox="1"/>
          <p:nvPr>
            <p:ph idx="11" type="ftr"/>
          </p:nvPr>
        </p:nvSpPr>
        <p:spPr>
          <a:xfrm>
            <a:off x="4165600" y="6356351"/>
            <a:ext cx="3154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3"/>
          <p:cNvSpPr txBox="1"/>
          <p:nvPr>
            <p:ph type="ctrTitle"/>
          </p:nvPr>
        </p:nvSpPr>
        <p:spPr>
          <a:xfrm>
            <a:off x="1106421" y="4180179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Calibri"/>
              <a:buNone/>
              <a:defRPr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97" name="Google Shape;97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288023" y="2636912"/>
            <a:ext cx="2641687" cy="155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8449" y="2636915"/>
            <a:ext cx="2225531" cy="1497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2641" y="1578396"/>
            <a:ext cx="5917599" cy="54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.png"/><Relationship Id="rId2" Type="http://schemas.openxmlformats.org/officeDocument/2006/relationships/hyperlink" Target="http://www.giftfreie-stadt.de/" TargetMode="External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5"/>
          <p:cNvSpPr txBox="1"/>
          <p:nvPr>
            <p:ph idx="1" type="body"/>
          </p:nvPr>
        </p:nvSpPr>
        <p:spPr>
          <a:xfrm>
            <a:off x="609600" y="1470454"/>
            <a:ext cx="10972800" cy="4622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5"/>
          <p:cNvSpPr txBox="1"/>
          <p:nvPr>
            <p:ph idx="11" type="ftr"/>
          </p:nvPr>
        </p:nvSpPr>
        <p:spPr>
          <a:xfrm>
            <a:off x="4165600" y="6356351"/>
            <a:ext cx="3154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Ein Bild, das Zeichnung enthält.&#10;&#10;Automatisch generierte Beschreibung" id="14" name="Google Shape;14;p3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352584" y="142177"/>
            <a:ext cx="716834" cy="71683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5"/>
          <p:cNvSpPr txBox="1"/>
          <p:nvPr/>
        </p:nvSpPr>
        <p:spPr>
          <a:xfrm>
            <a:off x="8110601" y="6538913"/>
            <a:ext cx="3600400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50"/>
              <a:buFont typeface="Calibri"/>
              <a:buNone/>
            </a:pPr>
            <a:r>
              <a:rPr b="0" i="0" lang="de-DE" sz="1050" u="sng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www.giftfreie-stadt.de </a:t>
            </a:r>
            <a:r>
              <a:rPr b="0" i="0" lang="de-DE" sz="105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* ChemieBotschafter@bef-de.org </a:t>
            </a:r>
            <a:endParaRPr b="0" i="0" sz="105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hyperlink" Target="https://de.statista.com/statistik/daten/studie/1859/umfrage/deutschlands-textilimporte-nach-herkunftslaendern/" TargetMode="External"/><Relationship Id="rId9" Type="http://schemas.openxmlformats.org/officeDocument/2006/relationships/image" Target="../media/image18.png"/><Relationship Id="rId5" Type="http://schemas.openxmlformats.org/officeDocument/2006/relationships/hyperlink" Target="https://www.europarl.europa.eu/news/de/headlines/society/20201208STO93327/umweltauswirkungen-von-textilproduktion-und-abfallen-infografik" TargetMode="External"/><Relationship Id="rId6" Type="http://schemas.openxmlformats.org/officeDocument/2006/relationships/hyperlink" Target="https://www.quarks.de/umwelt/kleidung-so-macht-sie-unsere-umwelt-kaputt/" TargetMode="External"/><Relationship Id="rId7" Type="http://schemas.openxmlformats.org/officeDocument/2006/relationships/hyperlink" Target="https://www.quarks.de/umwelt/kleidung-so-macht-sie-unsere-umwelt-kaputt/" TargetMode="External"/><Relationship Id="rId8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hyperlink" Target="https://www.mec.ca/en/article/what-the-heck-is-bluesign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Relationship Id="rId4" Type="http://schemas.openxmlformats.org/officeDocument/2006/relationships/image" Target="../media/image24.png"/><Relationship Id="rId5" Type="http://schemas.openxmlformats.org/officeDocument/2006/relationships/image" Target="../media/image28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0.png"/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9" Type="http://schemas.openxmlformats.org/officeDocument/2006/relationships/image" Target="../media/image31.jpg"/><Relationship Id="rId5" Type="http://schemas.openxmlformats.org/officeDocument/2006/relationships/image" Target="../media/image38.png"/><Relationship Id="rId6" Type="http://schemas.openxmlformats.org/officeDocument/2006/relationships/image" Target="../media/image24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Relationship Id="rId4" Type="http://schemas.openxmlformats.org/officeDocument/2006/relationships/image" Target="../media/image41.png"/><Relationship Id="rId5" Type="http://schemas.openxmlformats.org/officeDocument/2006/relationships/image" Target="../media/image45.png"/><Relationship Id="rId6" Type="http://schemas.openxmlformats.org/officeDocument/2006/relationships/image" Target="../media/image4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Relationship Id="rId4" Type="http://schemas.openxmlformats.org/officeDocument/2006/relationships/image" Target="../media/image41.png"/><Relationship Id="rId5" Type="http://schemas.openxmlformats.org/officeDocument/2006/relationships/image" Target="../media/image45.png"/><Relationship Id="rId6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2.jpg"/><Relationship Id="rId4" Type="http://schemas.openxmlformats.org/officeDocument/2006/relationships/hyperlink" Target="https://unsplash.com/@mumble57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Relationship Id="rId4" Type="http://schemas.openxmlformats.org/officeDocument/2006/relationships/image" Target="../media/image55.png"/><Relationship Id="rId5" Type="http://schemas.openxmlformats.org/officeDocument/2006/relationships/image" Target="../media/image5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umweltbundesamt.de/sites/default/files/medien/2546/publikationen/uba_sp_pfas_web_0.pdf" TargetMode="External"/><Relationship Id="rId4" Type="http://schemas.openxmlformats.org/officeDocument/2006/relationships/image" Target="../media/image54.jpg"/><Relationship Id="rId5" Type="http://schemas.openxmlformats.org/officeDocument/2006/relationships/image" Target="../media/image5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8.jpg"/><Relationship Id="rId4" Type="http://schemas.openxmlformats.org/officeDocument/2006/relationships/image" Target="../media/image57.png"/><Relationship Id="rId5" Type="http://schemas.openxmlformats.org/officeDocument/2006/relationships/image" Target="../media/image59.jpg"/><Relationship Id="rId6" Type="http://schemas.openxmlformats.org/officeDocument/2006/relationships/image" Target="../media/image60.jpg"/><Relationship Id="rId7" Type="http://schemas.openxmlformats.org/officeDocument/2006/relationships/image" Target="../media/image6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5.png"/><Relationship Id="rId4" Type="http://schemas.openxmlformats.org/officeDocument/2006/relationships/image" Target="../media/image6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 txBox="1"/>
          <p:nvPr/>
        </p:nvSpPr>
        <p:spPr>
          <a:xfrm>
            <a:off x="2700670" y="1977656"/>
            <a:ext cx="641143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Session 6 - Les textiles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700"/>
              <a:buFont typeface="Arial"/>
              <a:buNone/>
            </a:pPr>
            <a:r>
              <a:rPr lang="de-DE" sz="3700"/>
              <a:t>L'industrie textile est l'une des industries les plus polluantes du monde.</a:t>
            </a:r>
            <a:endParaRPr/>
          </a:p>
        </p:txBody>
      </p:sp>
      <p:sp>
        <p:nvSpPr>
          <p:cNvPr id="112" name="Google Shape;112;p5"/>
          <p:cNvSpPr txBox="1"/>
          <p:nvPr>
            <p:ph idx="2" type="body"/>
          </p:nvPr>
        </p:nvSpPr>
        <p:spPr>
          <a:xfrm>
            <a:off x="244549" y="1754372"/>
            <a:ext cx="5764473" cy="4371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Char char="•"/>
            </a:pPr>
            <a:r>
              <a:rPr b="1" lang="de-DE" sz="1500"/>
              <a:t>80 milliards </a:t>
            </a:r>
            <a:r>
              <a:rPr lang="de-DE" sz="1500"/>
              <a:t>de vêtements sont produits chaque année dans le monde</a:t>
            </a:r>
            <a:endParaRPr sz="1500"/>
          </a:p>
          <a:p>
            <a:pPr indent="-247650" lvl="0" marL="3429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500"/>
              <a:buNone/>
            </a:pPr>
            <a:r>
              <a:t/>
            </a:r>
            <a:endParaRPr sz="1500"/>
          </a:p>
          <a:p>
            <a:pPr indent="-342900" lvl="0" marL="3429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500"/>
              <a:buChar char="•"/>
            </a:pPr>
            <a:r>
              <a:rPr b="1" lang="de-DE" sz="1500"/>
              <a:t>Les principaux marchés de production sont basés en Chine, au Bangladesh, en Turquie et en Inde.</a:t>
            </a:r>
            <a:r>
              <a:rPr lang="de-DE" sz="1500"/>
              <a:t> </a:t>
            </a:r>
            <a:r>
              <a:rPr lang="de-DE" sz="1500" u="sng">
                <a:solidFill>
                  <a:schemeClr val="hlink"/>
                </a:solidFill>
                <a:hlinkClick r:id="rId4"/>
              </a:rPr>
              <a:t>https://de.statista.com/statistik/daten/studie/1859/umfrage/deutschlands-textilimporte-nach-herkunftslaendern/</a:t>
            </a:r>
            <a:r>
              <a:rPr lang="de-DE" sz="1500"/>
              <a:t>) </a:t>
            </a:r>
            <a:endParaRPr/>
          </a:p>
          <a:p>
            <a:pPr indent="-247650" lvl="0" marL="3429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500"/>
              <a:buNone/>
            </a:pPr>
            <a:r>
              <a:t/>
            </a:r>
            <a:endParaRPr sz="1500"/>
          </a:p>
          <a:p>
            <a:pPr indent="-342900" lvl="0" marL="3429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500"/>
              <a:buChar char="•"/>
            </a:pPr>
            <a:r>
              <a:rPr lang="de-DE" sz="1500"/>
              <a:t>Il est estimé que l'industrie de la mode est à la source de 10% des émissions mondiales de CO₂. </a:t>
            </a:r>
            <a:r>
              <a:rPr lang="de-DE" sz="1500"/>
              <a:t>(</a:t>
            </a:r>
            <a:r>
              <a:rPr lang="de-DE" sz="1500" u="sng">
                <a:solidFill>
                  <a:schemeClr val="hlink"/>
                </a:solidFill>
                <a:hlinkClick r:id="rId5"/>
              </a:rPr>
              <a:t>https://www.europarl.europa.eu/news/de/headlines/society/20201208STO93327/umweltauswirkungen-von-textilproduktion-und-abfallen-infografik</a:t>
            </a:r>
            <a:r>
              <a:rPr lang="de-DE" sz="1500"/>
              <a:t>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500"/>
              <a:buNone/>
            </a:pPr>
            <a:r>
              <a:t/>
            </a:r>
            <a:endParaRPr sz="1500"/>
          </a:p>
          <a:p>
            <a:pPr indent="-342900" lvl="0" marL="3429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500"/>
              <a:buChar char="•"/>
            </a:pPr>
            <a:r>
              <a:rPr b="1" lang="de-DE" sz="1500"/>
              <a:t>6500 </a:t>
            </a:r>
            <a:r>
              <a:rPr lang="de-DE" sz="1500"/>
              <a:t>produits chimiques différents sont utilisés pendant la fabrication des vêtements</a:t>
            </a:r>
            <a:r>
              <a:rPr b="1" lang="de-DE" sz="1500"/>
              <a:t>. </a:t>
            </a:r>
            <a:r>
              <a:rPr lang="de-DE" sz="1500"/>
              <a:t>(</a:t>
            </a:r>
            <a:r>
              <a:rPr lang="de-DE" sz="1500" u="sng">
                <a:solidFill>
                  <a:schemeClr val="hlink"/>
                </a:solidFill>
                <a:hlinkClick r:id="rId6"/>
              </a:rPr>
              <a:t>https://www.quarks.de/umwelt/kleidung-so-macht-sie-unsere-umwelt-kaputt/</a:t>
            </a:r>
            <a:r>
              <a:rPr lang="de-DE" sz="1500"/>
              <a:t>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500"/>
              <a:buNone/>
            </a:pPr>
            <a:r>
              <a:t/>
            </a:r>
            <a:endParaRPr sz="1500"/>
          </a:p>
          <a:p>
            <a:pPr indent="-342900" lvl="0" marL="3429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500"/>
              <a:buChar char="•"/>
            </a:pPr>
            <a:r>
              <a:rPr b="1" lang="de-DE" sz="1500"/>
              <a:t>1 kg de produits chimiques </a:t>
            </a:r>
            <a:r>
              <a:rPr lang="de-DE" sz="1500"/>
              <a:t>est utilisé en moyenne pour fabriquer 1 kg de vêtements </a:t>
            </a:r>
            <a:r>
              <a:rPr lang="de-DE" sz="1500"/>
              <a:t>(</a:t>
            </a:r>
            <a:r>
              <a:rPr lang="de-DE" sz="1500" u="sng">
                <a:solidFill>
                  <a:schemeClr val="hlink"/>
                </a:solidFill>
                <a:hlinkClick r:id="rId7"/>
              </a:rPr>
              <a:t>https://www.quarks.de/umwelt/kleidung-so-macht-sie-unsere-umwelt-kaputt/</a:t>
            </a:r>
            <a:r>
              <a:rPr lang="de-DE" sz="1500"/>
              <a:t>) </a:t>
            </a:r>
            <a:endParaRPr b="1" sz="1500"/>
          </a:p>
        </p:txBody>
      </p:sp>
      <p:pic>
        <p:nvPicPr>
          <p:cNvPr descr="Ein Bild, das Decke, drinnen, umgeben enthält.&#10;&#10;Automatisch generierte Beschreibung" id="113" name="Google Shape;113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00056" y="3578360"/>
            <a:ext cx="4824536" cy="27113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drinnen, zugemüllt, mehrere enthält.&#10;&#10;Automatisch generierte Beschreibung" id="114" name="Google Shape;114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09022" y="1553400"/>
            <a:ext cx="4071154" cy="271138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8625603" y="4004314"/>
            <a:ext cx="146174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Rio Lecatompessy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915936" y="6020203"/>
            <a:ext cx="155215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Francois Le Nguyen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 the heck is Bluesign? | MEC"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5580" y="0"/>
            <a:ext cx="9001000" cy="686395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6"/>
          <p:cNvSpPr txBox="1"/>
          <p:nvPr>
            <p:ph type="title"/>
          </p:nvPr>
        </p:nvSpPr>
        <p:spPr>
          <a:xfrm>
            <a:off x="623400" y="4448425"/>
            <a:ext cx="3758100" cy="1743300"/>
          </a:xfrm>
          <a:prstGeom prst="rect">
            <a:avLst/>
          </a:prstGeom>
          <a:solidFill>
            <a:srgbClr val="FDE9D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libri"/>
              <a:buNone/>
            </a:pPr>
            <a:r>
              <a:rPr lang="de-DE" sz="2600">
                <a:latin typeface="Calibri"/>
                <a:ea typeface="Calibri"/>
                <a:cs typeface="Calibri"/>
                <a:sym typeface="Calibri"/>
              </a:rPr>
              <a:t>La chaîne d'approvisionnement textile regroupe plusieurs étapes de production</a:t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304415" y="6191837"/>
            <a:ext cx="556475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de-DE" sz="1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https://www.mec.ca/en/article/what-the-heck-is-bluesign</a:t>
            </a:r>
            <a:r>
              <a:rPr lang="de-DE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 txBox="1"/>
          <p:nvPr>
            <p:ph type="title"/>
          </p:nvPr>
        </p:nvSpPr>
        <p:spPr>
          <a:xfrm>
            <a:off x="1034601" y="326761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L'utilisation de produits chimiques commence par la production de matières premières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31;p7"/>
          <p:cNvGrpSpPr/>
          <p:nvPr/>
        </p:nvGrpSpPr>
        <p:grpSpPr>
          <a:xfrm>
            <a:off x="983431" y="4245976"/>
            <a:ext cx="10178023" cy="1885788"/>
            <a:chOff x="0" y="473233"/>
            <a:chExt cx="10178023" cy="1885788"/>
          </a:xfrm>
        </p:grpSpPr>
        <p:sp>
          <p:nvSpPr>
            <p:cNvPr id="132" name="Google Shape;132;p7"/>
            <p:cNvSpPr/>
            <p:nvPr/>
          </p:nvSpPr>
          <p:spPr>
            <a:xfrm>
              <a:off x="0" y="473233"/>
              <a:ext cx="1956451" cy="176465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7"/>
            <p:cNvSpPr txBox="1"/>
            <p:nvPr/>
          </p:nvSpPr>
          <p:spPr>
            <a:xfrm>
              <a:off x="51685" y="524918"/>
              <a:ext cx="1853081" cy="16612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de-DE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Matières premières</a:t>
              </a: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 rot="52039">
              <a:off x="2158013" y="1134057"/>
              <a:ext cx="427412" cy="4852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D8CA2"/>
                </a:gs>
                <a:gs pos="80000">
                  <a:srgbClr val="A5B7D5"/>
                </a:gs>
                <a:gs pos="100000">
                  <a:srgbClr val="A5B8D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7"/>
            <p:cNvSpPr txBox="1"/>
            <p:nvPr/>
          </p:nvSpPr>
          <p:spPr>
            <a:xfrm rot="52039">
              <a:off x="2158020" y="1230127"/>
              <a:ext cx="299188" cy="29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2762797" y="515058"/>
              <a:ext cx="1956451" cy="176465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7"/>
            <p:cNvSpPr txBox="1"/>
            <p:nvPr/>
          </p:nvSpPr>
          <p:spPr>
            <a:xfrm>
              <a:off x="2814482" y="566743"/>
              <a:ext cx="1853081" cy="16612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de-DE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Production </a:t>
              </a: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 rot="39748">
              <a:off x="4910058" y="1170643"/>
              <a:ext cx="404570" cy="4852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D8CA2"/>
                </a:gs>
                <a:gs pos="80000">
                  <a:srgbClr val="A5B7D5"/>
                </a:gs>
                <a:gs pos="100000">
                  <a:srgbClr val="A5B8D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7"/>
            <p:cNvSpPr txBox="1"/>
            <p:nvPr/>
          </p:nvSpPr>
          <p:spPr>
            <a:xfrm rot="39748">
              <a:off x="4910062" y="1266981"/>
              <a:ext cx="283199" cy="29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5482539" y="546506"/>
              <a:ext cx="1956451" cy="176465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7"/>
            <p:cNvSpPr txBox="1"/>
            <p:nvPr/>
          </p:nvSpPr>
          <p:spPr>
            <a:xfrm>
              <a:off x="5534224" y="598191"/>
              <a:ext cx="1853081" cy="16612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de-DE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Transport</a:t>
              </a: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7634636" y="1186234"/>
              <a:ext cx="414767" cy="4852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D8CA2"/>
                </a:gs>
                <a:gs pos="80000">
                  <a:srgbClr val="A5B7D5"/>
                </a:gs>
                <a:gs pos="100000">
                  <a:srgbClr val="A5B8D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7"/>
            <p:cNvSpPr txBox="1"/>
            <p:nvPr/>
          </p:nvSpPr>
          <p:spPr>
            <a:xfrm>
              <a:off x="7634636" y="1283274"/>
              <a:ext cx="290337" cy="29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8221572" y="498647"/>
              <a:ext cx="1956451" cy="186037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8276060" y="553135"/>
              <a:ext cx="1847475" cy="17513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de-DE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Utilisation</a:t>
              </a:r>
              <a:endParaRPr/>
            </a:p>
          </p:txBody>
        </p:sp>
      </p:grpSp>
      <p:pic>
        <p:nvPicPr>
          <p:cNvPr descr="Ein Bild, das Himmel, draußen, Blume, Pflanze enthält.&#10;&#10;Automatisch generierte Beschreibung" id="146" name="Google Shape;146;p7"/>
          <p:cNvPicPr preferRelativeResize="0"/>
          <p:nvPr/>
        </p:nvPicPr>
        <p:blipFill rotWithShape="1">
          <a:blip r:embed="rId3">
            <a:alphaModFix/>
          </a:blip>
          <a:srcRect b="2304" l="0" r="24809" t="-2305"/>
          <a:stretch/>
        </p:blipFill>
        <p:spPr>
          <a:xfrm>
            <a:off x="948692" y="2165114"/>
            <a:ext cx="2020482" cy="199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7"/>
          <p:cNvSpPr txBox="1"/>
          <p:nvPr/>
        </p:nvSpPr>
        <p:spPr>
          <a:xfrm>
            <a:off x="1598423" y="3869704"/>
            <a:ext cx="130625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Trisha Downing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Himmel, fliegend, draußen, Ebene enthält.&#10;&#10;Automatisch generierte Beschreibung" id="148" name="Google Shape;148;p7"/>
          <p:cNvPicPr preferRelativeResize="0"/>
          <p:nvPr/>
        </p:nvPicPr>
        <p:blipFill rotWithShape="1">
          <a:blip r:embed="rId4">
            <a:alphaModFix/>
          </a:blip>
          <a:srcRect b="633" l="0" r="29593" t="2450"/>
          <a:stretch/>
        </p:blipFill>
        <p:spPr>
          <a:xfrm>
            <a:off x="6521001" y="2273575"/>
            <a:ext cx="1932285" cy="193431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7196551" y="3930888"/>
            <a:ext cx="121982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Kevin Woblick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7"/>
          <p:cNvPicPr preferRelativeResize="0"/>
          <p:nvPr/>
        </p:nvPicPr>
        <p:blipFill rotWithShape="1">
          <a:blip r:embed="rId5">
            <a:alphaModFix/>
          </a:blip>
          <a:srcRect b="23089" l="15414" r="19489" t="20098"/>
          <a:stretch/>
        </p:blipFill>
        <p:spPr>
          <a:xfrm>
            <a:off x="9223857" y="2273888"/>
            <a:ext cx="1915838" cy="1933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9197622" y="3956561"/>
            <a:ext cx="10390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Nhia Moua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Text enthält.&#10;&#10;Automatisch generierte Beschreibung" id="152" name="Google Shape;152;p7"/>
          <p:cNvPicPr preferRelativeResize="0"/>
          <p:nvPr/>
        </p:nvPicPr>
        <p:blipFill rotWithShape="1">
          <a:blip r:embed="rId6">
            <a:alphaModFix/>
          </a:blip>
          <a:srcRect b="4431" l="10903" r="16610" t="0"/>
          <a:stretch/>
        </p:blipFill>
        <p:spPr>
          <a:xfrm>
            <a:off x="3721022" y="2220719"/>
            <a:ext cx="1973341" cy="197633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7"/>
          <p:cNvSpPr txBox="1"/>
          <p:nvPr/>
        </p:nvSpPr>
        <p:spPr>
          <a:xfrm>
            <a:off x="4202069" y="3913535"/>
            <a:ext cx="132914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Deepak Rautela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Les fibres ont des utilisations chimiques différentes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Gras, Schaf, Baum, draußen enthält.&#10;&#10;Automatisch generierte Beschreibung" id="160" name="Google Shape;160;p8"/>
          <p:cNvPicPr preferRelativeResize="0"/>
          <p:nvPr/>
        </p:nvPicPr>
        <p:blipFill rotWithShape="1">
          <a:blip r:embed="rId3">
            <a:alphaModFix/>
          </a:blip>
          <a:srcRect b="-1068" l="36396" r="27558" t="0"/>
          <a:stretch/>
        </p:blipFill>
        <p:spPr>
          <a:xfrm>
            <a:off x="772574" y="1704066"/>
            <a:ext cx="2017293" cy="358721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8"/>
          <p:cNvSpPr txBox="1"/>
          <p:nvPr/>
        </p:nvSpPr>
        <p:spPr>
          <a:xfrm>
            <a:off x="767408" y="1566724"/>
            <a:ext cx="2022459" cy="1080453"/>
          </a:xfrm>
          <a:prstGeom prst="rect">
            <a:avLst/>
          </a:prstGeom>
          <a:solidFill>
            <a:srgbClr val="E36C0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naturelles d'origine animale</a:t>
            </a:r>
            <a:endParaRPr/>
          </a:p>
        </p:txBody>
      </p:sp>
      <p:sp>
        <p:nvSpPr>
          <p:cNvPr id="162" name="Google Shape;162;p8"/>
          <p:cNvSpPr txBox="1"/>
          <p:nvPr/>
        </p:nvSpPr>
        <p:spPr>
          <a:xfrm>
            <a:off x="767407" y="3975610"/>
            <a:ext cx="2042041" cy="2340000"/>
          </a:xfrm>
          <a:prstGeom prst="rect">
            <a:avLst/>
          </a:prstGeom>
          <a:solidFill>
            <a:srgbClr val="E36C0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-"/>
            </a:pPr>
            <a:r>
              <a:rPr lang="de-D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Traitement avec des produits chimiques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-"/>
            </a:pPr>
            <a:r>
              <a:rPr lang="de-D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Bain parasiticide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 txBox="1"/>
          <p:nvPr/>
        </p:nvSpPr>
        <p:spPr>
          <a:xfrm>
            <a:off x="1760815" y="3707704"/>
            <a:ext cx="99257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Judith Prins</a:t>
            </a:r>
            <a:endParaRPr/>
          </a:p>
        </p:txBody>
      </p:sp>
      <p:pic>
        <p:nvPicPr>
          <p:cNvPr descr="Ein Bild, das Himmel, draußen, Blume, Pflanze enthält.&#10;&#10;Automatisch generierte Beschreibung" id="164" name="Google Shape;164;p8"/>
          <p:cNvPicPr preferRelativeResize="0"/>
          <p:nvPr/>
        </p:nvPicPr>
        <p:blipFill rotWithShape="1">
          <a:blip r:embed="rId4">
            <a:alphaModFix/>
          </a:blip>
          <a:srcRect b="0" l="15988" r="32503" t="0"/>
          <a:stretch/>
        </p:blipFill>
        <p:spPr>
          <a:xfrm>
            <a:off x="2937750" y="1772816"/>
            <a:ext cx="1938745" cy="250675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8"/>
          <p:cNvSpPr txBox="1"/>
          <p:nvPr/>
        </p:nvSpPr>
        <p:spPr>
          <a:xfrm>
            <a:off x="2917975" y="3975598"/>
            <a:ext cx="1957500" cy="2882400"/>
          </a:xfrm>
          <a:prstGeom prst="rect">
            <a:avLst/>
          </a:prstGeom>
          <a:solidFill>
            <a:srgbClr val="FABF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7940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de-DE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Pesticides pour un rendement élevé des cultures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de-DE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Cancérogènes pour les personnes travaillant dans ce secteur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de-DE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Consommation d'eau particulièrement élevée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 txBox="1"/>
          <p:nvPr/>
        </p:nvSpPr>
        <p:spPr>
          <a:xfrm>
            <a:off x="2917971" y="1566724"/>
            <a:ext cx="1957406" cy="1080453"/>
          </a:xfrm>
          <a:prstGeom prst="rect">
            <a:avLst/>
          </a:prstGeom>
          <a:solidFill>
            <a:srgbClr val="FABF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végétales naturelles</a:t>
            </a:r>
            <a:endParaRPr/>
          </a:p>
        </p:txBody>
      </p:sp>
      <p:sp>
        <p:nvSpPr>
          <p:cNvPr id="167" name="Google Shape;167;p8"/>
          <p:cNvSpPr txBox="1"/>
          <p:nvPr/>
        </p:nvSpPr>
        <p:spPr>
          <a:xfrm>
            <a:off x="2916199" y="3738239"/>
            <a:ext cx="210930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Trisha Downing</a:t>
            </a:r>
            <a:endParaRPr/>
          </a:p>
        </p:txBody>
      </p:sp>
      <p:pic>
        <p:nvPicPr>
          <p:cNvPr descr="Ein Bild, das Baum, Stein enthält.&#10;&#10;Automatisch generierte Beschreibung" id="168" name="Google Shape;16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91950" y="2006444"/>
            <a:ext cx="1922890" cy="295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/>
          <p:cNvSpPr txBox="1"/>
          <p:nvPr/>
        </p:nvSpPr>
        <p:spPr>
          <a:xfrm>
            <a:off x="5057434" y="1595652"/>
            <a:ext cx="1957405" cy="1051525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naturelles et synthétiques</a:t>
            </a:r>
            <a:endParaRPr/>
          </a:p>
        </p:txBody>
      </p:sp>
      <p:sp>
        <p:nvSpPr>
          <p:cNvPr id="170" name="Google Shape;170;p8"/>
          <p:cNvSpPr txBox="1"/>
          <p:nvPr/>
        </p:nvSpPr>
        <p:spPr>
          <a:xfrm>
            <a:off x="5088000" y="3958244"/>
            <a:ext cx="1926839" cy="2340000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-"/>
            </a:pPr>
            <a:r>
              <a:rPr lang="de-D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Utilisation intensive de produits chimiques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-"/>
            </a:pPr>
            <a:r>
              <a:rPr lang="de-D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Dépenses élevées en énergie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 txBox="1"/>
          <p:nvPr/>
        </p:nvSpPr>
        <p:spPr>
          <a:xfrm>
            <a:off x="5060023" y="3738239"/>
            <a:ext cx="101502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David Clode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Himmel, Wasser, draußen, Boot enthält.&#10;&#10;Automatisch generierte Beschreibung" id="172" name="Google Shape;172;p8"/>
          <p:cNvPicPr preferRelativeResize="0"/>
          <p:nvPr/>
        </p:nvPicPr>
        <p:blipFill rotWithShape="1">
          <a:blip r:embed="rId6">
            <a:alphaModFix/>
          </a:blip>
          <a:srcRect b="0" l="3872" r="43198" t="0"/>
          <a:stretch/>
        </p:blipFill>
        <p:spPr>
          <a:xfrm>
            <a:off x="7234693" y="2341717"/>
            <a:ext cx="1988629" cy="185310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 txBox="1"/>
          <p:nvPr/>
        </p:nvSpPr>
        <p:spPr>
          <a:xfrm>
            <a:off x="7196898" y="1595652"/>
            <a:ext cx="2026424" cy="1051525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synthétiques artificielles</a:t>
            </a:r>
            <a:endParaRPr/>
          </a:p>
        </p:txBody>
      </p:sp>
      <p:sp>
        <p:nvSpPr>
          <p:cNvPr id="174" name="Google Shape;174;p8"/>
          <p:cNvSpPr txBox="1"/>
          <p:nvPr/>
        </p:nvSpPr>
        <p:spPr>
          <a:xfrm>
            <a:off x="7207323" y="3973593"/>
            <a:ext cx="2016000" cy="2340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-"/>
            </a:pPr>
            <a:r>
              <a:rPr lang="de-D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base de pétrole</a:t>
            </a:r>
            <a:endParaRPr/>
          </a:p>
          <a:p>
            <a:pPr indent="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 txBox="1"/>
          <p:nvPr/>
        </p:nvSpPr>
        <p:spPr>
          <a:xfrm>
            <a:off x="7254275" y="3738239"/>
            <a:ext cx="95250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Grant Durr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Wasser, schwimmend enthält.&#10;&#10;Automatisch generierte Beschreibung" id="176" name="Google Shape;176;p8"/>
          <p:cNvPicPr preferRelativeResize="0"/>
          <p:nvPr/>
        </p:nvPicPr>
        <p:blipFill rotWithShape="1">
          <a:blip r:embed="rId7">
            <a:alphaModFix/>
          </a:blip>
          <a:srcRect b="0" l="9187" r="8051" t="0"/>
          <a:stretch/>
        </p:blipFill>
        <p:spPr>
          <a:xfrm>
            <a:off x="9360557" y="2284818"/>
            <a:ext cx="2064035" cy="168564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8"/>
          <p:cNvSpPr txBox="1"/>
          <p:nvPr/>
        </p:nvSpPr>
        <p:spPr>
          <a:xfrm>
            <a:off x="9336360" y="1595652"/>
            <a:ext cx="2088232" cy="1051525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synthétiques recyclées</a:t>
            </a:r>
            <a:endParaRPr/>
          </a:p>
        </p:txBody>
      </p:sp>
      <p:sp>
        <p:nvSpPr>
          <p:cNvPr id="178" name="Google Shape;178;p8"/>
          <p:cNvSpPr txBox="1"/>
          <p:nvPr/>
        </p:nvSpPr>
        <p:spPr>
          <a:xfrm>
            <a:off x="9350261" y="3961747"/>
            <a:ext cx="2063230" cy="2340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-"/>
            </a:pPr>
            <a:r>
              <a:rPr lang="de-D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origine inconnue conduit à des produits chimiques peu clairs dans la matière première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-"/>
            </a:pPr>
            <a:r>
              <a:rPr lang="de-D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Dépenses énergétiques élevées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-"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9350260" y="3696634"/>
            <a:ext cx="111280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Brian Yurasits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Il existe des alternatives plus durables pour presque toutes les fibres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 txBox="1"/>
          <p:nvPr/>
        </p:nvSpPr>
        <p:spPr>
          <a:xfrm>
            <a:off x="2964871" y="1614220"/>
            <a:ext cx="1692000" cy="1080453"/>
          </a:xfrm>
          <a:prstGeom prst="rect">
            <a:avLst/>
          </a:prstGeom>
          <a:solidFill>
            <a:srgbClr val="FABF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végétales naturelles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831816" y="1633849"/>
            <a:ext cx="1692000" cy="1080453"/>
          </a:xfrm>
          <a:prstGeom prst="rect">
            <a:avLst/>
          </a:prstGeom>
          <a:solidFill>
            <a:srgbClr val="E36C0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naturelles d'origine animale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7344528" y="1595652"/>
            <a:ext cx="1692000" cy="1051525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synthétiques artificielles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 txBox="1"/>
          <p:nvPr/>
        </p:nvSpPr>
        <p:spPr>
          <a:xfrm>
            <a:off x="5131250" y="1628510"/>
            <a:ext cx="1692000" cy="1051525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naturelles et synthétiques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 txBox="1"/>
          <p:nvPr/>
        </p:nvSpPr>
        <p:spPr>
          <a:xfrm>
            <a:off x="9645733" y="1614220"/>
            <a:ext cx="1692000" cy="1051525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de-D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Fibres synthétiques recyclées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 txBox="1"/>
          <p:nvPr/>
        </p:nvSpPr>
        <p:spPr>
          <a:xfrm>
            <a:off x="4073667" y="5631612"/>
            <a:ext cx="3804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d'informations sur:</a:t>
            </a:r>
            <a:r>
              <a:rPr b="1"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Siegelklarheit.de </a:t>
            </a:r>
            <a:endParaRPr/>
          </a:p>
        </p:txBody>
      </p:sp>
      <p:pic>
        <p:nvPicPr>
          <p:cNvPr descr="Ein Bild, das Wasser, schwimmend enthält.&#10;&#10;Automatisch generierte Beschreibung" id="192" name="Google Shape;192;p9"/>
          <p:cNvPicPr preferRelativeResize="0"/>
          <p:nvPr/>
        </p:nvPicPr>
        <p:blipFill rotWithShape="1">
          <a:blip r:embed="rId3">
            <a:alphaModFix/>
          </a:blip>
          <a:srcRect b="0" l="14854" r="13135" t="0"/>
          <a:stretch/>
        </p:blipFill>
        <p:spPr>
          <a:xfrm>
            <a:off x="9448035" y="2937822"/>
            <a:ext cx="2087395" cy="1930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Himmel, Wasser, draußen, Boot enthält.&#10;&#10;Automatisch generierte Beschreibung" id="193" name="Google Shape;193;p9"/>
          <p:cNvPicPr preferRelativeResize="0"/>
          <p:nvPr/>
        </p:nvPicPr>
        <p:blipFill rotWithShape="1">
          <a:blip r:embed="rId4">
            <a:alphaModFix/>
          </a:blip>
          <a:srcRect b="0" l="0" r="39603" t="13222"/>
          <a:stretch/>
        </p:blipFill>
        <p:spPr>
          <a:xfrm>
            <a:off x="7181757" y="2903379"/>
            <a:ext cx="2017543" cy="1930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Baum, Stein enthält.&#10;&#10;Automatisch generierte Beschreibung" id="194" name="Google Shape;194;p9"/>
          <p:cNvPicPr preferRelativeResize="0"/>
          <p:nvPr/>
        </p:nvPicPr>
        <p:blipFill rotWithShape="1">
          <a:blip r:embed="rId5">
            <a:alphaModFix/>
          </a:blip>
          <a:srcRect b="11970" l="-704" r="704" t="20516"/>
          <a:stretch/>
        </p:blipFill>
        <p:spPr>
          <a:xfrm>
            <a:off x="5038819" y="2903379"/>
            <a:ext cx="1873878" cy="1930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Himmel, draußen, Blume, Pflanze enthält.&#10;&#10;Automatisch generierte Beschreibung" id="195" name="Google Shape;195;p9"/>
          <p:cNvPicPr preferRelativeResize="0"/>
          <p:nvPr/>
        </p:nvPicPr>
        <p:blipFill rotWithShape="1">
          <a:blip r:embed="rId6">
            <a:alphaModFix/>
          </a:blip>
          <a:srcRect b="12281" l="21657" r="19389" t="-1069"/>
          <a:stretch/>
        </p:blipFill>
        <p:spPr>
          <a:xfrm>
            <a:off x="2845564" y="2903379"/>
            <a:ext cx="1929814" cy="1935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Gras, Schaf, Baum, draußen enthält.&#10;&#10;Automatisch generierte Beschreibung" id="196" name="Google Shape;196;p9"/>
          <p:cNvPicPr preferRelativeResize="0"/>
          <p:nvPr/>
        </p:nvPicPr>
        <p:blipFill rotWithShape="1">
          <a:blip r:embed="rId7">
            <a:alphaModFix/>
          </a:blip>
          <a:srcRect b="0" l="13721" r="23953" t="4346"/>
          <a:stretch/>
        </p:blipFill>
        <p:spPr>
          <a:xfrm>
            <a:off x="715999" y="2930088"/>
            <a:ext cx="1888755" cy="1930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ponsible Wool (RWS) | Textile Exchange" id="197" name="Google Shape;197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5197" y="3322247"/>
            <a:ext cx="1156581" cy="11617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Zeichnung, Schild, Verkehr, Personen enthält.&#10;&#10;Automatisch generierte Beschreibung" id="198" name="Google Shape;198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33103" y="3322247"/>
            <a:ext cx="1161744" cy="1161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9"/>
          <p:cNvSpPr/>
          <p:nvPr/>
        </p:nvSpPr>
        <p:spPr>
          <a:xfrm>
            <a:off x="5442692" y="3361469"/>
            <a:ext cx="1229371" cy="11225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covero Viskose - Online-Shop KOKOworld" id="200" name="Google Shape;200;p9"/>
          <p:cNvPicPr preferRelativeResize="0"/>
          <p:nvPr/>
        </p:nvPicPr>
        <p:blipFill rotWithShape="1">
          <a:blip r:embed="rId10">
            <a:alphaModFix/>
          </a:blip>
          <a:srcRect b="15866" l="15802" r="13016" t="0"/>
          <a:stretch/>
        </p:blipFill>
        <p:spPr>
          <a:xfrm>
            <a:off x="5442692" y="3782187"/>
            <a:ext cx="1217007" cy="38358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9"/>
          <p:cNvSpPr/>
          <p:nvPr/>
        </p:nvSpPr>
        <p:spPr>
          <a:xfrm>
            <a:off x="9891822" y="3306566"/>
            <a:ext cx="1346305" cy="12745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S - Global Recycle Standard - Certifications" id="202" name="Google Shape;202;p9"/>
          <p:cNvPicPr preferRelativeResize="0"/>
          <p:nvPr/>
        </p:nvPicPr>
        <p:blipFill rotWithShape="1">
          <a:blip r:embed="rId11">
            <a:alphaModFix/>
          </a:blip>
          <a:srcRect b="29026" l="10862" r="4088" t="25972"/>
          <a:stretch/>
        </p:blipFill>
        <p:spPr>
          <a:xfrm>
            <a:off x="9891821" y="3572766"/>
            <a:ext cx="1346305" cy="71234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9"/>
          <p:cNvSpPr txBox="1"/>
          <p:nvPr/>
        </p:nvSpPr>
        <p:spPr>
          <a:xfrm>
            <a:off x="666110" y="4833974"/>
            <a:ext cx="150209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Judith Prins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9"/>
          <p:cNvSpPr txBox="1"/>
          <p:nvPr/>
        </p:nvSpPr>
        <p:spPr>
          <a:xfrm>
            <a:off x="2829012" y="4839019"/>
            <a:ext cx="1218603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Trisha Downing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4999636" y="4831842"/>
            <a:ext cx="101502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David Clode</a:t>
            </a:r>
            <a:endParaRPr sz="105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7216116" y="4831841"/>
            <a:ext cx="915635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Grant Durr</a:t>
            </a:r>
            <a:endParaRPr sz="105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9"/>
          <p:cNvSpPr txBox="1"/>
          <p:nvPr/>
        </p:nvSpPr>
        <p:spPr>
          <a:xfrm>
            <a:off x="9462544" y="4838071"/>
            <a:ext cx="111280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© Brian Yurasits</a:t>
            </a:r>
            <a:endParaRPr sz="105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0"/>
          <p:cNvPicPr preferRelativeResize="0"/>
          <p:nvPr/>
        </p:nvPicPr>
        <p:blipFill rotWithShape="1">
          <a:blip r:embed="rId3">
            <a:alphaModFix/>
          </a:blip>
          <a:srcRect b="8000" l="0" r="0" t="4851"/>
          <a:stretch/>
        </p:blipFill>
        <p:spPr>
          <a:xfrm>
            <a:off x="0" y="1580"/>
            <a:ext cx="12192000" cy="7070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0"/>
          <p:cNvSpPr txBox="1"/>
          <p:nvPr/>
        </p:nvSpPr>
        <p:spPr>
          <a:xfrm>
            <a:off x="959768" y="548680"/>
            <a:ext cx="10272464" cy="9233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Lisez l'étiquette de votre vêtement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"/>
          <p:cNvSpPr txBox="1"/>
          <p:nvPr>
            <p:ph type="title"/>
          </p:nvPr>
        </p:nvSpPr>
        <p:spPr>
          <a:xfrm>
            <a:off x="1034601" y="326761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Un grand nombre de substances chimiques sont utilisées pendant leur fabrication.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1" name="Google Shape;221;p11"/>
          <p:cNvGrpSpPr/>
          <p:nvPr/>
        </p:nvGrpSpPr>
        <p:grpSpPr>
          <a:xfrm>
            <a:off x="983431" y="4245976"/>
            <a:ext cx="10178023" cy="1885788"/>
            <a:chOff x="0" y="473233"/>
            <a:chExt cx="10178023" cy="1885788"/>
          </a:xfrm>
        </p:grpSpPr>
        <p:sp>
          <p:nvSpPr>
            <p:cNvPr id="222" name="Google Shape;222;p11"/>
            <p:cNvSpPr/>
            <p:nvPr/>
          </p:nvSpPr>
          <p:spPr>
            <a:xfrm>
              <a:off x="0" y="473233"/>
              <a:ext cx="1956451" cy="176465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1B467A"/>
                </a:gs>
                <a:gs pos="50000">
                  <a:srgbClr val="2866B0"/>
                </a:gs>
                <a:gs pos="100000">
                  <a:srgbClr val="307BD4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1"/>
            <p:cNvSpPr txBox="1"/>
            <p:nvPr/>
          </p:nvSpPr>
          <p:spPr>
            <a:xfrm>
              <a:off x="51685" y="524918"/>
              <a:ext cx="1853081" cy="16612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de-DE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Matières premières</a:t>
              </a:r>
              <a:endParaRPr/>
            </a:p>
          </p:txBody>
        </p:sp>
        <p:sp>
          <p:nvSpPr>
            <p:cNvPr id="224" name="Google Shape;224;p11"/>
            <p:cNvSpPr/>
            <p:nvPr/>
          </p:nvSpPr>
          <p:spPr>
            <a:xfrm rot="52039">
              <a:off x="2158013" y="1134057"/>
              <a:ext cx="427412" cy="4852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D8CA2"/>
                </a:gs>
                <a:gs pos="80000">
                  <a:srgbClr val="A5B7D5"/>
                </a:gs>
                <a:gs pos="100000">
                  <a:srgbClr val="A5B8D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1"/>
            <p:cNvSpPr txBox="1"/>
            <p:nvPr/>
          </p:nvSpPr>
          <p:spPr>
            <a:xfrm rot="52039">
              <a:off x="2158020" y="1230127"/>
              <a:ext cx="299188" cy="29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1"/>
            <p:cNvSpPr/>
            <p:nvPr/>
          </p:nvSpPr>
          <p:spPr>
            <a:xfrm>
              <a:off x="2762797" y="515058"/>
              <a:ext cx="1956451" cy="176465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46E20"/>
                </a:gs>
                <a:gs pos="50000">
                  <a:srgbClr val="7A9F2F"/>
                </a:gs>
                <a:gs pos="100000">
                  <a:srgbClr val="92BE39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1"/>
            <p:cNvSpPr txBox="1"/>
            <p:nvPr/>
          </p:nvSpPr>
          <p:spPr>
            <a:xfrm>
              <a:off x="2814482" y="566743"/>
              <a:ext cx="1853081" cy="16612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de-DE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Production</a:t>
              </a:r>
              <a:endParaRPr/>
            </a:p>
          </p:txBody>
        </p:sp>
        <p:sp>
          <p:nvSpPr>
            <p:cNvPr id="228" name="Google Shape;228;p11"/>
            <p:cNvSpPr/>
            <p:nvPr/>
          </p:nvSpPr>
          <p:spPr>
            <a:xfrm rot="39748">
              <a:off x="4910058" y="1170643"/>
              <a:ext cx="404570" cy="4852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D8CA2"/>
                </a:gs>
                <a:gs pos="80000">
                  <a:srgbClr val="A5B7D5"/>
                </a:gs>
                <a:gs pos="100000">
                  <a:srgbClr val="A5B8D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1"/>
            <p:cNvSpPr txBox="1"/>
            <p:nvPr/>
          </p:nvSpPr>
          <p:spPr>
            <a:xfrm rot="39748">
              <a:off x="4910062" y="1266981"/>
              <a:ext cx="283199" cy="29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5482539" y="546506"/>
              <a:ext cx="1956451" cy="176465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1"/>
            <p:cNvSpPr txBox="1"/>
            <p:nvPr/>
          </p:nvSpPr>
          <p:spPr>
            <a:xfrm>
              <a:off x="5534224" y="598191"/>
              <a:ext cx="1853081" cy="16612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de-DE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Transport</a:t>
              </a:r>
              <a:endParaRPr/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7634636" y="1186234"/>
              <a:ext cx="414767" cy="4852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D8CA2"/>
                </a:gs>
                <a:gs pos="80000">
                  <a:srgbClr val="A5B7D5"/>
                </a:gs>
                <a:gs pos="100000">
                  <a:srgbClr val="A5B8D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1"/>
            <p:cNvSpPr txBox="1"/>
            <p:nvPr/>
          </p:nvSpPr>
          <p:spPr>
            <a:xfrm>
              <a:off x="7634636" y="1283274"/>
              <a:ext cx="290337" cy="29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1"/>
            <p:cNvSpPr/>
            <p:nvPr/>
          </p:nvSpPr>
          <p:spPr>
            <a:xfrm>
              <a:off x="8221572" y="498647"/>
              <a:ext cx="1956451" cy="186037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1"/>
            <p:cNvSpPr txBox="1"/>
            <p:nvPr/>
          </p:nvSpPr>
          <p:spPr>
            <a:xfrm>
              <a:off x="8276060" y="553135"/>
              <a:ext cx="1847475" cy="17513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de-DE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Utilisation</a:t>
              </a:r>
              <a:endParaRPr/>
            </a:p>
          </p:txBody>
        </p:sp>
      </p:grpSp>
      <p:pic>
        <p:nvPicPr>
          <p:cNvPr descr="Ein Bild, das Himmel, draußen, Blume, Pflanze enthält.&#10;&#10;Automatisch generierte Beschreibung" id="236" name="Google Shape;236;p11"/>
          <p:cNvPicPr preferRelativeResize="0"/>
          <p:nvPr/>
        </p:nvPicPr>
        <p:blipFill rotWithShape="1">
          <a:blip r:embed="rId3">
            <a:alphaModFix/>
          </a:blip>
          <a:srcRect b="2304" l="0" r="24809" t="-2305"/>
          <a:stretch/>
        </p:blipFill>
        <p:spPr>
          <a:xfrm>
            <a:off x="948692" y="2165114"/>
            <a:ext cx="2020482" cy="199357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1"/>
          <p:cNvSpPr txBox="1"/>
          <p:nvPr/>
        </p:nvSpPr>
        <p:spPr>
          <a:xfrm>
            <a:off x="1741876" y="3912228"/>
            <a:ext cx="130625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Trisha Downing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Himmel, fliegend, draußen, Ebene enthält.&#10;&#10;Automatisch generierte Beschreibung" id="238" name="Google Shape;238;p11"/>
          <p:cNvPicPr preferRelativeResize="0"/>
          <p:nvPr/>
        </p:nvPicPr>
        <p:blipFill rotWithShape="1">
          <a:blip r:embed="rId4">
            <a:alphaModFix/>
          </a:blip>
          <a:srcRect b="633" l="0" r="29593" t="2450"/>
          <a:stretch/>
        </p:blipFill>
        <p:spPr>
          <a:xfrm>
            <a:off x="6521001" y="2273575"/>
            <a:ext cx="1932285" cy="193431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1"/>
          <p:cNvSpPr txBox="1"/>
          <p:nvPr/>
        </p:nvSpPr>
        <p:spPr>
          <a:xfrm>
            <a:off x="7021977" y="3983114"/>
            <a:ext cx="121982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Kevin Woblick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11"/>
          <p:cNvPicPr preferRelativeResize="0"/>
          <p:nvPr/>
        </p:nvPicPr>
        <p:blipFill rotWithShape="1">
          <a:blip r:embed="rId5">
            <a:alphaModFix/>
          </a:blip>
          <a:srcRect b="23089" l="15414" r="19489" t="20098"/>
          <a:stretch/>
        </p:blipFill>
        <p:spPr>
          <a:xfrm>
            <a:off x="9223857" y="2273888"/>
            <a:ext cx="1915838" cy="1933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1"/>
          <p:cNvSpPr txBox="1"/>
          <p:nvPr/>
        </p:nvSpPr>
        <p:spPr>
          <a:xfrm>
            <a:off x="9184330" y="3984599"/>
            <a:ext cx="10390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Nhia Moua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Text enthält.&#10;&#10;Automatisch generierte Beschreibung" id="242" name="Google Shape;242;p11"/>
          <p:cNvPicPr preferRelativeResize="0"/>
          <p:nvPr/>
        </p:nvPicPr>
        <p:blipFill rotWithShape="1">
          <a:blip r:embed="rId6">
            <a:alphaModFix/>
          </a:blip>
          <a:srcRect b="4431" l="10903" r="16610" t="0"/>
          <a:stretch/>
        </p:blipFill>
        <p:spPr>
          <a:xfrm>
            <a:off x="3721022" y="2220719"/>
            <a:ext cx="1973341" cy="197633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1"/>
          <p:cNvSpPr txBox="1"/>
          <p:nvPr/>
        </p:nvSpPr>
        <p:spPr>
          <a:xfrm>
            <a:off x="4027495" y="3965761"/>
            <a:ext cx="132914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Deepak Rautela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Nous examinons en particulier les processus humides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hat the heck is Bluesign? | MEC" id="250" name="Google Shape;25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7608" y="1193487"/>
            <a:ext cx="6497216" cy="4954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hat the heck is Bluesign? | MEC" id="257" name="Google Shape;257;p13"/>
          <p:cNvPicPr preferRelativeResize="0"/>
          <p:nvPr/>
        </p:nvPicPr>
        <p:blipFill rotWithShape="1">
          <a:blip r:embed="rId3">
            <a:alphaModFix/>
          </a:blip>
          <a:srcRect b="31627" l="48764" r="14663" t="0"/>
          <a:stretch/>
        </p:blipFill>
        <p:spPr>
          <a:xfrm>
            <a:off x="5735960" y="1193487"/>
            <a:ext cx="3600400" cy="513278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3"/>
          <p:cNvSpPr/>
          <p:nvPr/>
        </p:nvSpPr>
        <p:spPr>
          <a:xfrm>
            <a:off x="5735960" y="1193487"/>
            <a:ext cx="3600400" cy="5132789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F4A6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Des substances chimiques nocives sont utilisées à chaque étape du processus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4"/>
          <p:cNvSpPr/>
          <p:nvPr/>
        </p:nvSpPr>
        <p:spPr>
          <a:xfrm>
            <a:off x="695225" y="1417655"/>
            <a:ext cx="10359900" cy="760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F4A6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fibres textiles acquièrent des propriétés spécifiques par la présence de substances chimiques !</a:t>
            </a:r>
            <a:endParaRPr/>
          </a:p>
        </p:txBody>
      </p:sp>
      <p:sp>
        <p:nvSpPr>
          <p:cNvPr id="265" name="Google Shape;265;p14"/>
          <p:cNvSpPr/>
          <p:nvPr/>
        </p:nvSpPr>
        <p:spPr>
          <a:xfrm>
            <a:off x="990117" y="3833108"/>
            <a:ext cx="24435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Préparation</a:t>
            </a:r>
            <a:endParaRPr/>
          </a:p>
        </p:txBody>
      </p:sp>
      <p:sp>
        <p:nvSpPr>
          <p:cNvPr id="266" name="Google Shape;266;p14"/>
          <p:cNvSpPr/>
          <p:nvPr/>
        </p:nvSpPr>
        <p:spPr>
          <a:xfrm>
            <a:off x="3503712" y="3833108"/>
            <a:ext cx="24435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Teinture</a:t>
            </a:r>
            <a:endParaRPr/>
          </a:p>
        </p:txBody>
      </p:sp>
      <p:sp>
        <p:nvSpPr>
          <p:cNvPr id="267" name="Google Shape;267;p14"/>
          <p:cNvSpPr/>
          <p:nvPr/>
        </p:nvSpPr>
        <p:spPr>
          <a:xfrm>
            <a:off x="6095835" y="3904707"/>
            <a:ext cx="22467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Lavage</a:t>
            </a:r>
            <a:endParaRPr/>
          </a:p>
        </p:txBody>
      </p:sp>
      <p:sp>
        <p:nvSpPr>
          <p:cNvPr id="268" name="Google Shape;268;p14"/>
          <p:cNvSpPr/>
          <p:nvPr/>
        </p:nvSpPr>
        <p:spPr>
          <a:xfrm>
            <a:off x="8615012" y="3833108"/>
            <a:ext cx="29673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Équipement</a:t>
            </a:r>
            <a:endParaRPr/>
          </a:p>
        </p:txBody>
      </p:sp>
      <p:pic>
        <p:nvPicPr>
          <p:cNvPr descr="Ein Bild, das Natur, Regen, orange enthält.&#10;&#10;Automatisch generierte Beschreibung" id="269" name="Google Shape;269;p14"/>
          <p:cNvPicPr preferRelativeResize="0"/>
          <p:nvPr/>
        </p:nvPicPr>
        <p:blipFill rotWithShape="1">
          <a:blip r:embed="rId3">
            <a:alphaModFix/>
          </a:blip>
          <a:srcRect b="57318" l="-425" r="43846" t="16401"/>
          <a:stretch/>
        </p:blipFill>
        <p:spPr>
          <a:xfrm>
            <a:off x="8721235" y="2372695"/>
            <a:ext cx="2291047" cy="141958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4"/>
          <p:cNvSpPr txBox="1"/>
          <p:nvPr/>
        </p:nvSpPr>
        <p:spPr>
          <a:xfrm>
            <a:off x="10189312" y="3556808"/>
            <a:ext cx="86594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Nick Nice</a:t>
            </a:r>
            <a:endParaRPr/>
          </a:p>
        </p:txBody>
      </p:sp>
      <p:pic>
        <p:nvPicPr>
          <p:cNvPr descr="Ein Bild, das Person, drinnen enthält.&#10;&#10;Automatisch generierte Beschreibung" id="271" name="Google Shape;271;p14"/>
          <p:cNvPicPr preferRelativeResize="0"/>
          <p:nvPr/>
        </p:nvPicPr>
        <p:blipFill rotWithShape="1">
          <a:blip r:embed="rId4">
            <a:alphaModFix/>
          </a:blip>
          <a:srcRect b="3337" l="6930" r="0" t="9645"/>
          <a:stretch/>
        </p:blipFill>
        <p:spPr>
          <a:xfrm>
            <a:off x="3341930" y="2372695"/>
            <a:ext cx="2298243" cy="143107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4"/>
          <p:cNvSpPr txBox="1"/>
          <p:nvPr/>
        </p:nvSpPr>
        <p:spPr>
          <a:xfrm>
            <a:off x="4185173" y="3556808"/>
            <a:ext cx="155844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Jelleke Vanooteghem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blau enthält.&#10;&#10;Automatisch generierte Beschreibung" id="273" name="Google Shape;273;p14"/>
          <p:cNvPicPr preferRelativeResize="0"/>
          <p:nvPr/>
        </p:nvPicPr>
        <p:blipFill rotWithShape="1">
          <a:blip r:embed="rId5">
            <a:alphaModFix/>
          </a:blip>
          <a:srcRect b="24466" l="25398" r="0" t="0"/>
          <a:stretch/>
        </p:blipFill>
        <p:spPr>
          <a:xfrm>
            <a:off x="820649" y="2372695"/>
            <a:ext cx="2132997" cy="143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4"/>
          <p:cNvSpPr txBox="1"/>
          <p:nvPr/>
        </p:nvSpPr>
        <p:spPr>
          <a:xfrm>
            <a:off x="820649" y="3556808"/>
            <a:ext cx="111280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Kelly Sikkema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drinnen, schließen, U-Bahn enthält.&#10;&#10;Automatisch generierte Beschreibung" id="275" name="Google Shape;275;p14"/>
          <p:cNvPicPr preferRelativeResize="0"/>
          <p:nvPr/>
        </p:nvPicPr>
        <p:blipFill rotWithShape="1">
          <a:blip r:embed="rId6">
            <a:alphaModFix/>
          </a:blip>
          <a:srcRect b="10398" l="23831" r="0" t="21732"/>
          <a:stretch/>
        </p:blipFill>
        <p:spPr>
          <a:xfrm>
            <a:off x="6012580" y="2372696"/>
            <a:ext cx="2411412" cy="1431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4"/>
          <p:cNvSpPr txBox="1"/>
          <p:nvPr/>
        </p:nvSpPr>
        <p:spPr>
          <a:xfrm>
            <a:off x="7351983" y="3571498"/>
            <a:ext cx="111440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chemeClr val="dk1"/>
                </a:solidFill>
                <a:highlight>
                  <a:srgbClr val="808080"/>
                </a:highlight>
                <a:latin typeface="Calibri"/>
                <a:ea typeface="Calibri"/>
                <a:cs typeface="Calibri"/>
                <a:sym typeface="Calibri"/>
              </a:rPr>
              <a:t>© Jeremy Sallee</a:t>
            </a:r>
            <a:endParaRPr sz="1050">
              <a:solidFill>
                <a:schemeClr val="dk1"/>
              </a:solidFill>
              <a:highlight>
                <a:srgbClr val="808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Des substances chimiques nocives sont utilisées à chaque étape du processus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Calibri"/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990117" y="3833108"/>
            <a:ext cx="244350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Préparation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FCE4BA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Décolorant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Acides 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3503712" y="3833108"/>
            <a:ext cx="244350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Teinture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Solvant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Colorants (par exemple colorants azoïques)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6095835" y="3904707"/>
            <a:ext cx="224670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Lavage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Détergents (surfactants)</a:t>
            </a:r>
            <a:endParaRPr/>
          </a:p>
        </p:txBody>
      </p:sp>
      <p:sp>
        <p:nvSpPr>
          <p:cNvPr id="285" name="Google Shape;285;p15"/>
          <p:cNvSpPr/>
          <p:nvPr/>
        </p:nvSpPr>
        <p:spPr>
          <a:xfrm>
            <a:off x="8615012" y="3833108"/>
            <a:ext cx="2967388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Équipement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Retardateur de flammes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Produits chimiques hydrofuges / antisalissants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Plastifiant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Revêtements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Natur, Regen, orange enthält.&#10;&#10;Automatisch generierte Beschreibung" id="286" name="Google Shape;286;p15"/>
          <p:cNvPicPr preferRelativeResize="0"/>
          <p:nvPr/>
        </p:nvPicPr>
        <p:blipFill rotWithShape="1">
          <a:blip r:embed="rId3">
            <a:alphaModFix/>
          </a:blip>
          <a:srcRect b="57318" l="-425" r="43846" t="16401"/>
          <a:stretch/>
        </p:blipFill>
        <p:spPr>
          <a:xfrm>
            <a:off x="8721235" y="2372695"/>
            <a:ext cx="2291047" cy="1419584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5"/>
          <p:cNvSpPr txBox="1"/>
          <p:nvPr/>
        </p:nvSpPr>
        <p:spPr>
          <a:xfrm>
            <a:off x="10189312" y="3556808"/>
            <a:ext cx="86594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Nick Nice</a:t>
            </a:r>
            <a:endParaRPr/>
          </a:p>
        </p:txBody>
      </p:sp>
      <p:pic>
        <p:nvPicPr>
          <p:cNvPr descr="Ein Bild, das Person, drinnen enthält.&#10;&#10;Automatisch generierte Beschreibung" id="288" name="Google Shape;288;p15"/>
          <p:cNvPicPr preferRelativeResize="0"/>
          <p:nvPr/>
        </p:nvPicPr>
        <p:blipFill rotWithShape="1">
          <a:blip r:embed="rId4">
            <a:alphaModFix/>
          </a:blip>
          <a:srcRect b="3337" l="6930" r="0" t="9645"/>
          <a:stretch/>
        </p:blipFill>
        <p:spPr>
          <a:xfrm>
            <a:off x="3341930" y="2372695"/>
            <a:ext cx="2298243" cy="143107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5"/>
          <p:cNvSpPr txBox="1"/>
          <p:nvPr/>
        </p:nvSpPr>
        <p:spPr>
          <a:xfrm>
            <a:off x="4185173" y="3556808"/>
            <a:ext cx="155844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Jelleke Vanooteghem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blau enthält.&#10;&#10;Automatisch generierte Beschreibung" id="290" name="Google Shape;290;p15"/>
          <p:cNvPicPr preferRelativeResize="0"/>
          <p:nvPr/>
        </p:nvPicPr>
        <p:blipFill rotWithShape="1">
          <a:blip r:embed="rId5">
            <a:alphaModFix/>
          </a:blip>
          <a:srcRect b="24466" l="25398" r="0" t="0"/>
          <a:stretch/>
        </p:blipFill>
        <p:spPr>
          <a:xfrm>
            <a:off x="820649" y="2372695"/>
            <a:ext cx="2132997" cy="143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5"/>
          <p:cNvSpPr txBox="1"/>
          <p:nvPr/>
        </p:nvSpPr>
        <p:spPr>
          <a:xfrm>
            <a:off x="820649" y="3556808"/>
            <a:ext cx="111280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Kelly Sikkema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drinnen, schließen, U-Bahn enthält.&#10;&#10;Automatisch generierte Beschreibung" id="292" name="Google Shape;292;p15"/>
          <p:cNvPicPr preferRelativeResize="0"/>
          <p:nvPr/>
        </p:nvPicPr>
        <p:blipFill rotWithShape="1">
          <a:blip r:embed="rId6">
            <a:alphaModFix/>
          </a:blip>
          <a:srcRect b="10398" l="23831" r="0" t="21732"/>
          <a:stretch/>
        </p:blipFill>
        <p:spPr>
          <a:xfrm>
            <a:off x="6012580" y="2372696"/>
            <a:ext cx="2411412" cy="1431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5"/>
          <p:cNvSpPr txBox="1"/>
          <p:nvPr/>
        </p:nvSpPr>
        <p:spPr>
          <a:xfrm>
            <a:off x="7351983" y="3571498"/>
            <a:ext cx="111440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chemeClr val="dk1"/>
                </a:solidFill>
                <a:highlight>
                  <a:srgbClr val="808080"/>
                </a:highlight>
                <a:latin typeface="Calibri"/>
                <a:ea typeface="Calibri"/>
                <a:cs typeface="Calibri"/>
                <a:sym typeface="Calibri"/>
              </a:rPr>
              <a:t>© Jeremy Sallee</a:t>
            </a:r>
            <a:endParaRPr sz="1050">
              <a:solidFill>
                <a:schemeClr val="dk1"/>
              </a:solidFill>
              <a:highlight>
                <a:srgbClr val="808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"/>
          <p:cNvSpPr/>
          <p:nvPr/>
        </p:nvSpPr>
        <p:spPr>
          <a:xfrm>
            <a:off x="609600" y="1260498"/>
            <a:ext cx="5990456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000">
                <a:solidFill>
                  <a:schemeClr val="dk1"/>
                </a:solidFill>
                <a:highlight>
                  <a:srgbClr val="FCE4BA"/>
                </a:highlight>
                <a:latin typeface="Calibri"/>
                <a:ea typeface="Calibri"/>
                <a:cs typeface="Calibri"/>
                <a:sym typeface="Calibri"/>
              </a:rPr>
              <a:t>Préparation : Utilisation de solvants</a:t>
            </a:r>
            <a:endParaRPr b="1" sz="2000">
              <a:solidFill>
                <a:schemeClr val="dk1"/>
              </a:solidFill>
              <a:highlight>
                <a:srgbClr val="FCE4BA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6"/>
          <p:cNvSpPr/>
          <p:nvPr/>
        </p:nvSpPr>
        <p:spPr>
          <a:xfrm>
            <a:off x="621824" y="2133389"/>
            <a:ext cx="5762208" cy="3477875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Aide les colorants à mieux pénétrer dans les fibres (en particulier les fibres synthétiques).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Nettoyage des textiles à partir de restes de produits chimiques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Peu dégradable, nocif pour la couche d'ozone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6"/>
          <p:cNvSpPr txBox="1"/>
          <p:nvPr>
            <p:ph type="title"/>
          </p:nvPr>
        </p:nvSpPr>
        <p:spPr>
          <a:xfrm>
            <a:off x="609600" y="569139"/>
            <a:ext cx="109728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Des solvants sont nécessaires pour la préparation des fibres.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Damestein enthält.&#10;&#10;Automatisch generierte Beschreibung" id="302" name="Google Shape;30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7431" y="2133389"/>
            <a:ext cx="4941912" cy="3291314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6"/>
          <p:cNvSpPr txBox="1"/>
          <p:nvPr/>
        </p:nvSpPr>
        <p:spPr>
          <a:xfrm>
            <a:off x="9851948" y="5066949"/>
            <a:ext cx="14873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Linn Legros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17"/>
          <p:cNvPicPr preferRelativeResize="0"/>
          <p:nvPr/>
        </p:nvPicPr>
        <p:blipFill rotWithShape="1">
          <a:blip r:embed="rId3">
            <a:alphaModFix/>
          </a:blip>
          <a:srcRect b="14142" l="0" r="0" t="14142"/>
          <a:stretch/>
        </p:blipFill>
        <p:spPr>
          <a:xfrm>
            <a:off x="621824" y="1565409"/>
            <a:ext cx="10441240" cy="4743912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7"/>
          <p:cNvSpPr/>
          <p:nvPr/>
        </p:nvSpPr>
        <p:spPr>
          <a:xfrm>
            <a:off x="621824" y="1550746"/>
            <a:ext cx="1991097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Colorants azoïques</a:t>
            </a:r>
            <a:endParaRPr/>
          </a:p>
        </p:txBody>
      </p:sp>
      <p:sp>
        <p:nvSpPr>
          <p:cNvPr id="311" name="Google Shape;311;p17"/>
          <p:cNvSpPr/>
          <p:nvPr/>
        </p:nvSpPr>
        <p:spPr>
          <a:xfrm>
            <a:off x="621824" y="2648074"/>
            <a:ext cx="10586744" cy="430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🡪"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Produit synthétiquement ; pour la teinture des textiles</a:t>
            </a:r>
            <a:endParaRPr/>
          </a:p>
        </p:txBody>
      </p:sp>
      <p:sp>
        <p:nvSpPr>
          <p:cNvPr id="312" name="Google Shape;312;p17"/>
          <p:cNvSpPr/>
          <p:nvPr/>
        </p:nvSpPr>
        <p:spPr>
          <a:xfrm>
            <a:off x="597008" y="5185250"/>
            <a:ext cx="10586744" cy="7694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🡪"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Libèrent des "amines aromatiques" nocives - cancérigènes, allergènes, dommageables pour les systèmes immunitaire et nerveux.</a:t>
            </a:r>
            <a:endParaRPr/>
          </a:p>
        </p:txBody>
      </p:sp>
      <p:sp>
        <p:nvSpPr>
          <p:cNvPr id="313" name="Google Shape;313;p17"/>
          <p:cNvSpPr/>
          <p:nvPr/>
        </p:nvSpPr>
        <p:spPr>
          <a:xfrm>
            <a:off x="597008" y="4458084"/>
            <a:ext cx="10466056" cy="430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eaux usées des usines textiles colorent les rivières : dangereux pour la flore, la faune et la population.</a:t>
            </a:r>
            <a:endParaRPr/>
          </a:p>
        </p:txBody>
      </p:sp>
      <p:sp>
        <p:nvSpPr>
          <p:cNvPr id="314" name="Google Shape;314;p1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Les colorants polluent l'environnement et restent dans les produits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 txBox="1"/>
          <p:nvPr/>
        </p:nvSpPr>
        <p:spPr>
          <a:xfrm>
            <a:off x="704370" y="6000411"/>
            <a:ext cx="119616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© engin akyurt  </a:t>
            </a:r>
            <a:endParaRPr/>
          </a:p>
        </p:txBody>
      </p:sp>
      <p:sp>
        <p:nvSpPr>
          <p:cNvPr id="316" name="Google Shape;316;p17"/>
          <p:cNvSpPr/>
          <p:nvPr/>
        </p:nvSpPr>
        <p:spPr>
          <a:xfrm>
            <a:off x="0" y="-269304"/>
            <a:ext cx="184731" cy="538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"/>
              <a:buNone/>
            </a:pPr>
            <a:br>
              <a:rPr b="0" i="0" lang="de-DE" sz="1100" u="none" cap="none" strike="noStrike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621824" y="1085191"/>
            <a:ext cx="4188031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highlight>
                <a:srgbClr val="FCE4BA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597008" y="3368615"/>
            <a:ext cx="10586744" cy="7694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🡪"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L'utilisation de colorants azoïques contenant des composants classés comme toxiques ou cancérigènes est interdite dans l'UE depuis 2009. Une réduction a été déterminée.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8"/>
          <p:cNvSpPr/>
          <p:nvPr/>
        </p:nvSpPr>
        <p:spPr>
          <a:xfrm>
            <a:off x="609600" y="1414849"/>
            <a:ext cx="7696920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highlight>
                <a:srgbClr val="FCE4BA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5737767" y="2204864"/>
            <a:ext cx="5655096" cy="3477875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🡪"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Ralentit ou prévient les incendies</a:t>
            </a:r>
            <a:r>
              <a:rPr lang="de-DE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.....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 peuvent être filtrés dans les stations d'épuration .....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xique, cancérigène, effets sur le système hormonal</a:t>
            </a:r>
            <a:endParaRPr/>
          </a:p>
        </p:txBody>
      </p:sp>
      <p:sp>
        <p:nvSpPr>
          <p:cNvPr id="326" name="Google Shape;326;p1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Les retardateurs de flamme sont souvent utilisés pour les meubles et les vêtements pour enfants.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8"/>
          <p:cNvPicPr preferRelativeResize="0"/>
          <p:nvPr/>
        </p:nvPicPr>
        <p:blipFill rotWithShape="1">
          <a:blip r:embed="rId3">
            <a:alphaModFix/>
          </a:blip>
          <a:srcRect b="0" l="7062" r="7063" t="0"/>
          <a:stretch/>
        </p:blipFill>
        <p:spPr>
          <a:xfrm>
            <a:off x="631328" y="2204864"/>
            <a:ext cx="4824536" cy="3745409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8"/>
          <p:cNvSpPr txBox="1"/>
          <p:nvPr/>
        </p:nvSpPr>
        <p:spPr>
          <a:xfrm>
            <a:off x="3376549" y="5673274"/>
            <a:ext cx="137364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© </a:t>
            </a:r>
            <a:r>
              <a:rPr b="0" i="0" lang="de-DE" sz="1200" u="sng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Armen Aydinyan</a:t>
            </a:r>
            <a:endParaRPr sz="12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9"/>
          <p:cNvSpPr txBox="1"/>
          <p:nvPr/>
        </p:nvSpPr>
        <p:spPr>
          <a:xfrm>
            <a:off x="609600" y="439446"/>
            <a:ext cx="10814992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highlight>
                <a:srgbClr val="FCE4BA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9"/>
          <p:cNvSpPr txBox="1"/>
          <p:nvPr/>
        </p:nvSpPr>
        <p:spPr>
          <a:xfrm>
            <a:off x="739220" y="2436644"/>
            <a:ext cx="43194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Vêtements de plein air ( !)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Chaussures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Tentes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Sprays d'imperméabilisation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9"/>
          <p:cNvSpPr/>
          <p:nvPr/>
        </p:nvSpPr>
        <p:spPr>
          <a:xfrm>
            <a:off x="467711" y="683572"/>
            <a:ext cx="10815000" cy="83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Produits chimiques hydrofuges et antisalissures : 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Substances alkylées perfluorées et polyfluorées (PFAS)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Baum, draußen, Person, Gras enthält.&#10;&#10;Automatisch generierte Beschreibung" id="337" name="Google Shape;337;p19"/>
          <p:cNvPicPr preferRelativeResize="0"/>
          <p:nvPr/>
        </p:nvPicPr>
        <p:blipFill rotWithShape="1">
          <a:blip r:embed="rId3">
            <a:alphaModFix/>
          </a:blip>
          <a:srcRect b="0" l="12587" r="43197" t="25785"/>
          <a:stretch/>
        </p:blipFill>
        <p:spPr>
          <a:xfrm>
            <a:off x="5445439" y="2429966"/>
            <a:ext cx="2808313" cy="313932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9"/>
          <p:cNvSpPr txBox="1"/>
          <p:nvPr/>
        </p:nvSpPr>
        <p:spPr>
          <a:xfrm>
            <a:off x="5445439" y="5294243"/>
            <a:ext cx="85953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© Matthew</a:t>
            </a:r>
            <a:endParaRPr/>
          </a:p>
        </p:txBody>
      </p:sp>
      <p:pic>
        <p:nvPicPr>
          <p:cNvPr descr="Ein Bild, das Baum, draußen, Outdoorobjekt, Zelt enthält.&#10;&#10;Automatisch generierte Beschreibung" id="339" name="Google Shape;339;p19"/>
          <p:cNvPicPr preferRelativeResize="0"/>
          <p:nvPr/>
        </p:nvPicPr>
        <p:blipFill rotWithShape="1">
          <a:blip r:embed="rId4">
            <a:alphaModFix/>
          </a:blip>
          <a:srcRect b="0" l="10319" r="39797" t="15233"/>
          <a:stretch/>
        </p:blipFill>
        <p:spPr>
          <a:xfrm>
            <a:off x="8832304" y="2436644"/>
            <a:ext cx="2457994" cy="3132643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9"/>
          <p:cNvSpPr txBox="1"/>
          <p:nvPr/>
        </p:nvSpPr>
        <p:spPr>
          <a:xfrm>
            <a:off x="9412462" y="5294243"/>
            <a:ext cx="149111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© Cristofer Maximilian</a:t>
            </a:r>
            <a:endParaRPr/>
          </a:p>
        </p:txBody>
      </p:sp>
      <p:pic>
        <p:nvPicPr>
          <p:cNvPr id="341" name="Google Shape;341;p19"/>
          <p:cNvPicPr preferRelativeResize="0"/>
          <p:nvPr/>
        </p:nvPicPr>
        <p:blipFill rotWithShape="1">
          <a:blip r:embed="rId5">
            <a:alphaModFix/>
          </a:blip>
          <a:srcRect b="0" l="0" r="0" t="-693"/>
          <a:stretch/>
        </p:blipFill>
        <p:spPr>
          <a:xfrm rot="5400000">
            <a:off x="7301974" y="4348775"/>
            <a:ext cx="2286198" cy="143032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9"/>
          <p:cNvSpPr txBox="1"/>
          <p:nvPr/>
        </p:nvSpPr>
        <p:spPr>
          <a:xfrm>
            <a:off x="7729910" y="5958671"/>
            <a:ext cx="1320772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© Nick Nice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2414" y="80135"/>
            <a:ext cx="8733876" cy="648490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0"/>
          <p:cNvSpPr txBox="1"/>
          <p:nvPr>
            <p:ph idx="1" type="body"/>
          </p:nvPr>
        </p:nvSpPr>
        <p:spPr>
          <a:xfrm>
            <a:off x="178130" y="593766"/>
            <a:ext cx="2424284" cy="5499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None/>
            </a:pPr>
            <a:r>
              <a:rPr b="1" lang="de-DE"/>
              <a:t>Autres sources de PFAS</a:t>
            </a:r>
            <a:endParaRPr/>
          </a:p>
          <a:p>
            <a:pPr indent="0" lvl="0" marL="0" rtl="0" algn="l">
              <a:spcBef>
                <a:spcPts val="444"/>
              </a:spcBef>
              <a:spcAft>
                <a:spcPts val="0"/>
              </a:spcAft>
              <a:buClr>
                <a:srgbClr val="595959"/>
              </a:buClr>
              <a:buSzPct val="100000"/>
              <a:buNone/>
            </a:pPr>
            <a:r>
              <a:t/>
            </a:r>
            <a:endParaRPr b="1"/>
          </a:p>
          <a:p>
            <a:pPr indent="-320040" lvl="0" marL="342900" rtl="0" algn="l">
              <a:lnSpc>
                <a:spcPct val="11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•"/>
            </a:pPr>
            <a:r>
              <a:rPr lang="de-DE"/>
              <a:t>Air (vapeurs à l'intérieur) </a:t>
            </a:r>
            <a:endParaRPr/>
          </a:p>
          <a:p>
            <a:pPr indent="-320040" lvl="0" marL="342900" rtl="0" algn="l">
              <a:lnSpc>
                <a:spcPct val="11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•"/>
            </a:pPr>
            <a:r>
              <a:rPr lang="de-DE"/>
              <a:t>Mousses d'extinction</a:t>
            </a:r>
            <a:endParaRPr/>
          </a:p>
          <a:p>
            <a:pPr indent="-320040" lvl="0" marL="342900" rtl="0" algn="l">
              <a:lnSpc>
                <a:spcPct val="11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•"/>
            </a:pPr>
            <a:r>
              <a:rPr lang="de-DE"/>
              <a:t>Produits en papier (brillance, emballages hydrofuges) </a:t>
            </a:r>
            <a:endParaRPr/>
          </a:p>
          <a:p>
            <a:pPr indent="-320040" lvl="0" marL="342900" rtl="0" algn="l">
              <a:lnSpc>
                <a:spcPct val="11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•"/>
            </a:pPr>
            <a:r>
              <a:rPr lang="de-DE"/>
              <a:t>Aliments (poissons, œufs, fruits) </a:t>
            </a:r>
            <a:endParaRPr/>
          </a:p>
          <a:p>
            <a:pPr indent="-320040" lvl="0" marL="342900" rtl="0" algn="l">
              <a:lnSpc>
                <a:spcPct val="11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•"/>
            </a:pPr>
            <a:r>
              <a:rPr lang="de-DE"/>
              <a:t>Parfois l'eau potable</a:t>
            </a:r>
            <a:endParaRPr/>
          </a:p>
          <a:p>
            <a:pPr indent="-201930" lvl="0" marL="342900" rtl="0" algn="l">
              <a:spcBef>
                <a:spcPts val="444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None/>
            </a:pPr>
            <a:r>
              <a:t/>
            </a:r>
            <a:endParaRPr/>
          </a:p>
          <a:p>
            <a:pPr indent="-201930" lvl="0" marL="342900" rtl="0" algn="l">
              <a:spcBef>
                <a:spcPts val="444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lang="de-DE"/>
              <a:t>Que faire ?</a:t>
            </a:r>
            <a:endParaRPr/>
          </a:p>
        </p:txBody>
      </p:sp>
      <p:sp>
        <p:nvSpPr>
          <p:cNvPr id="355" name="Google Shape;355;p21"/>
          <p:cNvSpPr txBox="1"/>
          <p:nvPr>
            <p:ph idx="1" type="body"/>
          </p:nvPr>
        </p:nvSpPr>
        <p:spPr>
          <a:xfrm>
            <a:off x="609601" y="1470453"/>
            <a:ext cx="6801292" cy="4899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e-DE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Pas de produits alimentaires provenant de/vers des cartons enduits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e-DE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Achetez des vêtements de pluie sans PFAS/PFC ! 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e-DE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Alternatives pour obtenir un effet déperlant :  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e-DE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Polysiloxane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e-DE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Résines de mélamine modifiée 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e-DE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Polyuréthane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e-DE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Revêtements de cire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1"/>
          <p:cNvSpPr txBox="1"/>
          <p:nvPr/>
        </p:nvSpPr>
        <p:spPr>
          <a:xfrm>
            <a:off x="526002" y="6181153"/>
            <a:ext cx="446324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u="sng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For further reading: uba_sp_pfas_web_0.pdf (umweltbundesamt.de)</a:t>
            </a:r>
            <a:endParaRPr sz="105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lose-up photo of woman in orange coat" id="357" name="Google Shape;357;p21"/>
          <p:cNvPicPr preferRelativeResize="0"/>
          <p:nvPr/>
        </p:nvPicPr>
        <p:blipFill rotWithShape="1">
          <a:blip r:embed="rId4">
            <a:alphaModFix/>
          </a:blip>
          <a:srcRect b="0" l="0" r="0" t="15921"/>
          <a:stretch/>
        </p:blipFill>
        <p:spPr>
          <a:xfrm>
            <a:off x="7498672" y="1585560"/>
            <a:ext cx="3873000" cy="40704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fc-free - Renner XXL Magazin" id="358" name="Google Shape;35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41241" y="5030783"/>
            <a:ext cx="1383668" cy="1281175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9" name="Google Shape;359;p21"/>
          <p:cNvSpPr txBox="1"/>
          <p:nvPr/>
        </p:nvSpPr>
        <p:spPr>
          <a:xfrm>
            <a:off x="10303751" y="5384587"/>
            <a:ext cx="106792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© Gage Walker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lang="de-DE"/>
              <a:t>Labels pour textiles</a:t>
            </a:r>
            <a:endParaRPr/>
          </a:p>
        </p:txBody>
      </p:sp>
      <p:sp>
        <p:nvSpPr>
          <p:cNvPr id="365" name="Google Shape;365;p23"/>
          <p:cNvSpPr txBox="1"/>
          <p:nvPr>
            <p:ph idx="1" type="body"/>
          </p:nvPr>
        </p:nvSpPr>
        <p:spPr>
          <a:xfrm>
            <a:off x="609600" y="1470454"/>
            <a:ext cx="10972800" cy="4622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Ein Bild, das Zeichnung, Schild, Verkehr, Personen enthält.&#10;&#10;Automatisch generierte Beschreibung" id="366" name="Google Shape;36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3398" y="3253083"/>
            <a:ext cx="1290048" cy="12900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eko-Tex Standard 100: Kriterien, Kontrollen und Kritik – Utopia.de" id="367" name="Google Shape;36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82286" y="3269033"/>
            <a:ext cx="2679689" cy="12581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ir Wear Foundation - Rescuewear" id="368" name="Google Shape;36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18089" y="3064843"/>
            <a:ext cx="1156031" cy="1434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44775" y="3253083"/>
            <a:ext cx="1332357" cy="1332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01366" y="3128697"/>
            <a:ext cx="1718933" cy="1581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5"/>
          <p:cNvSpPr txBox="1"/>
          <p:nvPr>
            <p:ph type="title"/>
          </p:nvPr>
        </p:nvSpPr>
        <p:spPr>
          <a:xfrm>
            <a:off x="609600" y="274638"/>
            <a:ext cx="1054963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Les conservateurs et les agents de moulage contiennent des formaldéhydes et des phénols.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5"/>
          <p:cNvSpPr txBox="1"/>
          <p:nvPr>
            <p:ph idx="1" type="body"/>
          </p:nvPr>
        </p:nvSpPr>
        <p:spPr>
          <a:xfrm>
            <a:off x="609600" y="1600200"/>
            <a:ext cx="5270400" cy="49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de-DE" sz="2200"/>
              <a:t>Les produits sont appliqués sur le matériau final et le protègent pendant le transport.</a:t>
            </a:r>
            <a:endParaRPr/>
          </a:p>
          <a:p>
            <a:pPr indent="-203200" lvl="0" marL="34290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595959"/>
              </a:buClr>
              <a:buSzPts val="2200"/>
              <a:buNone/>
            </a:pPr>
            <a:r>
              <a:t/>
            </a:r>
            <a:endParaRPr sz="2200"/>
          </a:p>
          <a:p>
            <a:pPr indent="-342900" lvl="0" marL="34290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Le formaldéhyde est utilisé comme conservateur.</a:t>
            </a:r>
            <a:endParaRPr sz="2200"/>
          </a:p>
          <a:p>
            <a:pPr indent="-342900" lvl="0" marL="34290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Il est classé comme cancérigène</a:t>
            </a:r>
            <a:endParaRPr sz="2200"/>
          </a:p>
          <a:p>
            <a:pPr indent="-203200" lvl="0" marL="34290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595959"/>
              </a:buClr>
              <a:buSzPts val="2200"/>
              <a:buNone/>
            </a:pPr>
            <a:r>
              <a:t/>
            </a:r>
            <a:endParaRPr sz="2200"/>
          </a:p>
          <a:p>
            <a:pPr indent="-342900" lvl="0" marL="34290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de-DE" sz="2200"/>
              <a:t>Des phénols et des chlorophénols ont été trouvés dans les remèdes à base de moisissures.</a:t>
            </a:r>
            <a:endParaRPr sz="2200"/>
          </a:p>
          <a:p>
            <a:pPr indent="-285750" lvl="1" marL="74295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595959"/>
              </a:buClr>
              <a:buSzPts val="2200"/>
              <a:buChar char="–"/>
            </a:pPr>
            <a:r>
              <a:rPr lang="de-DE" sz="2200"/>
              <a:t>Ces substances sont très dangereuses pour la peau et s'accumulent dans l'environnement</a:t>
            </a:r>
            <a:endParaRPr/>
          </a:p>
          <a:p>
            <a:pPr indent="-203200" lvl="0" marL="34290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595959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descr="Ein Bild, das Bett, drinnen, legend, Bettwäsche enthält.&#10;&#10;Automatisch generierte Beschreibung" id="378" name="Google Shape;378;p25"/>
          <p:cNvPicPr preferRelativeResize="0"/>
          <p:nvPr/>
        </p:nvPicPr>
        <p:blipFill rotWithShape="1">
          <a:blip r:embed="rId3">
            <a:alphaModFix/>
          </a:blip>
          <a:srcRect b="0" l="22790" r="0" t="0"/>
          <a:stretch/>
        </p:blipFill>
        <p:spPr>
          <a:xfrm>
            <a:off x="6018673" y="1580950"/>
            <a:ext cx="4903915" cy="4230064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5"/>
          <p:cNvSpPr txBox="1"/>
          <p:nvPr/>
        </p:nvSpPr>
        <p:spPr>
          <a:xfrm>
            <a:off x="10188092" y="5564793"/>
            <a:ext cx="73449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© MUILLU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7"/>
          <p:cNvSpPr/>
          <p:nvPr/>
        </p:nvSpPr>
        <p:spPr>
          <a:xfrm>
            <a:off x="4898966" y="2169301"/>
            <a:ext cx="6408712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portant des vêtements, les substances chimiques pénètrent dans notre corps par la peau et la respiration.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Lavez les vêtements avant de les porter pour la première fois 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substances chimiques peuvent se retrouver dans les eaux usées par le biais du lavage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substances chimiques et les fibres s'accumulent dans l'environnement</a:t>
            </a:r>
            <a:endParaRPr/>
          </a:p>
        </p:txBody>
      </p:sp>
      <p:sp>
        <p:nvSpPr>
          <p:cNvPr id="386" name="Google Shape;386;p2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Calibri"/>
              <a:buNone/>
            </a:pPr>
            <a:r>
              <a:rPr lang="de-DE" sz="3000">
                <a:latin typeface="Calibri"/>
                <a:ea typeface="Calibri"/>
                <a:cs typeface="Calibri"/>
                <a:sym typeface="Calibri"/>
              </a:rPr>
              <a:t>Lors de l'utilisation, les substances chimiques contenues dans les vêtements peuvent être absorbées par le corps.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Gestell, Möbel, drinnen, Kleidung enthält.&#10;&#10;Automatisch generierte Beschreibung" id="387" name="Google Shape;387;p27"/>
          <p:cNvPicPr preferRelativeResize="0"/>
          <p:nvPr/>
        </p:nvPicPr>
        <p:blipFill rotWithShape="1">
          <a:blip r:embed="rId3">
            <a:alphaModFix/>
          </a:blip>
          <a:srcRect b="0" l="20523" r="24765" t="0"/>
          <a:stretch/>
        </p:blipFill>
        <p:spPr>
          <a:xfrm>
            <a:off x="884321" y="1814103"/>
            <a:ext cx="3475039" cy="4242767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7"/>
          <p:cNvSpPr/>
          <p:nvPr/>
        </p:nvSpPr>
        <p:spPr>
          <a:xfrm>
            <a:off x="952106" y="4509120"/>
            <a:ext cx="3339470" cy="14465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T-shirt: The weight of the chemicals used corresponds to the weight of the textile.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7"/>
          <p:cNvSpPr txBox="1"/>
          <p:nvPr/>
        </p:nvSpPr>
        <p:spPr>
          <a:xfrm>
            <a:off x="3548375" y="1814103"/>
            <a:ext cx="88998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 Duy Hoang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4"/>
          <p:cNvSpPr txBox="1"/>
          <p:nvPr>
            <p:ph type="ctrTitle"/>
          </p:nvPr>
        </p:nvSpPr>
        <p:spPr>
          <a:xfrm>
            <a:off x="1055440" y="901874"/>
            <a:ext cx="10363200" cy="259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>
                <a:latin typeface="Calibri"/>
                <a:ea typeface="Calibri"/>
                <a:cs typeface="Calibri"/>
                <a:sym typeface="Calibri"/>
              </a:rPr>
              <a:t>A la prochaine fois et restez en bonne santé !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>
                <a:latin typeface="Calibri"/>
                <a:ea typeface="Calibri"/>
                <a:cs typeface="Calibri"/>
                <a:sym typeface="Calibri"/>
              </a:rPr>
              <a:t>Votre équipe BEF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4"/>
          <p:cNvSpPr txBox="1"/>
          <p:nvPr/>
        </p:nvSpPr>
        <p:spPr>
          <a:xfrm>
            <a:off x="2999656" y="4371506"/>
            <a:ext cx="6670612" cy="307777"/>
          </a:xfrm>
          <a:prstGeom prst="rect">
            <a:avLst/>
          </a:prstGeom>
          <a:noFill/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www.giftfreie-stadt.de/chemikalienbotschafterinnen @:ChemieBotschafter@bef-de.org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4"/>
          <p:cNvSpPr txBox="1"/>
          <p:nvPr/>
        </p:nvSpPr>
        <p:spPr>
          <a:xfrm>
            <a:off x="263352" y="5229200"/>
            <a:ext cx="20517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Sponsored by: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5105" y="5609451"/>
            <a:ext cx="3941921" cy="8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43314" y="5575248"/>
            <a:ext cx="900866" cy="829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2021-01-28T11:03:25Z</dcterms:created>
  <dc:creator>Marina Vogel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0x0101005AADDDBC97824A408962263629975533</vt:lpwstr>
  </property>
  <property fmtid="{D5CDD505-2E9C-101B-9397-08002B2CF9AE}" pid="3" name="MediaServiceImageTags">
    <vt:lpwstr/>
  </property>
</Properties>
</file>