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11.xml"/>
  <Override ContentType="application/vnd.openxmlformats-officedocument.presentationml.comments+xml" PartName="/ppt/comments/comment2.xml"/>
  <Override ContentType="application/vnd.openxmlformats-officedocument.presentationml.comments+xml" PartName="/ppt/comments/comment10.xml"/>
  <Override ContentType="application/vnd.openxmlformats-officedocument.presentationml.comments+xml" PartName="/ppt/comments/comment8.xml"/>
  <Override ContentType="application/vnd.openxmlformats-officedocument.presentationml.comments+xml" PartName="/ppt/comments/comment5.xml"/>
  <Override ContentType="application/vnd.openxmlformats-officedocument.presentationml.comments+xml" PartName="/ppt/comments/comment6.xml"/>
  <Override ContentType="application/vnd.openxmlformats-officedocument.presentationml.comments+xml" PartName="/ppt/comments/comment7.xml"/>
  <Override ContentType="application/vnd.openxmlformats-officedocument.presentationml.comments+xml" PartName="/ppt/comments/comment4.xml"/>
  <Override ContentType="application/vnd.openxmlformats-officedocument.presentationml.comments+xml" PartName="/ppt/comments/comment9.xml"/>
  <Override ContentType="application/vnd.openxmlformats-officedocument.presentationml.comments+xml" PartName="/ppt/comments/comment3.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7" roundtripDataSignature="AMtx7mhfCTM9Qa6v3DoV8bO+WJPOk34VJw=="/>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9" name="karolina.brabcova"/>
  <p:cmAuthor clrIdx="1" id="1" initials="" lastIdx="4" name="Fee Widderich"/>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28D10C0-3806-4303-A0B6-138BBE1DCDF1}">
  <a:tblStyle styleId="{528D10C0-3806-4303-A0B6-138BBE1DCDF1}" styleName="Table_0">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commentAuthors" Target="commentAuthors.xml"/><Relationship Id="rId6" Type="http://schemas.openxmlformats.org/officeDocument/2006/relationships/slideMaster" Target="slideMasters/slideMaster1.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customschemas.google.com/relationships/presentationmetadata" Target="metadata"/><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01-18T16:15:55.513">
    <p:pos x="1704" y="953"/>
    <p:text>other chemicals banned under Toys directive: BPA, organophosphated flame retardants, ...</p:text>
    <p:extLst>
      <p:ext uri="{C676402C-5697-4E1C-873F-D02D1690AC5C}">
        <p15:threadingInfo timeZoneBias="0"/>
      </p:ext>
      <p:ext uri="http://customooxmlschemas.google.com/">
        <go:slidesCustomData xmlns:go="http://customooxmlschemas.google.com/" commentPostId="AAAA1lfqMxs"/>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1" dt="2022-10-27T12:37:23.812">
    <p:pos x="10" y="10"/>
    <p:text>German testing magazines of products --&gt; testing here crayons, make-up</p:text>
    <p:extLst>
      <p:ext uri="{C676402C-5697-4E1C-873F-D02D1690AC5C}">
        <p15:threadingInfo timeZoneBias="0"/>
      </p:ext>
      <p:ext uri="http://customooxmlschemas.google.com/">
        <go:slidesCustomData xmlns:go="http://customooxmlschemas.google.com/" commentPostId="AAAA1lfqMx8"/>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3-01-18T16:17:48.846">
    <p:pos x="1120" y="375"/>
    <p:text>reality check: Toys are still best regulated products - big brands phased out many chemicals beyond the legislation. Again the problem is the quantity over quality. cheap unknown brands a problem.</p:text>
    <p:extLst>
      <p:ext uri="{C676402C-5697-4E1C-873F-D02D1690AC5C}">
        <p15:threadingInfo timeZoneBias="0"/>
      </p:ext>
      <p:ext uri="http://customooxmlschemas.google.com/">
        <go:slidesCustomData xmlns:go="http://customooxmlschemas.google.com/" commentPostId="AAAA1lfqMyM"/>
      </p:ext>
    </p:extLs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3-01-18T16:19:41.725">
    <p:pos x="2935" y="960"/>
    <p:text>check! Lego very good environmental policy. Better than other brands...</p:text>
    <p:extLst>
      <p:ext uri="{C676402C-5697-4E1C-873F-D02D1690AC5C}">
        <p15:threadingInfo timeZoneBias="0"/>
      </p:ext>
      <p:ext uri="http://customooxmlschemas.google.com/">
        <go:slidesCustomData xmlns:go="http://customooxmlschemas.google.com/" commentPostId="AAAA1lfqMxw"/>
      </p:ext>
    </p:extLs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3-01-18T16:20:28.430">
    <p:pos x="2504" y="1147"/>
    <p:text>I would not be as explicit - textile and wooden toys would be ok - the problem are plastic and PVC toys in particular.</p:text>
    <p:extLst>
      <p:ext uri="{C676402C-5697-4E1C-873F-D02D1690AC5C}">
        <p15:threadingInfo timeZoneBias="0"/>
      </p:ext>
      <p:ext uri="http://customooxmlschemas.google.com/">
        <go:slidesCustomData xmlns:go="http://customooxmlschemas.google.com/" commentPostId="AAAA1lfqMx4"/>
      </p:ext>
    </p:extLst>
  </p:cm>
</p:cmLst>
</file>

<file path=ppt/comments/comment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2" dt="2022-10-27T14:16:44.954">
    <p:pos x="10" y="10"/>
    <p:text>German label</p:text>
    <p:extLst>
      <p:ext uri="{C676402C-5697-4E1C-873F-D02D1690AC5C}">
        <p15:threadingInfo timeZoneBias="0"/>
      </p:ext>
      <p:ext uri="http://customooxmlschemas.google.com/">
        <go:slidesCustomData xmlns:go="http://customooxmlschemas.google.com/" commentPostId="AAAA1lfqMxo"/>
      </p:ext>
    </p:extLst>
  </p:cm>
</p:cmLst>
</file>

<file path=ppt/comments/comment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3-01-18T16:21:28.776">
    <p:pos x="1467" y="368"/>
    <p:text>much more of a concern than toys or FCM materials - less regulated and much more toxics present there!</p:text>
    <p:extLst>
      <p:ext uri="{C676402C-5697-4E1C-873F-D02D1690AC5C}">
        <p15:threadingInfo timeZoneBias="0"/>
      </p:ext>
      <p:ext uri="http://customooxmlschemas.google.com/">
        <go:slidesCustomData xmlns:go="http://customooxmlschemas.google.com/" commentPostId="AAAA1lfqMyI"/>
      </p:ext>
    </p:extLst>
  </p:cm>
</p:cmLst>
</file>

<file path=ppt/comments/comment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3" dt="2023-03-10T07:52:33.447">
    <p:pos x="4146" y="2471"/>
    <p:text>Are those dates right?</p:text>
    <p:extLst>
      <p:ext uri="{C676402C-5697-4E1C-873F-D02D1690AC5C}">
        <p15:threadingInfo timeZoneBias="0"/>
      </p:ext>
      <p:ext uri="http://customooxmlschemas.google.com/">
        <go:slidesCustomData xmlns:go="http://customooxmlschemas.google.com/" commentPostId="AAAA1lfqMyU"/>
      </p:ext>
    </p:extLst>
  </p:cm>
  <p:cm authorId="0" idx="6" dt="2023-01-18T16:22:21.216">
    <p:pos x="2671" y="340"/>
    <p:text>add the issue of circulation in recycled plastics from furniture/ electronics?</p:text>
    <p:extLst>
      <p:ext uri="{C676402C-5697-4E1C-873F-D02D1690AC5C}">
        <p15:threadingInfo timeZoneBias="0"/>
      </p:ext>
      <p:ext uri="http://customooxmlschemas.google.com/">
        <go:slidesCustomData xmlns:go="http://customooxmlschemas.google.com/" commentPostId="AAAA1lfqMyY"/>
      </p:ext>
    </p:extLst>
  </p:cm>
</p:cmLst>
</file>

<file path=ppt/comments/comment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3-01-18T16:24:16.127">
    <p:pos x="6372" y="779"/>
    <p:text>only PBDEs and HBCD - a few small group of brominated FR banned. there are so called new brominated flame retardants still used in furniture and electronics. organphosphated flame retardants - some banned via toys directive but allowed in electronics/furniture and building materials</p:text>
    <p:extLst>
      <p:ext uri="{C676402C-5697-4E1C-873F-D02D1690AC5C}">
        <p15:threadingInfo timeZoneBias="0"/>
      </p:ext>
      <p:ext uri="http://customooxmlschemas.google.com/">
        <go:slidesCustomData xmlns:go="http://customooxmlschemas.google.com/" commentPostId="AAAA1lfqMxk"/>
      </p:ext>
    </p:extLst>
  </p:cm>
</p:cmLst>
</file>

<file path=ppt/comments/comment10.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8" dt="2023-01-18T16:25:29.911">
    <p:pos x="7297" y="925"/>
    <p:text>give gudiance on what materials are better - pyramide? PVC worst, better ceramics, wood, cork... 
Same for other groups of products?</p:text>
    <p:extLst>
      <p:ext uri="{C676402C-5697-4E1C-873F-D02D1690AC5C}">
        <p15:threadingInfo timeZoneBias="0"/>
      </p:ext>
      <p:ext uri="http://customooxmlschemas.google.com/">
        <go:slidesCustomData xmlns:go="http://customooxmlschemas.google.com/" commentPostId="AAAA1lfqMyQ"/>
      </p:ext>
    </p:extLst>
  </p:cm>
</p:cmLst>
</file>

<file path=ppt/comments/comment1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9" dt="2023-03-10T08:05:05.214">
    <p:pos x="3819" y="751"/>
    <p:text>Disagree - depends on the materials. Factor of Reuse. Old furniture from wood very good to use</p:text>
    <p:extLst>
      <p:ext uri="{C676402C-5697-4E1C-873F-D02D1690AC5C}">
        <p15:threadingInfo timeZoneBias="0"/>
      </p:ext>
      <p:ext uri="http://customooxmlschemas.google.com/">
        <go:slidesCustomData xmlns:go="http://customooxmlschemas.google.com/" commentPostId="AAAA1lfqMyA"/>
      </p:ext>
    </p:extLst>
  </p:cm>
  <p:cm authorId="1" idx="4" dt="2023-03-10T08:05:05.214">
    <p:pos x="3819" y="751"/>
    <p:text>we mean upholstered furniture because of Insecticides</p:text>
    <p:extLst>
      <p:ext uri="{C676402C-5697-4E1C-873F-D02D1690AC5C}">
        <p15:threadingInfo timeZoneBias="0">
          <p15:parentCm authorId="0" idx="9"/>
        </p15:threadingInfo>
      </p:ext>
      <p:ext uri="http://customooxmlschemas.google.com/">
        <go:slidesCustomData xmlns:go="http://customooxmlschemas.google.com/" commentPostId="AAAA1lfqMyE"/>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ellercentral.amazon.de/gp/help/external/9MJWDA8TTMZFAXE?language=gb_GB" TargetMode="External"/><Relationship Id="rId3" Type="http://schemas.openxmlformats.org/officeDocument/2006/relationships/hyperlink" Target="https://eur-lex.europa.eu/legal-content/DE/TXT/PDF/?uri=CELEX:32017L0738&amp;from=DE"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5bb6c22d1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5bb6c22d14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g25bb6c22d14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110" name="Google Shape;11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2" marL="914400" rtl="0" algn="l">
              <a:spcBef>
                <a:spcPts val="0"/>
              </a:spcBef>
              <a:spcAft>
                <a:spcPts val="0"/>
              </a:spcAft>
              <a:buNone/>
            </a:pPr>
            <a:r>
              <a:rPr lang="de-DE" sz="1200"/>
              <a:t>Fairy</a:t>
            </a:r>
            <a:endParaRPr/>
          </a:p>
          <a:p>
            <a:pPr indent="0" lvl="2" marL="914400" rtl="0" algn="l">
              <a:spcBef>
                <a:spcPts val="0"/>
              </a:spcBef>
              <a:spcAft>
                <a:spcPts val="0"/>
              </a:spcAft>
              <a:buNone/>
            </a:pPr>
            <a:r>
              <a:rPr lang="de-DE" sz="1200"/>
              <a:t>Main intake routes:</a:t>
            </a:r>
            <a:endParaRPr sz="1200"/>
          </a:p>
          <a:p>
            <a:pPr indent="0" lvl="2" marL="914400" rtl="0" algn="l">
              <a:spcBef>
                <a:spcPts val="0"/>
              </a:spcBef>
              <a:spcAft>
                <a:spcPts val="0"/>
              </a:spcAft>
              <a:buNone/>
            </a:pPr>
            <a:r>
              <a:rPr lang="de-DE" sz="1200"/>
              <a:t>Daily average dose of chemical spills in the </a:t>
            </a:r>
            <a:r>
              <a:rPr lang="de-DE"/>
              <a:t>first </a:t>
            </a:r>
            <a:r>
              <a:rPr lang="de-DE" sz="1200"/>
              <a:t>50 days higher than over the whole 3-year span greater health risks</a:t>
            </a:r>
            <a:endParaRPr sz="1200"/>
          </a:p>
          <a:p>
            <a:pPr indent="0" lvl="2" marL="914400" rtl="0" algn="l">
              <a:spcBef>
                <a:spcPts val="0"/>
              </a:spcBef>
              <a:spcAft>
                <a:spcPts val="0"/>
              </a:spcAft>
              <a:buNone/>
            </a:pPr>
            <a:r>
              <a:t/>
            </a:r>
            <a:endParaRPr sz="1200"/>
          </a:p>
          <a:p>
            <a:pPr indent="0" lvl="2" marL="914400" rtl="0" algn="l">
              <a:spcBef>
                <a:spcPts val="0"/>
              </a:spcBef>
              <a:spcAft>
                <a:spcPts val="0"/>
              </a:spcAft>
              <a:buNone/>
            </a:pPr>
            <a:r>
              <a:rPr lang="de-DE" sz="1200"/>
              <a:t>Slow-emitting chemicals have higher average doses over the 3-year span</a:t>
            </a:r>
            <a:endParaRPr sz="1200"/>
          </a:p>
          <a:p>
            <a:pPr indent="0" lvl="2" marL="914400" rtl="0" algn="l">
              <a:spcBef>
                <a:spcPts val="0"/>
              </a:spcBef>
              <a:spcAft>
                <a:spcPts val="0"/>
              </a:spcAft>
              <a:buNone/>
            </a:pPr>
            <a:r>
              <a:t/>
            </a:r>
            <a:endParaRPr sz="1200"/>
          </a:p>
          <a:p>
            <a:pPr indent="0" lvl="2" marL="914400" rtl="0" algn="l">
              <a:spcBef>
                <a:spcPts val="0"/>
              </a:spcBef>
              <a:spcAft>
                <a:spcPts val="0"/>
              </a:spcAft>
              <a:buNone/>
            </a:pPr>
            <a:r>
              <a:rPr lang="de-DE" sz="1200"/>
              <a:t>2020 study: only specific chemicals examined &amp; not the full composition (material and chemicals) of the toys</a:t>
            </a:r>
            <a:endParaRPr/>
          </a:p>
        </p:txBody>
      </p:sp>
      <p:sp>
        <p:nvSpPr>
          <p:cNvPr id="130" name="Google Shape;13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Marina</a:t>
            </a:r>
            <a:endParaRPr/>
          </a:p>
        </p:txBody>
      </p:sp>
      <p:sp>
        <p:nvSpPr>
          <p:cNvPr id="152" name="Google Shape;15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Health Canada has recently proposed new Children's Jewellery Regulations under the Hazardous Products Acts because a large proportion of costume jewellery sold in North America today contains lead. Several cases of lead poisoning have been reported in the United States and Canada as a result of chewing or swallowing leaded pendants (Florin et al., 2005; VanArsdale et al., 2004). A recent study by Maas et al. (2005) found that many children's jewellery items sold in California retail stores contained high levels of lead, with an overall mean lead content of 27.4%. (https://rivm.openrepository.com/bitstream/handle/10029/260611/320003001.pdf?sequence=3&amp;isAllowed=y P. 218)</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Lead is restricted in toys by the Council Directives of 1967 and 1988. Jewellery is not specifically mentioned.</a:t>
            </a:r>
            <a:endParaRPr/>
          </a:p>
          <a:p>
            <a:pPr indent="0" lvl="0" marL="0" rtl="0" algn="l">
              <a:spcBef>
                <a:spcPts val="0"/>
              </a:spcBef>
              <a:spcAft>
                <a:spcPts val="0"/>
              </a:spcAft>
              <a:buNone/>
            </a:pPr>
            <a:r>
              <a:rPr lang="de-DE"/>
              <a:t>On lead in "articles</a:t>
            </a:r>
            <a:r>
              <a:rPr lang="de-DE" u="sng">
                <a:solidFill>
                  <a:schemeClr val="hlink"/>
                </a:solidFill>
                <a:hlinkClick r:id="rId2"/>
              </a:rPr>
              <a:t>": https://sellercentral.amazon.de/gp/help/external/9MJWDA8TTMZFAXE?language=gb_GB</a:t>
            </a:r>
            <a:endParaRPr/>
          </a:p>
          <a:p>
            <a:pPr indent="0" lvl="0" marL="0" rtl="0" algn="l">
              <a:spcBef>
                <a:spcPts val="0"/>
              </a:spcBef>
              <a:spcAft>
                <a:spcPts val="0"/>
              </a:spcAft>
              <a:buNone/>
            </a:pPr>
            <a:r>
              <a:rPr lang="de-DE"/>
              <a:t>There is something from 2006, but this could also simply be the latest version, which is already based on an existing version in which lead has already been restricted.</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Lead has at least been officially classified as "hazardous" since 1967 and is therefore, I believe, subject to certain regulations.</a:t>
            </a:r>
            <a:endParaRPr/>
          </a:p>
          <a:p>
            <a:pPr indent="0" lvl="0" marL="0" rtl="0" algn="l">
              <a:spcBef>
                <a:spcPts val="0"/>
              </a:spcBef>
              <a:spcAft>
                <a:spcPts val="0"/>
              </a:spcAft>
              <a:buNone/>
            </a:pPr>
            <a:r>
              <a:rPr lang="de-DE"/>
              <a:t>There was an update on toys regarding lead in 2017 </a:t>
            </a:r>
            <a:r>
              <a:rPr lang="de-DE" u="sng">
                <a:solidFill>
                  <a:schemeClr val="hlink"/>
                </a:solidFill>
                <a:hlinkClick r:id="rId3"/>
              </a:rPr>
              <a:t>https://eur-lex.europa.eu/legal-content/DE/TXT/PDF/?uri=CELEX:32017L0738&amp;from=DE</a:t>
            </a:r>
            <a:endParaRPr/>
          </a:p>
          <a:p>
            <a:pPr indent="0" lvl="0" marL="0" rtl="0" algn="l">
              <a:spcBef>
                <a:spcPts val="0"/>
              </a:spcBef>
              <a:spcAft>
                <a:spcPts val="0"/>
              </a:spcAft>
              <a:buNone/>
            </a:pPr>
            <a:r>
              <a:t/>
            </a:r>
            <a:endParaRPr/>
          </a:p>
          <a:p>
            <a:pPr indent="0" lvl="0" marL="0" rtl="0" algn="l">
              <a:spcBef>
                <a:spcPts val="0"/>
              </a:spcBef>
              <a:spcAft>
                <a:spcPts val="0"/>
              </a:spcAft>
              <a:buNone/>
            </a:pPr>
            <a:r>
              <a:rPr b="1" lang="de-DE"/>
              <a:t>In 2018, inexpensive costume jewellery, mainly from China, was tested for lead and cadmium by the German monitoring authorities. The result: the permissible limit was exceeded in every eighth piece of jewellery examined (12.6 %). </a:t>
            </a:r>
            <a:r>
              <a:rPr lang="de-DE"/>
              <a:t>The use of lead and cadmium in jewellery is strongly regulated in chemicals law. The limit values for jewellery are 0.01 % for cadmium and 0.05 % for lead, in each case based on the weight of the entire product or uniform parts thereof</a:t>
            </a:r>
            <a:r>
              <a:rPr b="1" lang="de-DE"/>
              <a:t>. </a:t>
            </a:r>
            <a:endParaRPr/>
          </a:p>
          <a:p>
            <a:pPr indent="0" lvl="0" marL="0" rtl="0" algn="l">
              <a:spcBef>
                <a:spcPts val="0"/>
              </a:spcBef>
              <a:spcAft>
                <a:spcPts val="0"/>
              </a:spcAft>
              <a:buNone/>
            </a:pPr>
            <a:r>
              <a:t/>
            </a:r>
            <a:endParaRPr/>
          </a:p>
        </p:txBody>
      </p:sp>
      <p:sp>
        <p:nvSpPr>
          <p:cNvPr id="174" name="Google Shape;17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200" name="Google Shape;20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209" name="Google Shape;20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 - duck</a:t>
            </a:r>
            <a:endParaRPr/>
          </a:p>
          <a:p>
            <a:pPr indent="0" lvl="0" marL="0" rtl="0" algn="l">
              <a:spcBef>
                <a:spcPts val="0"/>
              </a:spcBef>
              <a:spcAft>
                <a:spcPts val="0"/>
              </a:spcAft>
              <a:buNone/>
            </a:pPr>
            <a:r>
              <a:t/>
            </a:r>
            <a:endParaRPr/>
          </a:p>
          <a:p>
            <a:pPr indent="0" lvl="0" marL="0" rtl="0" algn="l">
              <a:spcBef>
                <a:spcPts val="0"/>
              </a:spcBef>
              <a:spcAft>
                <a:spcPts val="0"/>
              </a:spcAft>
              <a:buNone/>
            </a:pPr>
            <a:r>
              <a:rPr b="1" lang="de-DE"/>
              <a:t>GS mark</a:t>
            </a:r>
            <a:endParaRPr/>
          </a:p>
          <a:p>
            <a:pPr indent="0" lvl="0" marL="0" rtl="0" algn="l">
              <a:spcBef>
                <a:spcPts val="0"/>
              </a:spcBef>
              <a:spcAft>
                <a:spcPts val="0"/>
              </a:spcAft>
              <a:buNone/>
            </a:pPr>
            <a:r>
              <a:rPr lang="de-DE"/>
              <a:t>The GS mark stands for "Tested Safety". With details of the testing institution (such as TÜV Rheinland or TÜV SÜD) and test number, it guarantees that the legal requirements with regard to safety and harmful substances are actually met.</a:t>
            </a:r>
            <a:endParaRPr/>
          </a:p>
          <a:p>
            <a:pPr indent="0" lvl="0" marL="0" rtl="0" algn="l">
              <a:spcBef>
                <a:spcPts val="0"/>
              </a:spcBef>
              <a:spcAft>
                <a:spcPts val="0"/>
              </a:spcAft>
              <a:buNone/>
            </a:pPr>
            <a:r>
              <a:t/>
            </a:r>
            <a:endParaRPr/>
          </a:p>
          <a:p>
            <a:pPr indent="0" lvl="0" marL="0" rtl="0" algn="l">
              <a:spcBef>
                <a:spcPts val="0"/>
              </a:spcBef>
              <a:spcAft>
                <a:spcPts val="0"/>
              </a:spcAft>
              <a:buNone/>
            </a:pPr>
            <a:r>
              <a:rPr b="1" lang="de-DE"/>
              <a:t>CE mark</a:t>
            </a:r>
            <a:endParaRPr/>
          </a:p>
          <a:p>
            <a:pPr indent="0" lvl="0" marL="0" rtl="0" algn="l">
              <a:spcBef>
                <a:spcPts val="0"/>
              </a:spcBef>
              <a:spcAft>
                <a:spcPts val="0"/>
              </a:spcAft>
              <a:buNone/>
            </a:pPr>
            <a:r>
              <a:rPr lang="de-DE"/>
              <a:t>According to the law, the safety of toys does not have to be tested by an independent body. It is sufficient if the manufacturer or importer declares in the form of the CE (Communauté Européenne) mark that the toy complies with European laws and standards. In reality, however, this is regularly not the case: toys can be contaminated with harmful substances far above the legal limits despite the CE mark. Because of the amount of toys that come onto the market every year, the authorities responsible for inspection can only check on a random basis. You should not buy toys without a CE mark, as it is unclear whether the manufacturer is aware of the legal requirements for toys in the EU.</a:t>
            </a:r>
            <a:endParaRPr/>
          </a:p>
          <a:p>
            <a:pPr indent="0" lvl="0" marL="0" rtl="0" algn="l">
              <a:spcBef>
                <a:spcPts val="0"/>
              </a:spcBef>
              <a:spcAft>
                <a:spcPts val="0"/>
              </a:spcAft>
              <a:buNone/>
            </a:pPr>
            <a:r>
              <a:t/>
            </a:r>
            <a:endParaRPr/>
          </a:p>
          <a:p>
            <a:pPr indent="0" lvl="0" marL="0" rtl="0" algn="l">
              <a:spcBef>
                <a:spcPts val="0"/>
              </a:spcBef>
              <a:spcAft>
                <a:spcPts val="0"/>
              </a:spcAft>
              <a:buNone/>
            </a:pPr>
            <a:r>
              <a:rPr b="1" lang="de-DE"/>
              <a:t>Game good</a:t>
            </a:r>
            <a:endParaRPr/>
          </a:p>
          <a:p>
            <a:pPr indent="0" lvl="0" marL="0" rtl="0" algn="l">
              <a:spcBef>
                <a:spcPts val="0"/>
              </a:spcBef>
              <a:spcAft>
                <a:spcPts val="0"/>
              </a:spcAft>
              <a:buNone/>
            </a:pPr>
            <a:r>
              <a:rPr lang="de-DE"/>
              <a:t>The focus here is on the play value, which is assessed according to educational criteria. For this purpose, design, safety and durability as well as material and environmental compatibility are assessed. However, the health and ecological criteria can at best be checked by the non-profit association in isolated random samples. Toys made of PVC plastic have been excluded from the award since October 2005 (with the exception of electronic toys).</a:t>
            </a:r>
            <a:endParaRPr/>
          </a:p>
          <a:p>
            <a:pPr indent="0" lvl="0" marL="0" rtl="0" algn="l">
              <a:spcBef>
                <a:spcPts val="0"/>
              </a:spcBef>
              <a:spcAft>
                <a:spcPts val="0"/>
              </a:spcAft>
              <a:buNone/>
            </a:pPr>
            <a:r>
              <a:t/>
            </a:r>
            <a:endParaRPr/>
          </a:p>
        </p:txBody>
      </p:sp>
      <p:sp>
        <p:nvSpPr>
          <p:cNvPr id="240" name="Google Shape;24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 - duck</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54" name="Google Shape;25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 - duck</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 </a:t>
            </a:r>
            <a:endParaRPr/>
          </a:p>
        </p:txBody>
      </p:sp>
      <p:sp>
        <p:nvSpPr>
          <p:cNvPr id="265" name="Google Shape;26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76" name="Google Shape;27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287" name="Google Shape;28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de-DE"/>
              <a:t>Fairy</a:t>
            </a:r>
            <a:endParaRPr b="0" sz="1200"/>
          </a:p>
        </p:txBody>
      </p:sp>
      <p:sp>
        <p:nvSpPr>
          <p:cNvPr id="368" name="Google Shape;36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Antonia</a:t>
            </a:r>
            <a:endParaRPr b="0" sz="1200"/>
          </a:p>
        </p:txBody>
      </p:sp>
      <p:sp>
        <p:nvSpPr>
          <p:cNvPr id="377" name="Google Shape;377;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Antonia</a:t>
            </a:r>
            <a:endParaRPr b="0" sz="1200"/>
          </a:p>
        </p:txBody>
      </p:sp>
      <p:sp>
        <p:nvSpPr>
          <p:cNvPr id="392" name="Google Shape;392;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All of them! </a:t>
            </a:r>
            <a:endParaRPr/>
          </a:p>
        </p:txBody>
      </p:sp>
      <p:sp>
        <p:nvSpPr>
          <p:cNvPr id="414" name="Google Shape;414;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enutzerdefiniertes Layout">
  <p:cSld name="1_Benutzerdefiniertes Layout">
    <p:spTree>
      <p:nvGrpSpPr>
        <p:cNvPr id="16" name="Shape 16"/>
        <p:cNvGrpSpPr/>
        <p:nvPr/>
      </p:nvGrpSpPr>
      <p:grpSpPr>
        <a:xfrm>
          <a:off x="0" y="0"/>
          <a:ext cx="0" cy="0"/>
          <a:chOff x="0" y="0"/>
          <a:chExt cx="0" cy="0"/>
        </a:xfrm>
      </p:grpSpPr>
      <p:pic>
        <p:nvPicPr>
          <p:cNvPr id="17" name="Google Shape;17;p4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8" name="Google Shape;18;p4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1"/>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pic>
        <p:nvPicPr>
          <p:cNvPr descr="Ein Bild, das Zeichnung enthält.&#10;&#10;Automatisch generierte Beschreibung" id="21" name="Google Shape;21;p41"/>
          <p:cNvPicPr preferRelativeResize="0"/>
          <p:nvPr/>
        </p:nvPicPr>
        <p:blipFill rotWithShape="1">
          <a:blip r:embed="rId3">
            <a:alphaModFix/>
          </a:blip>
          <a:srcRect b="0" l="0" r="0" t="0"/>
          <a:stretch/>
        </p:blipFill>
        <p:spPr>
          <a:xfrm>
            <a:off x="11352584" y="142177"/>
            <a:ext cx="716834" cy="71683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4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42"/>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el und Inhalt">
  <p:cSld name="3_Titel und Inhalt">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4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3"/>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4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4"/>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4"/>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 und Inhalt">
  <p:cSld name="2_Titel und Inhalt">
    <p:bg>
      <p:bgPr>
        <a:blipFill>
          <a:blip r:embed="rId2">
            <a:alphaModFix/>
          </a:blip>
          <a:stretch>
            <a:fillRect/>
          </a:stretch>
        </a:blipFill>
      </p:bgPr>
    </p:bg>
    <p:spTree>
      <p:nvGrpSpPr>
        <p:cNvPr id="32" name="Shape 32"/>
        <p:cNvGrpSpPr/>
        <p:nvPr/>
      </p:nvGrpSpPr>
      <p:grpSpPr>
        <a:xfrm>
          <a:off x="0" y="0"/>
          <a:ext cx="0" cy="0"/>
          <a:chOff x="0" y="0"/>
          <a:chExt cx="0" cy="0"/>
        </a:xfrm>
      </p:grpSpPr>
      <p:sp>
        <p:nvSpPr>
          <p:cNvPr id="33" name="Google Shape;33;p4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45"/>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Abschnitts-&#10;überschrift">
  <p:cSld name="2_Abschnitts-&#10;überschrift">
    <p:bg>
      <p:bgPr>
        <a:blipFill>
          <a:blip r:embed="rId2">
            <a:alphaModFix/>
          </a:blip>
          <a:stretch>
            <a:fillRect/>
          </a:stretch>
        </a:blipFill>
      </p:bgPr>
    </p:bg>
    <p:spTree>
      <p:nvGrpSpPr>
        <p:cNvPr id="35" name="Shape 35"/>
        <p:cNvGrpSpPr/>
        <p:nvPr/>
      </p:nvGrpSpPr>
      <p:grpSpPr>
        <a:xfrm>
          <a:off x="0" y="0"/>
          <a:ext cx="0" cy="0"/>
          <a:chOff x="0" y="0"/>
          <a:chExt cx="0" cy="0"/>
        </a:xfrm>
      </p:grpSpPr>
      <p:sp>
        <p:nvSpPr>
          <p:cNvPr id="36" name="Google Shape;36;p46"/>
          <p:cNvSpPr txBox="1"/>
          <p:nvPr>
            <p:ph type="title"/>
          </p:nvPr>
        </p:nvSpPr>
        <p:spPr>
          <a:xfrm>
            <a:off x="914400" y="26369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46"/>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6"/>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Abschnitts-&#10;überschrift">
  <p:cSld name="1_Abschnitts-&#10;überschrift">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47"/>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7"/>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
        <p:nvSpPr>
          <p:cNvPr id="42" name="Google Shape;42;p47"/>
          <p:cNvSpPr txBox="1"/>
          <p:nvPr>
            <p:ph type="title"/>
          </p:nvPr>
        </p:nvSpPr>
        <p:spPr>
          <a:xfrm>
            <a:off x="2075069" y="188640"/>
            <a:ext cx="7344816"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32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47"/>
          <p:cNvSpPr txBox="1"/>
          <p:nvPr>
            <p:ph idx="1" type="body"/>
          </p:nvPr>
        </p:nvSpPr>
        <p:spPr>
          <a:xfrm>
            <a:off x="2423592" y="1772816"/>
            <a:ext cx="7344816" cy="4392488"/>
          </a:xfrm>
          <a:prstGeom prst="rect">
            <a:avLst/>
          </a:prstGeom>
          <a:noFill/>
          <a:ln>
            <a:noFill/>
          </a:ln>
        </p:spPr>
        <p:txBody>
          <a:bodyPr anchorCtr="0" anchor="t" bIns="45700" lIns="91425" spcFirstLastPara="1" rIns="91425" wrap="square" tIns="45700">
            <a:normAutofit/>
          </a:bodyPr>
          <a:lstStyle>
            <a:lvl1pPr indent="-228600" lvl="0" marL="457200" algn="ctr">
              <a:spcBef>
                <a:spcPts val="560"/>
              </a:spcBef>
              <a:spcAft>
                <a:spcPts val="0"/>
              </a:spcAft>
              <a:buClr>
                <a:schemeClr val="lt1"/>
              </a:buClr>
              <a:buSzPts val="2800"/>
              <a:buNone/>
              <a:defRPr b="1" sz="2800">
                <a:solidFill>
                  <a:schemeClr val="lt1"/>
                </a:solidFill>
              </a:defRPr>
            </a:lvl1pPr>
            <a:lvl2pPr indent="-381000" lvl="1" marL="914400" algn="ctr">
              <a:spcBef>
                <a:spcPts val="480"/>
              </a:spcBef>
              <a:spcAft>
                <a:spcPts val="0"/>
              </a:spcAft>
              <a:buClr>
                <a:schemeClr val="lt1"/>
              </a:buClr>
              <a:buSzPts val="2400"/>
              <a:buChar char="–"/>
              <a:defRPr b="1" sz="2400">
                <a:solidFill>
                  <a:schemeClr val="lt1"/>
                </a:solidFill>
              </a:defRPr>
            </a:lvl2pPr>
            <a:lvl3pPr indent="-355600" lvl="2" marL="1371600" algn="ctr">
              <a:spcBef>
                <a:spcPts val="400"/>
              </a:spcBef>
              <a:spcAft>
                <a:spcPts val="0"/>
              </a:spcAft>
              <a:buClr>
                <a:schemeClr val="lt1"/>
              </a:buClr>
              <a:buSzPts val="2000"/>
              <a:buChar char="•"/>
              <a:defRPr b="1" sz="2000">
                <a:solidFill>
                  <a:schemeClr val="lt1"/>
                </a:solidFill>
              </a:defRPr>
            </a:lvl3pPr>
            <a:lvl4pPr indent="-355600" lvl="3" marL="1828800" algn="ctr">
              <a:spcBef>
                <a:spcPts val="400"/>
              </a:spcBef>
              <a:spcAft>
                <a:spcPts val="0"/>
              </a:spcAft>
              <a:buClr>
                <a:schemeClr val="lt1"/>
              </a:buClr>
              <a:buSzPts val="2000"/>
              <a:buChar char="–"/>
              <a:defRPr b="1" sz="2000">
                <a:solidFill>
                  <a:schemeClr val="lt1"/>
                </a:solidFill>
              </a:defRPr>
            </a:lvl4pPr>
            <a:lvl5pPr indent="-355600" lvl="4" marL="2286000" algn="ctr">
              <a:spcBef>
                <a:spcPts val="400"/>
              </a:spcBef>
              <a:spcAft>
                <a:spcPts val="0"/>
              </a:spcAft>
              <a:buClr>
                <a:schemeClr val="lt1"/>
              </a:buClr>
              <a:buSzPts val="2000"/>
              <a:buChar char="»"/>
              <a:defRPr b="1" sz="2000">
                <a:solidFill>
                  <a:schemeClr val="lt1"/>
                </a:solidFil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bg>
      <p:bgPr>
        <a:blipFill>
          <a:blip r:embed="rId2">
            <a:alphaModFix/>
          </a:blip>
          <a:stretch>
            <a:fillRect/>
          </a:stretch>
        </a:blipFill>
      </p:bgPr>
    </p:bg>
    <p:spTree>
      <p:nvGrpSpPr>
        <p:cNvPr id="44" name="Shape 44"/>
        <p:cNvGrpSpPr/>
        <p:nvPr/>
      </p:nvGrpSpPr>
      <p:grpSpPr>
        <a:xfrm>
          <a:off x="0" y="0"/>
          <a:ext cx="0" cy="0"/>
          <a:chOff x="0" y="0"/>
          <a:chExt cx="0" cy="0"/>
        </a:xfrm>
      </p:grpSpPr>
      <p:sp>
        <p:nvSpPr>
          <p:cNvPr id="45" name="Google Shape;45;p4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8"/>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7" name="Google Shape;47;p48"/>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8" name="Google Shape;48;p4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8"/>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8"/>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bg>
      <p:bgPr>
        <a:blipFill>
          <a:blip r:embed="rId2">
            <a:alphaModFix/>
          </a:blip>
          <a:stretch>
            <a:fillRect/>
          </a:stretch>
        </a:blipFill>
      </p:bgPr>
    </p:bg>
    <p:spTree>
      <p:nvGrpSpPr>
        <p:cNvPr id="51" name="Shape 51"/>
        <p:cNvGrpSpPr/>
        <p:nvPr/>
      </p:nvGrpSpPr>
      <p:grpSpPr>
        <a:xfrm>
          <a:off x="0" y="0"/>
          <a:ext cx="0" cy="0"/>
          <a:chOff x="0" y="0"/>
          <a:chExt cx="0" cy="0"/>
        </a:xfrm>
      </p:grpSpPr>
      <p:sp>
        <p:nvSpPr>
          <p:cNvPr id="52" name="Google Shape;52;p49"/>
          <p:cNvSpPr txBox="1"/>
          <p:nvPr>
            <p:ph type="ctrTitle"/>
          </p:nvPr>
        </p:nvSpPr>
        <p:spPr>
          <a:xfrm>
            <a:off x="914400" y="1340768"/>
            <a:ext cx="10363200" cy="1470025"/>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Arial"/>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49"/>
          <p:cNvSpPr txBox="1"/>
          <p:nvPr>
            <p:ph idx="1" type="subTitle"/>
          </p:nvPr>
        </p:nvSpPr>
        <p:spPr>
          <a:xfrm>
            <a:off x="1828800" y="3096543"/>
            <a:ext cx="8534400" cy="17526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Clr>
                <a:schemeClr val="lt1"/>
              </a:buClr>
              <a:buSzPts val="2400"/>
              <a:buNone/>
              <a:defRPr>
                <a:solidFill>
                  <a:schemeClr val="lt1"/>
                </a:solidFill>
              </a:defRPr>
            </a:lvl1pPr>
            <a:lvl2pPr lvl="1" algn="ctr">
              <a:spcBef>
                <a:spcPts val="400"/>
              </a:spcBef>
              <a:spcAft>
                <a:spcPts val="0"/>
              </a:spcAft>
              <a:buClr>
                <a:srgbClr val="888888"/>
              </a:buClr>
              <a:buSzPts val="2000"/>
              <a:buNone/>
              <a:defRPr>
                <a:solidFill>
                  <a:srgbClr val="888888"/>
                </a:solidFill>
              </a:defRPr>
            </a:lvl2pPr>
            <a:lvl3pPr lvl="2" algn="ctr">
              <a:spcBef>
                <a:spcPts val="360"/>
              </a:spcBef>
              <a:spcAft>
                <a:spcPts val="0"/>
              </a:spcAft>
              <a:buClr>
                <a:srgbClr val="888888"/>
              </a:buClr>
              <a:buSzPts val="1800"/>
              <a:buNone/>
              <a:defRPr>
                <a:solidFill>
                  <a:srgbClr val="888888"/>
                </a:solidFill>
              </a:defRPr>
            </a:lvl3pPr>
            <a:lvl4pPr lvl="3" algn="ctr">
              <a:spcBef>
                <a:spcPts val="360"/>
              </a:spcBef>
              <a:spcAft>
                <a:spcPts val="0"/>
              </a:spcAft>
              <a:buClr>
                <a:srgbClr val="888888"/>
              </a:buClr>
              <a:buSzPts val="1800"/>
              <a:buNone/>
              <a:defRPr>
                <a:solidFill>
                  <a:srgbClr val="888888"/>
                </a:solidFill>
              </a:defRPr>
            </a:lvl4pPr>
            <a:lvl5pPr lvl="4" algn="ctr">
              <a:spcBef>
                <a:spcPts val="360"/>
              </a:spcBef>
              <a:spcAft>
                <a:spcPts val="0"/>
              </a:spcAft>
              <a:buClr>
                <a:srgbClr val="888888"/>
              </a:buClr>
              <a:buSzPts val="18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 und Inhalt">
  <p:cSld name="1_Titel und Inhalt">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5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50"/>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el und Inhalt">
  <p:cSld name="5_Titel und Inhalt">
    <p:bg>
      <p:bgPr>
        <a:blipFill>
          <a:blip r:embed="rId2">
            <a:alphaModFix/>
          </a:blip>
          <a:stretch>
            <a:fillRect/>
          </a:stretch>
        </a:blipFill>
      </p:bgPr>
    </p:bg>
    <p:spTree>
      <p:nvGrpSpPr>
        <p:cNvPr id="57" name="Shape 57"/>
        <p:cNvGrpSpPr/>
        <p:nvPr/>
      </p:nvGrpSpPr>
      <p:grpSpPr>
        <a:xfrm>
          <a:off x="0" y="0"/>
          <a:ext cx="0" cy="0"/>
          <a:chOff x="0" y="0"/>
          <a:chExt cx="0" cy="0"/>
        </a:xfrm>
      </p:grpSpPr>
      <p:sp>
        <p:nvSpPr>
          <p:cNvPr id="58" name="Google Shape;58;p5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51"/>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el und Inhalt">
  <p:cSld name="4_Titel und Inhalt">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5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52"/>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bg>
      <p:bgPr>
        <a:blipFill>
          <a:blip r:embed="rId2">
            <a:alphaModFix/>
          </a:blip>
          <a:stretch>
            <a:fillRect/>
          </a:stretch>
        </a:blipFill>
      </p:bgPr>
    </p:bg>
    <p:spTree>
      <p:nvGrpSpPr>
        <p:cNvPr id="63" name="Shape 63"/>
        <p:cNvGrpSpPr/>
        <p:nvPr/>
      </p:nvGrpSpPr>
      <p:grpSpPr>
        <a:xfrm>
          <a:off x="0" y="0"/>
          <a:ext cx="0" cy="0"/>
          <a:chOff x="0" y="0"/>
          <a:chExt cx="0" cy="0"/>
        </a:xfrm>
      </p:grpSpPr>
      <p:sp>
        <p:nvSpPr>
          <p:cNvPr id="64" name="Google Shape;64;p53"/>
          <p:cNvSpPr txBox="1"/>
          <p:nvPr>
            <p:ph type="title"/>
          </p:nvPr>
        </p:nvSpPr>
        <p:spPr>
          <a:xfrm>
            <a:off x="963084" y="33450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53"/>
          <p:cNvSpPr txBox="1"/>
          <p:nvPr>
            <p:ph idx="1" type="body"/>
          </p:nvPr>
        </p:nvSpPr>
        <p:spPr>
          <a:xfrm>
            <a:off x="963084" y="1628801"/>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66" name="Google Shape;66;p53"/>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53"/>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bg>
      <p:bgPr>
        <a:blipFill>
          <a:blip r:embed="rId2">
            <a:alphaModFix/>
          </a:blip>
          <a:stretch>
            <a:fillRect/>
          </a:stretch>
        </a:blipFill>
      </p:bgPr>
    </p:bg>
    <p:spTree>
      <p:nvGrpSpPr>
        <p:cNvPr id="68" name="Shape 68"/>
        <p:cNvGrpSpPr/>
        <p:nvPr/>
      </p:nvGrpSpPr>
      <p:grpSpPr>
        <a:xfrm>
          <a:off x="0" y="0"/>
          <a:ext cx="0" cy="0"/>
          <a:chOff x="0" y="0"/>
          <a:chExt cx="0" cy="0"/>
        </a:xfrm>
      </p:grpSpPr>
      <p:sp>
        <p:nvSpPr>
          <p:cNvPr id="69" name="Google Shape;69;p5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54"/>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71" name="Google Shape;71;p54"/>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72" name="Google Shape;72;p54"/>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73" name="Google Shape;73;p54"/>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74" name="Google Shape;74;p5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54"/>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4"/>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bg>
      <p:bgPr>
        <a:blipFill>
          <a:blip r:embed="rId2">
            <a:alphaModFix/>
          </a:blip>
          <a:stretch>
            <a:fillRect/>
          </a:stretch>
        </a:blipFill>
      </p:bgPr>
    </p:bg>
    <p:spTree>
      <p:nvGrpSpPr>
        <p:cNvPr id="77" name="Shape 77"/>
        <p:cNvGrpSpPr/>
        <p:nvPr/>
      </p:nvGrpSpPr>
      <p:grpSpPr>
        <a:xfrm>
          <a:off x="0" y="0"/>
          <a:ext cx="0" cy="0"/>
          <a:chOff x="0" y="0"/>
          <a:chExt cx="0" cy="0"/>
        </a:xfrm>
      </p:grpSpPr>
      <p:sp>
        <p:nvSpPr>
          <p:cNvPr id="78" name="Google Shape;78;p5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5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55"/>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55"/>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56"/>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56"/>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rgbClr val="595959"/>
              </a:buClr>
              <a:buSzPts val="3200"/>
              <a:buChar char="•"/>
              <a:defRPr sz="3200"/>
            </a:lvl1pPr>
            <a:lvl2pPr indent="-406400" lvl="1" marL="914400" algn="l">
              <a:spcBef>
                <a:spcPts val="560"/>
              </a:spcBef>
              <a:spcAft>
                <a:spcPts val="0"/>
              </a:spcAft>
              <a:buClr>
                <a:srgbClr val="595959"/>
              </a:buClr>
              <a:buSzPts val="2800"/>
              <a:buChar char="–"/>
              <a:defRPr sz="2800"/>
            </a:lvl2pPr>
            <a:lvl3pPr indent="-381000" lvl="2" marL="1371600" algn="l">
              <a:spcBef>
                <a:spcPts val="480"/>
              </a:spcBef>
              <a:spcAft>
                <a:spcPts val="0"/>
              </a:spcAft>
              <a:buClr>
                <a:srgbClr val="595959"/>
              </a:buClr>
              <a:buSzPts val="2400"/>
              <a:buChar char="•"/>
              <a:defRPr sz="2400"/>
            </a:lvl3pPr>
            <a:lvl4pPr indent="-355600" lvl="3" marL="1828800" algn="l">
              <a:spcBef>
                <a:spcPts val="400"/>
              </a:spcBef>
              <a:spcAft>
                <a:spcPts val="0"/>
              </a:spcAft>
              <a:buClr>
                <a:srgbClr val="595959"/>
              </a:buClr>
              <a:buSzPts val="2000"/>
              <a:buChar char="–"/>
              <a:defRPr sz="2000"/>
            </a:lvl4pPr>
            <a:lvl5pPr indent="-355600" lvl="4" marL="2286000" algn="l">
              <a:spcBef>
                <a:spcPts val="400"/>
              </a:spcBef>
              <a:spcAft>
                <a:spcPts val="0"/>
              </a:spcAft>
              <a:buClr>
                <a:srgbClr val="595959"/>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85" name="Google Shape;85;p56"/>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86" name="Google Shape;86;p5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56"/>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56"/>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bg>
      <p:bgPr>
        <a:blipFill>
          <a:blip r:embed="rId2">
            <a:alphaModFix/>
          </a:blip>
          <a:stretch>
            <a:fillRect/>
          </a:stretch>
        </a:blipFill>
      </p:bgPr>
    </p:bg>
    <p:spTree>
      <p:nvGrpSpPr>
        <p:cNvPr id="89" name="Shape 89"/>
        <p:cNvGrpSpPr/>
        <p:nvPr/>
      </p:nvGrpSpPr>
      <p:grpSpPr>
        <a:xfrm>
          <a:off x="0" y="0"/>
          <a:ext cx="0" cy="0"/>
          <a:chOff x="0" y="0"/>
          <a:chExt cx="0" cy="0"/>
        </a:xfrm>
      </p:grpSpPr>
      <p:sp>
        <p:nvSpPr>
          <p:cNvPr id="90" name="Google Shape;90;p57"/>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57"/>
          <p:cNvSpPr/>
          <p:nvPr>
            <p:ph idx="2" type="pic"/>
          </p:nvPr>
        </p:nvSpPr>
        <p:spPr>
          <a:xfrm>
            <a:off x="2389717" y="612775"/>
            <a:ext cx="7315200" cy="4114800"/>
          </a:xfrm>
          <a:prstGeom prst="rect">
            <a:avLst/>
          </a:prstGeom>
          <a:noFill/>
          <a:ln>
            <a:noFill/>
          </a:ln>
        </p:spPr>
      </p:sp>
      <p:sp>
        <p:nvSpPr>
          <p:cNvPr id="92" name="Google Shape;92;p57"/>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93" name="Google Shape;93;p5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57"/>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57"/>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enutzerdefiniertes Layout">
  <p:cSld name="Benutzerdefiniertes Layout">
    <p:spTree>
      <p:nvGrpSpPr>
        <p:cNvPr id="96" name="Shape 96"/>
        <p:cNvGrpSpPr/>
        <p:nvPr/>
      </p:nvGrpSpPr>
      <p:grpSpPr>
        <a:xfrm>
          <a:off x="0" y="0"/>
          <a:ext cx="0" cy="0"/>
          <a:chOff x="0" y="0"/>
          <a:chExt cx="0" cy="0"/>
        </a:xfrm>
      </p:grpSpPr>
      <p:sp>
        <p:nvSpPr>
          <p:cNvPr id="97" name="Google Shape;97;p5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5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58"/>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58"/>
          <p:cNvSpPr txBox="1"/>
          <p:nvPr>
            <p:ph idx="12" type="sldNum"/>
          </p:nvPr>
        </p:nvSpPr>
        <p:spPr>
          <a:xfrm>
            <a:off x="8737600" y="6356353"/>
            <a:ext cx="28448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rgbClr val="595959"/>
              </a:buClr>
              <a:buSzPts val="3200"/>
              <a:buFont typeface="Arial"/>
              <a:buNone/>
              <a:defRPr b="1" i="0" sz="3200" u="none" cap="none" strike="noStrike">
                <a:solidFill>
                  <a:srgbClr val="595959"/>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0"/>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1pPr>
            <a:lvl2pPr indent="-355600" lvl="1" marL="9144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2pPr>
            <a:lvl3pPr indent="-342900" lvl="2" marL="13716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0"/>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1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pic>
        <p:nvPicPr>
          <p:cNvPr descr="Ein Bild, das Zeichnung enthält.&#10;&#10;Automatisch generierte Beschreibung" id="14" name="Google Shape;14;p40"/>
          <p:cNvPicPr preferRelativeResize="0"/>
          <p:nvPr/>
        </p:nvPicPr>
        <p:blipFill rotWithShape="1">
          <a:blip r:embed="rId1">
            <a:alphaModFix/>
          </a:blip>
          <a:srcRect b="0" l="0" r="0" t="0"/>
          <a:stretch/>
        </p:blipFill>
        <p:spPr>
          <a:xfrm>
            <a:off x="11352584" y="142177"/>
            <a:ext cx="716834" cy="716834"/>
          </a:xfrm>
          <a:prstGeom prst="rect">
            <a:avLst/>
          </a:prstGeom>
          <a:noFill/>
          <a:ln>
            <a:noFill/>
          </a:ln>
        </p:spPr>
      </p:pic>
      <p:sp>
        <p:nvSpPr>
          <p:cNvPr id="15" name="Google Shape;15;p40"/>
          <p:cNvSpPr txBox="1"/>
          <p:nvPr/>
        </p:nvSpPr>
        <p:spPr>
          <a:xfrm>
            <a:off x="8110601" y="6538913"/>
            <a:ext cx="3600400" cy="25391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050"/>
              <a:buFont typeface="Calibri"/>
              <a:buNone/>
            </a:pPr>
            <a:r>
              <a:rPr b="0" i="0" lang="de-DE" sz="1050" u="none" cap="none" strike="noStrike">
                <a:solidFill>
                  <a:srgbClr val="7F7F7F"/>
                </a:solidFill>
                <a:latin typeface="Calibri"/>
                <a:ea typeface="Calibri"/>
                <a:cs typeface="Calibri"/>
                <a:sym typeface="Calibri"/>
              </a:rPr>
              <a:t>www.giftfreie-stadt.de * ChemieBotschafter@bef-de.org</a:t>
            </a:r>
            <a:endParaRPr b="0" i="0" sz="1050" u="none" cap="none" strike="noStrike">
              <a:solidFill>
                <a:srgbClr val="7F7F7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sciencedirect.com/science/article/pii/S016041202032149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comments" Target="../comments/comment1.xml"/><Relationship Id="rId4" Type="http://schemas.openxmlformats.org/officeDocument/2006/relationships/image" Target="../media/image25.png"/><Relationship Id="rId5" Type="http://schemas.openxmlformats.org/officeDocument/2006/relationships/hyperlink" Target="https://www.ce-richtlinien.eu/ce-richtlinien/spielzeug-richtlini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5.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s://www.bvl.bund.de/SharedDocs/Pressemitteilungen/03_verbraucherprodukte/2020/2020_02_11_PI_Modeschmuck.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omments" Target="../comments/comment2.xml"/><Relationship Id="rId4" Type="http://schemas.openxmlformats.org/officeDocument/2006/relationships/image" Target="../media/image19.png"/><Relationship Id="rId5" Type="http://schemas.openxmlformats.org/officeDocument/2006/relationships/hyperlink" Target="https://www.oekotest.de/kinder-familie/Buntstifte-im-Test-Schadstoffe-in-jedem-zweiten-Malstift-fuer-Kinder_111537_1.html" TargetMode="External"/><Relationship Id="rId6" Type="http://schemas.openxmlformats.org/officeDocument/2006/relationships/hyperlink" Target="https://www.verbraucherzentrale.de/wissen/umwelt-haushalt/spielzeug/spielzeug-ohne-schadstoffe-das-sollten-sie-beim-spielzeugkauf-beachten-6911"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omments" Target="../comments/comment3.xml"/><Relationship Id="rId4" Type="http://schemas.openxmlformats.org/officeDocument/2006/relationships/image" Target="../media/image18.jpg"/><Relationship Id="rId5" Type="http://schemas.openxmlformats.org/officeDocument/2006/relationships/hyperlink" Target="https://www.verbraucherzentrale.de/wissen/umwelt-haushalt/spielzeug/spielzeug-ohne-schadstoffe-das-sollten-sie-beim-spielzeugkauf-beachten-691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comments" Target="../comments/comment4.xml"/><Relationship Id="rId4" Type="http://schemas.openxmlformats.org/officeDocument/2006/relationships/image" Target="../media/image20.jpg"/><Relationship Id="rId5" Type="http://schemas.openxmlformats.org/officeDocument/2006/relationships/image" Target="../media/image21.jpg"/><Relationship Id="rId6" Type="http://schemas.openxmlformats.org/officeDocument/2006/relationships/hyperlink" Target="https://www.kunststoffe.de/a/grundlagenartikel/acrylnitril-butadien-styrol-copolymer-ab-311439"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2.jpg"/><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comments" Target="../comments/comment5.xml"/><Relationship Id="rId4" Type="http://schemas.openxmlformats.org/officeDocument/2006/relationships/image" Target="../media/image26.jpg"/><Relationship Id="rId9" Type="http://schemas.openxmlformats.org/officeDocument/2006/relationships/hyperlink" Target="https://www.verbraucherzentrale.de/wissen/umwelt-haushalt/spielzeug/spielzeug-ohne-schadstoffe-das-sollten-sie-beim-spielzeugkauf-beachten-6911" TargetMode="External"/><Relationship Id="rId5" Type="http://schemas.openxmlformats.org/officeDocument/2006/relationships/image" Target="../media/image27.jpg"/><Relationship Id="rId6" Type="http://schemas.openxmlformats.org/officeDocument/2006/relationships/image" Target="../media/image24.png"/><Relationship Id="rId7" Type="http://schemas.openxmlformats.org/officeDocument/2006/relationships/image" Target="../media/image44.png"/><Relationship Id="rId8"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produktinfo.blauer-engel.de/uploads/criteriafile/de/DE-UZ%20207-201701-de%20Kriterien-V4.pdf" TargetMode="External"/><Relationship Id="rId4" Type="http://schemas.openxmlformats.org/officeDocument/2006/relationships/hyperlink" Target="https://media.go.tuv.com/Web/TUVRheinlandAG/%7B261b8f44-f43e-4c3e-8944-ee0a84343c27%7D_UNEP_Toys_ChemMgmt_Toolkit_Webinar_1.0_(1).pdf?elqTrack=true" TargetMode="External"/><Relationship Id="rId5" Type="http://schemas.openxmlformats.org/officeDocument/2006/relationships/image" Target="../media/image32.png"/><Relationship Id="rId6" Type="http://schemas.openxmlformats.org/officeDocument/2006/relationships/image" Target="../media/image28.png"/><Relationship Id="rId7"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hyperlink" Target="https://media.go.tuv.com/Web/TUVRheinlandAG/%7B261b8f44-f43e-4c3e-8944-ee0a84343c27%7D_UNEP_Toys_ChemMgmt_Toolkit_Webinar_1.0_(1).pdf?elqTrack=true" TargetMode="External"/><Relationship Id="rId4" Type="http://schemas.openxmlformats.org/officeDocument/2006/relationships/image" Target="../media/image32.png"/><Relationship Id="rId5" Type="http://schemas.openxmlformats.org/officeDocument/2006/relationships/image" Target="../media/image28.png"/><Relationship Id="rId6"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comments" Target="../comments/comment6.xml"/><Relationship Id="rId4" Type="http://schemas.openxmlformats.org/officeDocument/2006/relationships/hyperlink" Target="https://www.tuv.com/content-media-files/master-content/services/products/0221-tuv-rheinland-toy-testing/t%C3%BCv-rheinland_brochure-toys-certification.pdf" TargetMode="External"/><Relationship Id="rId9" Type="http://schemas.openxmlformats.org/officeDocument/2006/relationships/image" Target="../media/image30.png"/><Relationship Id="rId5" Type="http://schemas.openxmlformats.org/officeDocument/2006/relationships/hyperlink" Target="https://www.tuv.com/content-media-files/master-content/services/products/1293-tuv-rheinland-green-product-mark/tuv-rheinland-green-product-mark-for-toys-cn.pdf" TargetMode="External"/><Relationship Id="rId6" Type="http://schemas.openxmlformats.org/officeDocument/2006/relationships/hyperlink" Target="https://media.go.tuv.com/Web/TUVRheinlandAG/%7B261b8f44-f43e-4c3e-8944-ee0a84343c27%7D_UNEP_Toys_ChemMgmt_Toolkit_Webinar_1.0_(1).pdf?elqTrack=true" TargetMode="External"/><Relationship Id="rId7" Type="http://schemas.openxmlformats.org/officeDocument/2006/relationships/image" Target="../media/image32.png"/><Relationship Id="rId8"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8.jpg"/><Relationship Id="rId4" Type="http://schemas.openxmlformats.org/officeDocument/2006/relationships/image" Target="../media/image37.png"/><Relationship Id="rId5" Type="http://schemas.openxmlformats.org/officeDocument/2006/relationships/image" Target="../media/image36.png"/><Relationship Id="rId6" Type="http://schemas.openxmlformats.org/officeDocument/2006/relationships/image" Target="../media/image40.png"/><Relationship Id="rId7"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comments" Target="../comments/comment7.xml"/><Relationship Id="rId4" Type="http://schemas.openxmlformats.org/officeDocument/2006/relationships/image" Target="../media/image5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comments" Target="../comments/comment8.xml"/><Relationship Id="rId4" Type="http://schemas.openxmlformats.org/officeDocument/2006/relationships/image" Target="../media/image45.jpg"/><Relationship Id="rId5" Type="http://schemas.openxmlformats.org/officeDocument/2006/relationships/hyperlink" Target="https://www.umweltbundesamt.de/themen/wirtschaft-konsum/produkte/schadstoffe-in-produkten/flammschutzmittel-in-produkten" TargetMode="External"/><Relationship Id="rId6" Type="http://schemas.openxmlformats.org/officeDocument/2006/relationships/hyperlink" Target="https://www.bmuv.de/themen/gesundheit-chemikalien/chemikalien/bromierte-flammschutzmittel" TargetMode="External"/><Relationship Id="rId7" Type="http://schemas.openxmlformats.org/officeDocument/2006/relationships/hyperlink" Target="https://www.efsa.europa.eu/de/topics/topic/brominated-flame-retardant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comments" Target="../comments/commen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comments" Target="../comments/commen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comments" Target="../comments/comment11.xml"/><Relationship Id="rId4" Type="http://schemas.openxmlformats.org/officeDocument/2006/relationships/hyperlink" Target="https://www.sciencedirect.com/science/article/abs/pii/S0048969718313330" TargetMode="External"/><Relationship Id="rId5" Type="http://schemas.openxmlformats.org/officeDocument/2006/relationships/image" Target="../media/image43.png"/><Relationship Id="rId6" Type="http://schemas.openxmlformats.org/officeDocument/2006/relationships/image" Target="../media/image4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52.jpg"/><Relationship Id="rId4" Type="http://schemas.openxmlformats.org/officeDocument/2006/relationships/image" Target="../media/image50.jpg"/><Relationship Id="rId5" Type="http://schemas.openxmlformats.org/officeDocument/2006/relationships/image" Target="../media/image4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4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www.bmu.de/themen/gesundheit-chemikalien/chemikalien/bromierte-flammschutzmittel" TargetMode="External"/><Relationship Id="rId4" Type="http://schemas.openxmlformats.org/officeDocument/2006/relationships/hyperlink" Target="https://www.umweltbundesamt.de/themen/wirtschaft-konsum/produkte/schadstoffe-in-produkten/flammschutzmittel-in-produkten" TargetMode="External"/><Relationship Id="rId5" Type="http://schemas.openxmlformats.org/officeDocument/2006/relationships/hyperlink" Target="https://www.efsa.europa.eu/de/topics/topic/brominated-flame-retardants" TargetMode="External"/><Relationship Id="rId6" Type="http://schemas.openxmlformats.org/officeDocument/2006/relationships/hyperlink" Target="https://www.umweltbundesamt.de/presse/pressemitteilungen/bromierte-flammschutzmittel-schutzengel-schlechten" TargetMode="External"/><Relationship Id="rId7" Type="http://schemas.openxmlformats.org/officeDocument/2006/relationships/hyperlink" Target="https://www.bvl.bund.de/DE/Arbeitsbereiche/01_Lebensmittel/02_UnerwuenschteStoffeOrganismen/07_Schwermetalle/lm_schwermetalle_node.htm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9.xml"/><Relationship Id="rId3" Type="http://schemas.openxmlformats.org/officeDocument/2006/relationships/image" Target="../media/image51.png"/><Relationship Id="rId4" Type="http://schemas.openxmlformats.org/officeDocument/2006/relationships/image" Target="../media/image4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g25bb6c22d14_0_0"/>
          <p:cNvSpPr txBox="1"/>
          <p:nvPr/>
        </p:nvSpPr>
        <p:spPr>
          <a:xfrm>
            <a:off x="2209950" y="2409575"/>
            <a:ext cx="8383500" cy="228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4800">
                <a:solidFill>
                  <a:srgbClr val="FFD818"/>
                </a:solidFill>
              </a:rPr>
              <a:t>Session 7 : salon et les enfants </a:t>
            </a:r>
            <a:endParaRPr sz="4800">
              <a:solidFill>
                <a:srgbClr val="FFD818"/>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A5A5A5"/>
              </a:buClr>
              <a:buSzPts val="3000"/>
              <a:buFont typeface="Arial"/>
              <a:buNone/>
            </a:pPr>
            <a:r>
              <a:rPr lang="de-DE" sz="3000"/>
              <a:t>Qu'est-ce qui favorise la migration des substances ?</a:t>
            </a:r>
            <a:endParaRPr/>
          </a:p>
        </p:txBody>
      </p:sp>
      <p:sp>
        <p:nvSpPr>
          <p:cNvPr id="113" name="Google Shape;113;p3"/>
          <p:cNvSpPr txBox="1"/>
          <p:nvPr/>
        </p:nvSpPr>
        <p:spPr>
          <a:xfrm>
            <a:off x="695400" y="1700808"/>
            <a:ext cx="7272900" cy="42288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7000"/>
              </a:lnSpc>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Durée de conservation (par exemple, emballage)</a:t>
            </a:r>
            <a:endParaRPr sz="2000">
              <a:solidFill>
                <a:schemeClr val="dk1"/>
              </a:solidFill>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Température de conservation</a:t>
            </a:r>
            <a:endParaRPr/>
          </a:p>
          <a:p>
            <a:pPr indent="-342900" lvl="0" marL="342900" marR="0" rtl="0" algn="l">
              <a:lnSpc>
                <a:spcPct val="107000"/>
              </a:lnSpc>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Propriétés de l'aliment</a:t>
            </a:r>
            <a:r>
              <a:rPr lang="de-DE" sz="2000">
                <a:solidFill>
                  <a:schemeClr val="dk1"/>
                </a:solidFill>
                <a:latin typeface="Calibri"/>
                <a:ea typeface="Calibri"/>
                <a:cs typeface="Calibri"/>
                <a:sym typeface="Calibri"/>
              </a:rPr>
              <a:t> </a:t>
            </a:r>
            <a:endParaRPr sz="2000">
              <a:solidFill>
                <a:schemeClr val="dk1"/>
              </a:solidFill>
              <a:latin typeface="Calibri"/>
              <a:ea typeface="Calibri"/>
              <a:cs typeface="Calibri"/>
              <a:sym typeface="Calibri"/>
            </a:endParaRPr>
          </a:p>
          <a:p>
            <a:pPr indent="-342900" lvl="1" marL="800100" marR="0" rtl="0" algn="l">
              <a:lnSpc>
                <a:spcPct val="107000"/>
              </a:lnSpc>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Grasse, à grain fin et acide</a:t>
            </a:r>
            <a:r>
              <a:rPr b="1" i="0" lang="de-DE" sz="2000" u="none" cap="none" strike="noStrike">
                <a:solidFill>
                  <a:schemeClr val="dk1"/>
                </a:solidFill>
                <a:latin typeface="Calibri"/>
                <a:ea typeface="Calibri"/>
                <a:cs typeface="Calibri"/>
                <a:sym typeface="Calibri"/>
              </a:rPr>
              <a:t> </a:t>
            </a:r>
            <a:endParaRPr/>
          </a:p>
          <a:p>
            <a:pPr indent="-342900" lvl="0" marL="342900" marR="0" rtl="0" algn="l">
              <a:lnSpc>
                <a:spcPct val="107000"/>
              </a:lnSpc>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Rapport entre l'emballage et la quantité totale du contenu </a:t>
            </a:r>
            <a:endParaRPr sz="2000">
              <a:solidFill>
                <a:schemeClr val="dk1"/>
              </a:solidFill>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 plus la surface est grande par rapport à la quantité de contenu, plus la migration est élevée (par ex. boîte de conserve)</a:t>
            </a:r>
            <a:endParaRPr sz="2000">
              <a:solidFill>
                <a:schemeClr val="dk1"/>
              </a:solidFill>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2000"/>
              <a:buFont typeface="Calibri"/>
              <a:buChar char="∙"/>
            </a:pPr>
            <a:r>
              <a:t/>
            </a:r>
            <a:endParaRPr sz="2000">
              <a:solidFill>
                <a:schemeClr val="dk1"/>
              </a:solidFill>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Lumière UV (par exemple, stockage)</a:t>
            </a:r>
            <a:endParaRPr/>
          </a:p>
          <a:p>
            <a:pPr indent="-342900" lvl="0" marL="342900" marR="0" rtl="0" algn="l">
              <a:lnSpc>
                <a:spcPct val="107000"/>
              </a:lnSpc>
              <a:spcBef>
                <a:spcPts val="80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Composition et propriétés du matériau, par exemple le type de matériau, l'épaisseur de la couche</a:t>
            </a:r>
            <a:endParaRPr/>
          </a:p>
          <a:p>
            <a:pPr indent="-342900" lvl="0" marL="342900" marR="0" rtl="0" algn="l">
              <a:lnSpc>
                <a:spcPct val="107000"/>
              </a:lnSpc>
              <a:spcBef>
                <a:spcPts val="80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Type de substance chimique</a:t>
            </a:r>
            <a:endParaRPr sz="2000">
              <a:solidFill>
                <a:schemeClr val="dk1"/>
              </a:solidFill>
              <a:latin typeface="Calibri"/>
              <a:ea typeface="Calibri"/>
              <a:cs typeface="Calibri"/>
              <a:sym typeface="Calibri"/>
            </a:endParaRPr>
          </a:p>
        </p:txBody>
      </p:sp>
      <p:grpSp>
        <p:nvGrpSpPr>
          <p:cNvPr id="114" name="Google Shape;114;p3"/>
          <p:cNvGrpSpPr/>
          <p:nvPr/>
        </p:nvGrpSpPr>
        <p:grpSpPr>
          <a:xfrm rot="-6207438">
            <a:off x="6748326" y="2076798"/>
            <a:ext cx="4690460" cy="3413081"/>
            <a:chOff x="6663340" y="2850014"/>
            <a:chExt cx="4690460" cy="3413081"/>
          </a:xfrm>
        </p:grpSpPr>
        <p:grpSp>
          <p:nvGrpSpPr>
            <p:cNvPr id="115" name="Google Shape;115;p3"/>
            <p:cNvGrpSpPr/>
            <p:nvPr/>
          </p:nvGrpSpPr>
          <p:grpSpPr>
            <a:xfrm>
              <a:off x="6663340" y="2850014"/>
              <a:ext cx="4690460" cy="3413081"/>
              <a:chOff x="6518108" y="2564904"/>
              <a:chExt cx="4812028" cy="3485090"/>
            </a:xfrm>
          </p:grpSpPr>
          <p:sp>
            <p:nvSpPr>
              <p:cNvPr id="116" name="Google Shape;116;p3"/>
              <p:cNvSpPr/>
              <p:nvPr/>
            </p:nvSpPr>
            <p:spPr>
              <a:xfrm>
                <a:off x="10527547" y="3523203"/>
                <a:ext cx="218231" cy="217270"/>
              </a:xfrm>
              <a:prstGeom prst="ellipse">
                <a:avLst/>
              </a:prstGeom>
              <a:solidFill>
                <a:srgbClr val="5AF8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7" name="Google Shape;117;p3"/>
              <p:cNvGrpSpPr/>
              <p:nvPr/>
            </p:nvGrpSpPr>
            <p:grpSpPr>
              <a:xfrm>
                <a:off x="6518108" y="2564904"/>
                <a:ext cx="4812028" cy="3485090"/>
                <a:chOff x="7145423" y="258359"/>
                <a:chExt cx="3969028" cy="2510205"/>
              </a:xfrm>
            </p:grpSpPr>
            <p:pic>
              <p:nvPicPr>
                <p:cNvPr id="118" name="Google Shape;118;p3"/>
                <p:cNvPicPr preferRelativeResize="0"/>
                <p:nvPr/>
              </p:nvPicPr>
              <p:blipFill rotWithShape="1">
                <a:blip r:embed="rId3">
                  <a:alphaModFix/>
                </a:blip>
                <a:srcRect b="19608" l="0" r="0" t="36306"/>
                <a:stretch/>
              </p:blipFill>
              <p:spPr>
                <a:xfrm>
                  <a:off x="7145423" y="1456224"/>
                  <a:ext cx="3969028" cy="1312340"/>
                </a:xfrm>
                <a:prstGeom prst="rect">
                  <a:avLst/>
                </a:prstGeom>
                <a:noFill/>
                <a:ln>
                  <a:noFill/>
                </a:ln>
              </p:spPr>
            </p:pic>
            <p:sp>
              <p:nvSpPr>
                <p:cNvPr id="119" name="Google Shape;119;p3"/>
                <p:cNvSpPr/>
                <p:nvPr/>
              </p:nvSpPr>
              <p:spPr>
                <a:xfrm>
                  <a:off x="8832304" y="2063370"/>
                  <a:ext cx="180000"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 name="Google Shape;120;p3"/>
                <p:cNvSpPr/>
                <p:nvPr/>
              </p:nvSpPr>
              <p:spPr>
                <a:xfrm>
                  <a:off x="10272464" y="1952536"/>
                  <a:ext cx="180000"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1" name="Google Shape;121;p3"/>
                <p:cNvSpPr/>
                <p:nvPr/>
              </p:nvSpPr>
              <p:spPr>
                <a:xfrm>
                  <a:off x="9566521" y="1455384"/>
                  <a:ext cx="179999"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3"/>
                <p:cNvSpPr/>
                <p:nvPr/>
              </p:nvSpPr>
              <p:spPr>
                <a:xfrm>
                  <a:off x="10930816" y="258359"/>
                  <a:ext cx="180000"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 name="Google Shape;123;p3"/>
                <p:cNvSpPr/>
                <p:nvPr/>
              </p:nvSpPr>
              <p:spPr>
                <a:xfrm>
                  <a:off x="9717177" y="2153370"/>
                  <a:ext cx="180000" cy="180000"/>
                </a:xfrm>
                <a:prstGeom prst="ellipse">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24" name="Google Shape;124;p3"/>
            <p:cNvSpPr/>
            <p:nvPr/>
          </p:nvSpPr>
          <p:spPr>
            <a:xfrm>
              <a:off x="7032102" y="4192657"/>
              <a:ext cx="212718" cy="244743"/>
            </a:xfrm>
            <a:prstGeom prst="ellipse">
              <a:avLst/>
            </a:prstGeom>
            <a:solidFill>
              <a:srgbClr val="FF0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25" name="Google Shape;125;p3"/>
          <p:cNvSpPr/>
          <p:nvPr/>
        </p:nvSpPr>
        <p:spPr>
          <a:xfrm rot="-6207438">
            <a:off x="9495976" y="1348824"/>
            <a:ext cx="212718" cy="212781"/>
          </a:xfrm>
          <a:prstGeom prst="ellipse">
            <a:avLst/>
          </a:prstGeom>
          <a:solidFill>
            <a:srgbClr val="5AF8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 name="Google Shape;126;p3"/>
          <p:cNvSpPr/>
          <p:nvPr/>
        </p:nvSpPr>
        <p:spPr>
          <a:xfrm rot="-6207438">
            <a:off x="10034248" y="4742598"/>
            <a:ext cx="212718" cy="244743"/>
          </a:xfrm>
          <a:prstGeom prst="ellipse">
            <a:avLst/>
          </a:prstGeom>
          <a:solidFill>
            <a:srgbClr val="FF0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Migration Children Study</a:t>
            </a:r>
            <a:endParaRPr/>
          </a:p>
        </p:txBody>
      </p:sp>
      <p:sp>
        <p:nvSpPr>
          <p:cNvPr id="133" name="Google Shape;133;p4"/>
          <p:cNvSpPr txBox="1"/>
          <p:nvPr>
            <p:ph idx="1" type="body"/>
          </p:nvPr>
        </p:nvSpPr>
        <p:spPr>
          <a:xfrm>
            <a:off x="609600" y="1470454"/>
            <a:ext cx="10972800" cy="5004774"/>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595959"/>
              </a:buClr>
              <a:buSzPts val="2000"/>
              <a:buChar char="•"/>
            </a:pPr>
            <a:r>
              <a:rPr lang="de-DE" sz="2000"/>
              <a:t>Près de 100 % des substances chimiques volatiles s'évaporent au cours des trois premières années.</a:t>
            </a:r>
            <a:endParaRPr sz="2000"/>
          </a:p>
          <a:p>
            <a:pPr indent="-342900" lvl="0" marL="342900" rtl="0" algn="l">
              <a:spcBef>
                <a:spcPts val="400"/>
              </a:spcBef>
              <a:spcAft>
                <a:spcPts val="0"/>
              </a:spcAft>
              <a:buClr>
                <a:srgbClr val="595959"/>
              </a:buClr>
              <a:buSzPts val="2000"/>
              <a:buChar char="•"/>
            </a:pPr>
            <a:r>
              <a:rPr i="1" lang="de-DE" sz="2000"/>
              <a:t>Principaux risques d'exposition : Inhalation et ingestion</a:t>
            </a:r>
            <a:endParaRPr sz="2000"/>
          </a:p>
          <a:p>
            <a:pPr indent="-285750" lvl="1" marL="742950" rtl="0" algn="l">
              <a:spcBef>
                <a:spcPts val="400"/>
              </a:spcBef>
              <a:spcAft>
                <a:spcPts val="0"/>
              </a:spcAft>
              <a:buClr>
                <a:srgbClr val="595959"/>
              </a:buClr>
              <a:buSzPts val="2000"/>
              <a:buChar char="–"/>
            </a:pPr>
            <a:r>
              <a:rPr lang="de-DE"/>
              <a:t>Les substances volatiles sont absorbées principalement par la respiration</a:t>
            </a:r>
            <a:endParaRPr/>
          </a:p>
          <a:p>
            <a:pPr indent="-285750" lvl="1" marL="742950" rtl="0" algn="l">
              <a:spcBef>
                <a:spcPts val="400"/>
              </a:spcBef>
              <a:spcAft>
                <a:spcPts val="0"/>
              </a:spcAft>
              <a:buClr>
                <a:srgbClr val="595959"/>
              </a:buClr>
              <a:buSzPts val="2000"/>
              <a:buChar char="–"/>
            </a:pPr>
            <a:r>
              <a:rPr lang="de-DE"/>
              <a:t>utilisation de jouets et contact peau/bouche</a:t>
            </a:r>
            <a:endParaRPr/>
          </a:p>
          <a:p>
            <a:pPr indent="-342900" lvl="0" marL="342900" rtl="0" algn="l">
              <a:spcBef>
                <a:spcPts val="400"/>
              </a:spcBef>
              <a:spcAft>
                <a:spcPts val="0"/>
              </a:spcAft>
              <a:buClr>
                <a:srgbClr val="595959"/>
              </a:buClr>
              <a:buSzPts val="2000"/>
              <a:buChar char="•"/>
            </a:pPr>
            <a:r>
              <a:rPr lang="de-DE" sz="2000"/>
              <a:t>Risques les plus élevés avec les plastifiants, en particulier avec les jouets en plastique souple</a:t>
            </a:r>
            <a:endParaRPr sz="2000"/>
          </a:p>
          <a:p>
            <a:pPr indent="-342900" lvl="0" marL="342900" rtl="0" algn="l">
              <a:spcBef>
                <a:spcPts val="400"/>
              </a:spcBef>
              <a:spcAft>
                <a:spcPts val="0"/>
              </a:spcAft>
              <a:buClr>
                <a:srgbClr val="595959"/>
              </a:buClr>
              <a:buSzPts val="2000"/>
              <a:buChar char="•"/>
            </a:pPr>
            <a:r>
              <a:rPr lang="de-DE" sz="2000"/>
              <a:t>Les plastifiants qui ne sont pas des phtalates ne sont pas une bonne solution</a:t>
            </a:r>
            <a:endParaRPr sz="2000"/>
          </a:p>
          <a:p>
            <a:pPr indent="-342900" lvl="0" marL="342900" rtl="0" algn="l">
              <a:spcBef>
                <a:spcPts val="400"/>
              </a:spcBef>
              <a:spcAft>
                <a:spcPts val="0"/>
              </a:spcAft>
              <a:buClr>
                <a:srgbClr val="595959"/>
              </a:buClr>
              <a:buSzPts val="2000"/>
              <a:buChar char="•"/>
            </a:pPr>
            <a:r>
              <a:rPr lang="de-DE" sz="2000"/>
              <a:t>Étude 2020 : les phtalates et les retardateurs de flamme autorégulés sont découverts et classés comme substances extrêmement préoccupantes</a:t>
            </a:r>
            <a:endParaRPr sz="2000"/>
          </a:p>
          <a:p>
            <a:pPr indent="0" lvl="0" marL="0" rtl="0" algn="l">
              <a:spcBef>
                <a:spcPts val="400"/>
              </a:spcBef>
              <a:spcAft>
                <a:spcPts val="0"/>
              </a:spcAft>
              <a:buClr>
                <a:srgbClr val="595959"/>
              </a:buClr>
              <a:buSzPts val="2000"/>
              <a:buNone/>
            </a:pPr>
            <a:r>
              <a:t/>
            </a:r>
            <a:endParaRPr b="1" sz="2000"/>
          </a:p>
          <a:p>
            <a:pPr indent="0" lvl="0" marL="0" rtl="0" algn="ctr">
              <a:spcBef>
                <a:spcPts val="400"/>
              </a:spcBef>
              <a:spcAft>
                <a:spcPts val="0"/>
              </a:spcAft>
              <a:buClr>
                <a:srgbClr val="595959"/>
              </a:buClr>
              <a:buSzPts val="2000"/>
              <a:buNone/>
            </a:pPr>
            <a:r>
              <a:rPr b="1" lang="de-DE" sz="2000"/>
              <a:t>Moins de nouveaux jouets ; réduction de l'exposition aux produits chimiques</a:t>
            </a:r>
            <a:endParaRPr/>
          </a:p>
          <a:p>
            <a:pPr indent="0" lvl="0" marL="0" rtl="0" algn="ctr">
              <a:spcBef>
                <a:spcPts val="400"/>
              </a:spcBef>
              <a:spcAft>
                <a:spcPts val="0"/>
              </a:spcAft>
              <a:buClr>
                <a:srgbClr val="595959"/>
              </a:buClr>
              <a:buSzPts val="2000"/>
              <a:buNone/>
            </a:pPr>
            <a:r>
              <a:t/>
            </a:r>
            <a:endParaRPr b="1" sz="2000"/>
          </a:p>
          <a:p>
            <a:pPr indent="0" lvl="0" marL="0" rtl="0" algn="l">
              <a:spcBef>
                <a:spcPts val="280"/>
              </a:spcBef>
              <a:spcAft>
                <a:spcPts val="0"/>
              </a:spcAft>
              <a:buClr>
                <a:srgbClr val="595959"/>
              </a:buClr>
              <a:buSzPts val="1400"/>
              <a:buNone/>
            </a:pPr>
            <a:r>
              <a:rPr lang="de-DE" sz="1400"/>
              <a:t>Source: </a:t>
            </a:r>
            <a:r>
              <a:rPr lang="de-DE" sz="1400">
                <a:latin typeface="Calibri"/>
                <a:ea typeface="Calibri"/>
                <a:cs typeface="Calibri"/>
                <a:sym typeface="Calibri"/>
              </a:rPr>
              <a:t>RIVM Report "Chemicals in Toys - A general methodology for assessment of chemical safety of toys with a focus on elements". </a:t>
            </a:r>
            <a:br>
              <a:rPr lang="de-DE" sz="1400"/>
            </a:br>
            <a:r>
              <a:rPr lang="de-DE" sz="1400"/>
              <a:t>Chemicals of concern in plastic toys (2020): </a:t>
            </a:r>
            <a:r>
              <a:rPr lang="de-DE" sz="1400" u="sng">
                <a:solidFill>
                  <a:schemeClr val="hlink"/>
                </a:solidFill>
                <a:hlinkClick r:id="rId3"/>
              </a:rPr>
              <a:t>https:</a:t>
            </a:r>
            <a:r>
              <a:rPr lang="de-DE" sz="1400"/>
              <a:t>//www.sciencedirect.com/science/article/pii/S0160412020321498 </a:t>
            </a:r>
            <a:endParaRPr sz="1400"/>
          </a:p>
          <a:p>
            <a:pPr indent="0" lvl="0" marL="0" rtl="0" algn="l">
              <a:spcBef>
                <a:spcPts val="280"/>
              </a:spcBef>
              <a:spcAft>
                <a:spcPts val="0"/>
              </a:spcAft>
              <a:buClr>
                <a:srgbClr val="595959"/>
              </a:buClr>
              <a:buSzPts val="1400"/>
              <a:buNone/>
            </a:pPr>
            <a:r>
              <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6"/>
          <p:cNvSpPr txBox="1"/>
          <p:nvPr>
            <p:ph idx="4294967295" type="title"/>
          </p:nvPr>
        </p:nvSpPr>
        <p:spPr>
          <a:xfrm>
            <a:off x="609600" y="308099"/>
            <a:ext cx="10972800" cy="1143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3000"/>
              <a:buFont typeface="Calibri"/>
              <a:buNone/>
            </a:pPr>
            <a:r>
              <a:rPr lang="de-DE" sz="3000">
                <a:latin typeface="Calibri"/>
                <a:ea typeface="Calibri"/>
                <a:cs typeface="Calibri"/>
                <a:sym typeface="Calibri"/>
              </a:rPr>
              <a:t>Chambres d'enfants : Où se cachent les substances chimiques dangereuses ?</a:t>
            </a:r>
            <a:endParaRPr/>
          </a:p>
        </p:txBody>
      </p:sp>
      <p:pic>
        <p:nvPicPr>
          <p:cNvPr descr="Ein Bild, das drinnen, Tisch, ausgestaltet, klein enthält.&#10;&#10;Automatisch generierte Beschreibung" id="140" name="Google Shape;140;p6"/>
          <p:cNvPicPr preferRelativeResize="0"/>
          <p:nvPr/>
        </p:nvPicPr>
        <p:blipFill rotWithShape="1">
          <a:blip r:embed="rId3">
            <a:alphaModFix/>
          </a:blip>
          <a:srcRect b="3329" l="0" r="0" t="27056"/>
          <a:stretch/>
        </p:blipFill>
        <p:spPr>
          <a:xfrm>
            <a:off x="609600" y="1600201"/>
            <a:ext cx="10972800" cy="4525963"/>
          </a:xfrm>
          <a:prstGeom prst="rect">
            <a:avLst/>
          </a:prstGeom>
          <a:noFill/>
          <a:ln>
            <a:noFill/>
          </a:ln>
        </p:spPr>
      </p:pic>
      <p:sp>
        <p:nvSpPr>
          <p:cNvPr id="141" name="Google Shape;141;p6"/>
          <p:cNvSpPr txBox="1"/>
          <p:nvPr/>
        </p:nvSpPr>
        <p:spPr>
          <a:xfrm>
            <a:off x="6312024" y="4461585"/>
            <a:ext cx="1584300" cy="831000"/>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rPr>
              <a:t>les jouets</a:t>
            </a:r>
            <a:endParaRPr/>
          </a:p>
        </p:txBody>
      </p:sp>
      <p:sp>
        <p:nvSpPr>
          <p:cNvPr id="142" name="Google Shape;142;p6"/>
          <p:cNvSpPr txBox="1"/>
          <p:nvPr/>
        </p:nvSpPr>
        <p:spPr>
          <a:xfrm>
            <a:off x="2999656" y="3789040"/>
            <a:ext cx="1512300" cy="831000"/>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400">
                <a:solidFill>
                  <a:schemeClr val="dk1"/>
                </a:solidFill>
              </a:rPr>
              <a:t>les t</a:t>
            </a:r>
            <a:r>
              <a:rPr b="1" lang="de-DE" sz="2400">
                <a:solidFill>
                  <a:schemeClr val="dk1"/>
                </a:solidFill>
                <a:latin typeface="Arial"/>
                <a:ea typeface="Arial"/>
                <a:cs typeface="Arial"/>
                <a:sym typeface="Arial"/>
              </a:rPr>
              <a:t>extiles</a:t>
            </a:r>
            <a:endParaRPr/>
          </a:p>
        </p:txBody>
      </p:sp>
      <p:cxnSp>
        <p:nvCxnSpPr>
          <p:cNvPr id="143" name="Google Shape;143;p6"/>
          <p:cNvCxnSpPr>
            <a:stCxn id="142" idx="1"/>
          </p:cNvCxnSpPr>
          <p:nvPr/>
        </p:nvCxnSpPr>
        <p:spPr>
          <a:xfrm rot="10800000">
            <a:off x="2063656" y="3397540"/>
            <a:ext cx="936000" cy="807000"/>
          </a:xfrm>
          <a:prstGeom prst="straightConnector1">
            <a:avLst/>
          </a:prstGeom>
          <a:noFill/>
          <a:ln cap="flat" cmpd="sng" w="57150">
            <a:solidFill>
              <a:srgbClr val="92D050"/>
            </a:solidFill>
            <a:prstDash val="solid"/>
            <a:round/>
            <a:headEnd len="sm" w="sm" type="none"/>
            <a:tailEnd len="med" w="med" type="triangle"/>
          </a:ln>
        </p:spPr>
      </p:cxnSp>
      <p:sp>
        <p:nvSpPr>
          <p:cNvPr id="144" name="Google Shape;144;p6"/>
          <p:cNvSpPr txBox="1"/>
          <p:nvPr/>
        </p:nvSpPr>
        <p:spPr>
          <a:xfrm>
            <a:off x="4197687" y="2463788"/>
            <a:ext cx="1152000" cy="831000"/>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400">
                <a:solidFill>
                  <a:schemeClr val="dk1"/>
                </a:solidFill>
              </a:rPr>
              <a:t>les murs</a:t>
            </a:r>
            <a:endParaRPr/>
          </a:p>
        </p:txBody>
      </p:sp>
      <p:sp>
        <p:nvSpPr>
          <p:cNvPr id="145" name="Google Shape;145;p6"/>
          <p:cNvSpPr txBox="1"/>
          <p:nvPr/>
        </p:nvSpPr>
        <p:spPr>
          <a:xfrm>
            <a:off x="4079776" y="5114292"/>
            <a:ext cx="1152000" cy="831000"/>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400">
                <a:solidFill>
                  <a:schemeClr val="dk1"/>
                </a:solidFill>
              </a:rPr>
              <a:t>les sols</a:t>
            </a:r>
            <a:endParaRPr/>
          </a:p>
        </p:txBody>
      </p:sp>
      <p:sp>
        <p:nvSpPr>
          <p:cNvPr id="146" name="Google Shape;146;p6"/>
          <p:cNvSpPr txBox="1"/>
          <p:nvPr/>
        </p:nvSpPr>
        <p:spPr>
          <a:xfrm>
            <a:off x="5349675" y="1653075"/>
            <a:ext cx="4019400" cy="831000"/>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100"/>
              <a:buFont typeface="Arial"/>
              <a:buNone/>
            </a:pPr>
            <a:r>
              <a:rPr b="1" lang="de-DE" sz="2400">
                <a:solidFill>
                  <a:schemeClr val="dk1"/>
                </a:solidFill>
              </a:rPr>
              <a:t>les produits de l'artisanat</a:t>
            </a:r>
            <a:endParaRPr b="1" sz="2400">
              <a:solidFill>
                <a:schemeClr val="dk1"/>
              </a:solidFill>
            </a:endParaRPr>
          </a:p>
          <a:p>
            <a:pPr indent="0" lvl="0" marL="0" marR="0" rtl="0" algn="ctr">
              <a:spcBef>
                <a:spcPts val="0"/>
              </a:spcBef>
              <a:spcAft>
                <a:spcPts val="0"/>
              </a:spcAft>
              <a:buNone/>
            </a:pPr>
            <a:r>
              <a:t/>
            </a:r>
            <a:endParaRPr b="1" sz="2400">
              <a:solidFill>
                <a:schemeClr val="dk1"/>
              </a:solidFill>
            </a:endParaRPr>
          </a:p>
        </p:txBody>
      </p:sp>
      <p:sp>
        <p:nvSpPr>
          <p:cNvPr id="147" name="Google Shape;147;p6"/>
          <p:cNvSpPr txBox="1"/>
          <p:nvPr/>
        </p:nvSpPr>
        <p:spPr>
          <a:xfrm rot="-3971755">
            <a:off x="10205876" y="2090686"/>
            <a:ext cx="1498474" cy="831176"/>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rPr>
              <a:t>les t</a:t>
            </a:r>
            <a:r>
              <a:rPr b="1" lang="de-DE" sz="2400">
                <a:solidFill>
                  <a:schemeClr val="dk1"/>
                </a:solidFill>
                <a:latin typeface="Arial"/>
                <a:ea typeface="Arial"/>
                <a:cs typeface="Arial"/>
                <a:sym typeface="Arial"/>
              </a:rPr>
              <a:t>extiles</a:t>
            </a:r>
            <a:endParaRPr/>
          </a:p>
        </p:txBody>
      </p:sp>
      <p:sp>
        <p:nvSpPr>
          <p:cNvPr id="148" name="Google Shape;148;p6"/>
          <p:cNvSpPr txBox="1"/>
          <p:nvPr/>
        </p:nvSpPr>
        <p:spPr>
          <a:xfrm>
            <a:off x="10562569" y="5864554"/>
            <a:ext cx="1019831"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050" u="none" cap="none" strike="noStrike">
                <a:solidFill>
                  <a:schemeClr val="lt1"/>
                </a:solidFill>
                <a:latin typeface="Calibri"/>
                <a:ea typeface="Calibri"/>
                <a:cs typeface="Calibri"/>
                <a:sym typeface="Calibri"/>
              </a:rPr>
              <a:t>© Igor Starkov</a:t>
            </a:r>
            <a:endParaRPr sz="105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95959"/>
              </a:buClr>
              <a:buSzPct val="100000"/>
              <a:buFont typeface="Arial"/>
              <a:buNone/>
            </a:pPr>
            <a:r>
              <a:rPr lang="de-DE"/>
              <a:t>Réglementations légales relatives aux substances chimiques présentes dans les jouets et les produits de la petite enfance</a:t>
            </a:r>
            <a:endParaRPr/>
          </a:p>
        </p:txBody>
      </p:sp>
      <p:sp>
        <p:nvSpPr>
          <p:cNvPr id="155" name="Google Shape;155;p7"/>
          <p:cNvSpPr txBox="1"/>
          <p:nvPr/>
        </p:nvSpPr>
        <p:spPr>
          <a:xfrm>
            <a:off x="609600" y="1829496"/>
            <a:ext cx="7509900" cy="40944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595959"/>
              </a:buClr>
              <a:buSzPts val="2000"/>
              <a:buFont typeface="Arial"/>
              <a:buChar char="•"/>
            </a:pPr>
            <a:r>
              <a:rPr lang="de-DE" sz="2000">
                <a:solidFill>
                  <a:srgbClr val="595959"/>
                </a:solidFill>
              </a:rPr>
              <a:t>Directive européenne sur la sécurité des jouets (depuis 2009) ; s'applique également aux produits importés ; pas de réglementation globale</a:t>
            </a:r>
            <a:endParaRPr/>
          </a:p>
          <a:p>
            <a:pPr indent="0" lvl="0" marL="0" marR="0" rtl="0" algn="l">
              <a:spcBef>
                <a:spcPts val="0"/>
              </a:spcBef>
              <a:spcAft>
                <a:spcPts val="0"/>
              </a:spcAft>
              <a:buNone/>
            </a:pPr>
            <a:r>
              <a:t/>
            </a:r>
            <a:endParaRPr sz="2000">
              <a:solidFill>
                <a:srgbClr val="595959"/>
              </a:solidFill>
              <a:latin typeface="Arial"/>
              <a:ea typeface="Arial"/>
              <a:cs typeface="Arial"/>
              <a:sym typeface="Arial"/>
            </a:endParaRPr>
          </a:p>
          <a:p>
            <a:pPr indent="-285750" lvl="0" marL="285750" marR="0" rtl="0" algn="l">
              <a:spcBef>
                <a:spcPts val="0"/>
              </a:spcBef>
              <a:spcAft>
                <a:spcPts val="0"/>
              </a:spcAft>
              <a:buClr>
                <a:srgbClr val="595959"/>
              </a:buClr>
              <a:buSzPts val="2000"/>
              <a:buFont typeface="Arial"/>
              <a:buChar char="•"/>
            </a:pPr>
            <a:r>
              <a:rPr lang="de-DE" sz="2000">
                <a:solidFill>
                  <a:srgbClr val="595959"/>
                </a:solidFill>
              </a:rPr>
              <a:t>Interdiction des produits chimiques dangereux en quantités susceptibles de mettre en danger les enfants</a:t>
            </a:r>
            <a:endParaRPr/>
          </a:p>
          <a:p>
            <a:pPr indent="-342900" lvl="1" marL="800100" marR="0" rtl="0" algn="l">
              <a:spcBef>
                <a:spcPts val="0"/>
              </a:spcBef>
              <a:spcAft>
                <a:spcPts val="0"/>
              </a:spcAft>
              <a:buClr>
                <a:srgbClr val="595959"/>
              </a:buClr>
              <a:buSzPts val="2000"/>
              <a:buFont typeface="Courier New"/>
              <a:buChar char="o"/>
            </a:pPr>
            <a:r>
              <a:rPr lang="de-DE" sz="2000">
                <a:solidFill>
                  <a:srgbClr val="595959"/>
                </a:solidFill>
              </a:rPr>
              <a:t>2015 Interdiction des : les phtalates,</a:t>
            </a:r>
            <a:r>
              <a:rPr b="0" i="0" lang="de-DE" sz="2000" u="none" cap="none" strike="noStrike">
                <a:solidFill>
                  <a:srgbClr val="595959"/>
                </a:solidFill>
                <a:latin typeface="Arial"/>
                <a:ea typeface="Arial"/>
                <a:cs typeface="Arial"/>
                <a:sym typeface="Arial"/>
              </a:rPr>
              <a:t> DEHP, BBP, DBP and DiBP</a:t>
            </a:r>
            <a:endParaRPr/>
          </a:p>
          <a:p>
            <a:pPr indent="-342900" lvl="1" marL="800100" marR="0" rtl="0" algn="l">
              <a:spcBef>
                <a:spcPts val="0"/>
              </a:spcBef>
              <a:spcAft>
                <a:spcPts val="0"/>
              </a:spcAft>
              <a:buClr>
                <a:srgbClr val="595959"/>
              </a:buClr>
              <a:buSzPts val="2000"/>
              <a:buFont typeface="Courier New"/>
              <a:buChar char="o"/>
            </a:pPr>
            <a:r>
              <a:rPr lang="de-DE" sz="2000">
                <a:solidFill>
                  <a:srgbClr val="595959"/>
                </a:solidFill>
              </a:rPr>
              <a:t>2018 nouvelles valeurs limites : chrome VI (p. ex. matériaux de jouet raclés), phtalate DiBP</a:t>
            </a:r>
            <a:endParaRPr sz="2000">
              <a:solidFill>
                <a:srgbClr val="595959"/>
              </a:solidFill>
            </a:endParaRPr>
          </a:p>
          <a:p>
            <a:pPr indent="-342900" lvl="1" marL="800100" marR="0" rtl="0" algn="l">
              <a:spcBef>
                <a:spcPts val="0"/>
              </a:spcBef>
              <a:spcAft>
                <a:spcPts val="0"/>
              </a:spcAft>
              <a:buClr>
                <a:srgbClr val="595959"/>
              </a:buClr>
              <a:buSzPts val="2000"/>
              <a:buFont typeface="Courier New"/>
              <a:buChar char="o"/>
            </a:pPr>
            <a:r>
              <a:rPr b="0" i="0" lang="de-DE" sz="2000" u="none" cap="none" strike="noStrike">
                <a:solidFill>
                  <a:srgbClr val="595959"/>
                </a:solidFill>
                <a:latin typeface="Arial"/>
                <a:ea typeface="Arial"/>
                <a:cs typeface="Arial"/>
                <a:sym typeface="Arial"/>
              </a:rPr>
              <a:t>2021 </a:t>
            </a:r>
            <a:r>
              <a:rPr lang="de-DE" sz="2000">
                <a:solidFill>
                  <a:srgbClr val="595959"/>
                </a:solidFill>
              </a:rPr>
              <a:t>nouvelles valeurs limites : Aniline</a:t>
            </a:r>
            <a:endParaRPr/>
          </a:p>
          <a:p>
            <a:pPr indent="0" lvl="1" marL="457200" marR="0" rtl="0" algn="l">
              <a:spcBef>
                <a:spcPts val="0"/>
              </a:spcBef>
              <a:spcAft>
                <a:spcPts val="0"/>
              </a:spcAft>
              <a:buNone/>
            </a:pPr>
            <a:r>
              <a:t/>
            </a:r>
            <a:endParaRPr b="0" i="0" sz="2000" u="none" cap="none" strike="noStrike">
              <a:solidFill>
                <a:srgbClr val="595959"/>
              </a:solidFill>
              <a:latin typeface="Arial"/>
              <a:ea typeface="Arial"/>
              <a:cs typeface="Arial"/>
              <a:sym typeface="Arial"/>
            </a:endParaRPr>
          </a:p>
          <a:p>
            <a:pPr indent="0" lvl="1" marL="457200" marR="0" rtl="0" algn="l">
              <a:spcBef>
                <a:spcPts val="0"/>
              </a:spcBef>
              <a:spcAft>
                <a:spcPts val="0"/>
              </a:spcAft>
              <a:buNone/>
            </a:pPr>
            <a:r>
              <a:t/>
            </a:r>
            <a:endParaRPr b="0" i="0" sz="2000" u="none" cap="none" strike="noStrike">
              <a:solidFill>
                <a:srgbClr val="595959"/>
              </a:solidFill>
              <a:latin typeface="Arial"/>
              <a:ea typeface="Arial"/>
              <a:cs typeface="Arial"/>
              <a:sym typeface="Arial"/>
            </a:endParaRPr>
          </a:p>
        </p:txBody>
      </p:sp>
      <p:grpSp>
        <p:nvGrpSpPr>
          <p:cNvPr id="156" name="Google Shape;156;p7"/>
          <p:cNvGrpSpPr/>
          <p:nvPr/>
        </p:nvGrpSpPr>
        <p:grpSpPr>
          <a:xfrm>
            <a:off x="8489793" y="1417638"/>
            <a:ext cx="2456055" cy="2093522"/>
            <a:chOff x="8842333" y="1229653"/>
            <a:chExt cx="2456055" cy="2093522"/>
          </a:xfrm>
        </p:grpSpPr>
        <p:pic>
          <p:nvPicPr>
            <p:cNvPr id="157" name="Google Shape;157;p7"/>
            <p:cNvPicPr preferRelativeResize="0"/>
            <p:nvPr/>
          </p:nvPicPr>
          <p:blipFill rotWithShape="1">
            <a:blip r:embed="rId4">
              <a:alphaModFix/>
            </a:blip>
            <a:srcRect b="0" l="6899" r="25207" t="0"/>
            <a:stretch/>
          </p:blipFill>
          <p:spPr>
            <a:xfrm>
              <a:off x="8842333" y="1229653"/>
              <a:ext cx="2425533" cy="2093522"/>
            </a:xfrm>
            <a:prstGeom prst="rect">
              <a:avLst/>
            </a:prstGeom>
            <a:noFill/>
            <a:ln>
              <a:noFill/>
            </a:ln>
          </p:spPr>
        </p:pic>
        <p:sp>
          <p:nvSpPr>
            <p:cNvPr id="158" name="Google Shape;158;p7"/>
            <p:cNvSpPr txBox="1"/>
            <p:nvPr/>
          </p:nvSpPr>
          <p:spPr>
            <a:xfrm>
              <a:off x="10224055" y="1286833"/>
              <a:ext cx="107433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50">
                  <a:solidFill>
                    <a:srgbClr val="D8D8D8"/>
                  </a:solidFill>
                  <a:latin typeface="Calibri"/>
                  <a:ea typeface="Calibri"/>
                  <a:cs typeface="Calibri"/>
                  <a:sym typeface="Calibri"/>
                </a:rPr>
                <a:t>© Christian Lue</a:t>
              </a:r>
              <a:endParaRPr sz="1050">
                <a:solidFill>
                  <a:srgbClr val="D8D8D8"/>
                </a:solidFill>
                <a:latin typeface="Calibri"/>
                <a:ea typeface="Calibri"/>
                <a:cs typeface="Calibri"/>
                <a:sym typeface="Calibri"/>
              </a:endParaRPr>
            </a:p>
          </p:txBody>
        </p:sp>
      </p:grpSp>
      <p:sp>
        <p:nvSpPr>
          <p:cNvPr id="159" name="Google Shape;159;p7"/>
          <p:cNvSpPr/>
          <p:nvPr/>
        </p:nvSpPr>
        <p:spPr>
          <a:xfrm>
            <a:off x="9043230" y="2996588"/>
            <a:ext cx="3148770" cy="3116417"/>
          </a:xfrm>
          <a:prstGeom prst="roundRect">
            <a:avLst>
              <a:gd fmla="val 16667" name="adj"/>
            </a:avLst>
          </a:prstGeom>
          <a:solidFill>
            <a:srgbClr val="FFEF9F"/>
          </a:solidFill>
          <a:ln cap="flat" cmpd="sng" w="25400">
            <a:solidFill>
              <a:srgbClr val="FFD4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1600">
                <a:solidFill>
                  <a:srgbClr val="7F7F7F"/>
                </a:solidFill>
                <a:latin typeface="Arial"/>
                <a:ea typeface="Arial"/>
                <a:cs typeface="Arial"/>
                <a:sym typeface="Arial"/>
              </a:rPr>
              <a:t>Various phthalates (plasticisers), such as DEHP, DBP, BBP, DNOP, DINP and DIDP are suspected of being toxic to the liver, testicles and reproduction. Therefore, these substances are banned for the production of toys and baby articles.</a:t>
            </a:r>
            <a:endParaRPr/>
          </a:p>
        </p:txBody>
      </p:sp>
      <p:sp>
        <p:nvSpPr>
          <p:cNvPr id="160" name="Google Shape;160;p7"/>
          <p:cNvSpPr txBox="1"/>
          <p:nvPr/>
        </p:nvSpPr>
        <p:spPr>
          <a:xfrm>
            <a:off x="224010" y="6082870"/>
            <a:ext cx="610334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400" u="sng">
                <a:solidFill>
                  <a:srgbClr val="7F7F7F"/>
                </a:solidFill>
                <a:latin typeface="Calibri"/>
                <a:ea typeface="Calibri"/>
                <a:cs typeface="Calibri"/>
                <a:sym typeface="Calibri"/>
                <a:hlinkClick r:id="rId5">
                  <a:extLst>
                    <a:ext uri="{A12FA001-AC4F-418D-AE19-62706E023703}">
                      <ahyp:hlinkClr val="tx"/>
                    </a:ext>
                  </a:extLst>
                </a:hlinkClick>
              </a:rPr>
              <a:t>Toys Directive - CE Directives.eu</a:t>
            </a:r>
            <a:endParaRPr sz="1400">
              <a:solidFill>
                <a:srgbClr val="7F7F7F"/>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95959"/>
              </a:buClr>
              <a:buSzPct val="100000"/>
              <a:buFont typeface="Arial"/>
              <a:buNone/>
            </a:pPr>
            <a:r>
              <a:rPr lang="de-DE"/>
              <a:t>Réglementations légales relatives aux substances chimiques présentes dans les jouets et les produits pour la petite enfance</a:t>
            </a:r>
            <a:endParaRPr/>
          </a:p>
        </p:txBody>
      </p:sp>
      <p:sp>
        <p:nvSpPr>
          <p:cNvPr id="166" name="Google Shape;166;p8"/>
          <p:cNvSpPr txBox="1"/>
          <p:nvPr/>
        </p:nvSpPr>
        <p:spPr>
          <a:xfrm>
            <a:off x="609600" y="1829496"/>
            <a:ext cx="7509900" cy="2862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595959"/>
              </a:solidFill>
              <a:latin typeface="Arial"/>
              <a:ea typeface="Arial"/>
              <a:cs typeface="Arial"/>
              <a:sym typeface="Arial"/>
            </a:endParaRPr>
          </a:p>
          <a:p>
            <a:pPr indent="-285750" lvl="0" marL="285750" marR="0" rtl="0" algn="l">
              <a:spcBef>
                <a:spcPts val="0"/>
              </a:spcBef>
              <a:spcAft>
                <a:spcPts val="0"/>
              </a:spcAft>
              <a:buClr>
                <a:srgbClr val="595959"/>
              </a:buClr>
              <a:buSzPts val="2000"/>
              <a:buFont typeface="Arial"/>
              <a:buChar char="•"/>
            </a:pPr>
            <a:r>
              <a:rPr lang="de-DE" sz="2000">
                <a:solidFill>
                  <a:srgbClr val="595959"/>
                </a:solidFill>
              </a:rPr>
              <a:t>Restrictions et interdictions concernant plus de 70 produits chimiques ; toujours détectables dans les produits par le biais de:</a:t>
            </a:r>
            <a:endParaRPr/>
          </a:p>
          <a:p>
            <a:pPr indent="-342900" lvl="1" marL="800100" marR="0" rtl="0" algn="l">
              <a:spcBef>
                <a:spcPts val="0"/>
              </a:spcBef>
              <a:spcAft>
                <a:spcPts val="0"/>
              </a:spcAft>
              <a:buClr>
                <a:srgbClr val="595959"/>
              </a:buClr>
              <a:buSzPts val="2000"/>
              <a:buFont typeface="Courier New"/>
              <a:buChar char="o"/>
            </a:pPr>
            <a:r>
              <a:rPr lang="de-DE" sz="2000">
                <a:solidFill>
                  <a:srgbClr val="595959"/>
                </a:solidFill>
              </a:rPr>
              <a:t>Recyclage du plastique pollué</a:t>
            </a:r>
            <a:endParaRPr/>
          </a:p>
          <a:p>
            <a:pPr indent="-342900" lvl="1" marL="800100" marR="0" rtl="0" algn="l">
              <a:spcBef>
                <a:spcPts val="0"/>
              </a:spcBef>
              <a:spcAft>
                <a:spcPts val="0"/>
              </a:spcAft>
              <a:buClr>
                <a:srgbClr val="595959"/>
              </a:buClr>
              <a:buSzPts val="2000"/>
              <a:buFont typeface="Courier New"/>
              <a:buChar char="o"/>
            </a:pPr>
            <a:r>
              <a:rPr lang="de-DE" sz="2000">
                <a:solidFill>
                  <a:srgbClr val="595959"/>
                </a:solidFill>
              </a:rPr>
              <a:t>Non-respect des valeurs limites</a:t>
            </a:r>
            <a:r>
              <a:rPr b="0" i="0" lang="de-DE" sz="2000" u="none" cap="none" strike="noStrike">
                <a:solidFill>
                  <a:srgbClr val="595959"/>
                </a:solidFill>
                <a:latin typeface="Arial"/>
                <a:ea typeface="Arial"/>
                <a:cs typeface="Arial"/>
                <a:sym typeface="Arial"/>
              </a:rPr>
              <a:t> </a:t>
            </a:r>
            <a:endParaRPr/>
          </a:p>
          <a:p>
            <a:pPr indent="-342900" lvl="1" marL="800100" marR="0" rtl="0" algn="l">
              <a:spcBef>
                <a:spcPts val="0"/>
              </a:spcBef>
              <a:spcAft>
                <a:spcPts val="0"/>
              </a:spcAft>
              <a:buClr>
                <a:srgbClr val="595959"/>
              </a:buClr>
              <a:buSzPts val="2000"/>
              <a:buFont typeface="Courier New"/>
              <a:buChar char="o"/>
            </a:pPr>
            <a:r>
              <a:rPr lang="de-DE" sz="2000">
                <a:solidFill>
                  <a:srgbClr val="595959"/>
                </a:solidFill>
              </a:rPr>
              <a:t>Ignorance dans le pays de production</a:t>
            </a:r>
            <a:endParaRPr/>
          </a:p>
          <a:p>
            <a:pPr indent="0" lvl="1" marL="457200" marR="0" rtl="0" algn="l">
              <a:spcBef>
                <a:spcPts val="0"/>
              </a:spcBef>
              <a:spcAft>
                <a:spcPts val="0"/>
              </a:spcAft>
              <a:buNone/>
            </a:pPr>
            <a:r>
              <a:t/>
            </a:r>
            <a:endParaRPr b="0" i="0" sz="2000" u="none" cap="none" strike="noStrike">
              <a:solidFill>
                <a:srgbClr val="595959"/>
              </a:solidFill>
              <a:latin typeface="Arial"/>
              <a:ea typeface="Arial"/>
              <a:cs typeface="Arial"/>
              <a:sym typeface="Arial"/>
            </a:endParaRPr>
          </a:p>
          <a:p>
            <a:pPr indent="0" lvl="1" marL="457200" marR="0" rtl="0" algn="l">
              <a:spcBef>
                <a:spcPts val="0"/>
              </a:spcBef>
              <a:spcAft>
                <a:spcPts val="0"/>
              </a:spcAft>
              <a:buNone/>
            </a:pPr>
            <a:r>
              <a:t/>
            </a:r>
            <a:endParaRPr b="0" i="0" sz="2000" u="none" cap="none" strike="noStrike">
              <a:solidFill>
                <a:srgbClr val="595959"/>
              </a:solidFill>
              <a:latin typeface="Arial"/>
              <a:ea typeface="Arial"/>
              <a:cs typeface="Arial"/>
              <a:sym typeface="Arial"/>
            </a:endParaRPr>
          </a:p>
        </p:txBody>
      </p:sp>
      <p:pic>
        <p:nvPicPr>
          <p:cNvPr id="167" name="Google Shape;167;p8"/>
          <p:cNvPicPr preferRelativeResize="0"/>
          <p:nvPr/>
        </p:nvPicPr>
        <p:blipFill rotWithShape="1">
          <a:blip r:embed="rId3">
            <a:alphaModFix/>
          </a:blip>
          <a:srcRect b="0" l="6899" r="25207" t="0"/>
          <a:stretch/>
        </p:blipFill>
        <p:spPr>
          <a:xfrm>
            <a:off x="8616279" y="1675847"/>
            <a:ext cx="2425533" cy="2093522"/>
          </a:xfrm>
          <a:prstGeom prst="rect">
            <a:avLst/>
          </a:prstGeom>
          <a:noFill/>
          <a:ln>
            <a:noFill/>
          </a:ln>
        </p:spPr>
      </p:pic>
      <p:pic>
        <p:nvPicPr>
          <p:cNvPr id="168" name="Google Shape;168;p8"/>
          <p:cNvPicPr preferRelativeResize="0"/>
          <p:nvPr/>
        </p:nvPicPr>
        <p:blipFill rotWithShape="1">
          <a:blip r:embed="rId4">
            <a:alphaModFix/>
          </a:blip>
          <a:srcRect b="17401" l="27320" r="12199" t="23609"/>
          <a:stretch/>
        </p:blipFill>
        <p:spPr>
          <a:xfrm>
            <a:off x="8616280" y="3933484"/>
            <a:ext cx="2425533" cy="2304256"/>
          </a:xfrm>
          <a:prstGeom prst="rect">
            <a:avLst/>
          </a:prstGeom>
          <a:noFill/>
          <a:ln>
            <a:noFill/>
          </a:ln>
        </p:spPr>
      </p:pic>
      <p:sp>
        <p:nvSpPr>
          <p:cNvPr id="169" name="Google Shape;169;p8"/>
          <p:cNvSpPr txBox="1"/>
          <p:nvPr/>
        </p:nvSpPr>
        <p:spPr>
          <a:xfrm>
            <a:off x="10062227" y="3534825"/>
            <a:ext cx="107433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50">
                <a:solidFill>
                  <a:srgbClr val="D8D8D8"/>
                </a:solidFill>
                <a:latin typeface="Calibri"/>
                <a:ea typeface="Calibri"/>
                <a:cs typeface="Calibri"/>
                <a:sym typeface="Calibri"/>
              </a:rPr>
              <a:t>© Christian Lue</a:t>
            </a:r>
            <a:endParaRPr sz="1050">
              <a:solidFill>
                <a:srgbClr val="D8D8D8"/>
              </a:solidFill>
              <a:latin typeface="Calibri"/>
              <a:ea typeface="Calibri"/>
              <a:cs typeface="Calibri"/>
              <a:sym typeface="Calibri"/>
            </a:endParaRPr>
          </a:p>
        </p:txBody>
      </p:sp>
      <p:sp>
        <p:nvSpPr>
          <p:cNvPr id="170" name="Google Shape;170;p8"/>
          <p:cNvSpPr txBox="1"/>
          <p:nvPr/>
        </p:nvSpPr>
        <p:spPr>
          <a:xfrm>
            <a:off x="9214366" y="6021288"/>
            <a:ext cx="1850186"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50">
                <a:solidFill>
                  <a:srgbClr val="D8D8D8"/>
                </a:solidFill>
                <a:latin typeface="Calibri"/>
                <a:ea typeface="Calibri"/>
                <a:cs typeface="Calibri"/>
                <a:sym typeface="Calibri"/>
              </a:rPr>
              <a:t>© The New York Public Library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9"/>
          <p:cNvSpPr txBox="1"/>
          <p:nvPr>
            <p:ph idx="4294967295" type="title"/>
          </p:nvPr>
        </p:nvSpPr>
        <p:spPr>
          <a:xfrm>
            <a:off x="451792"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95959"/>
              </a:buClr>
              <a:buSzPct val="100000"/>
              <a:buFont typeface="Arial"/>
              <a:buNone/>
            </a:pPr>
            <a:r>
              <a:rPr lang="de-DE"/>
              <a:t>Réglementations légales relatives aux substances chimiques présentes dans les jouets et les produits pour enfants</a:t>
            </a:r>
            <a:endParaRPr/>
          </a:p>
        </p:txBody>
      </p:sp>
      <p:sp>
        <p:nvSpPr>
          <p:cNvPr id="177" name="Google Shape;177;p9"/>
          <p:cNvSpPr txBox="1"/>
          <p:nvPr/>
        </p:nvSpPr>
        <p:spPr>
          <a:xfrm>
            <a:off x="609601" y="1628800"/>
            <a:ext cx="8016600" cy="4402200"/>
          </a:xfrm>
          <a:prstGeom prst="rect">
            <a:avLst/>
          </a:prstGeom>
          <a:noFill/>
          <a:ln>
            <a:noFill/>
          </a:ln>
        </p:spPr>
        <p:txBody>
          <a:bodyPr anchorCtr="0" anchor="t" bIns="45700" lIns="91425" spcFirstLastPara="1" rIns="91425" wrap="square" tIns="45700">
            <a:spAutoFit/>
          </a:bodyPr>
          <a:lstStyle/>
          <a:p>
            <a:pPr indent="-342900" lvl="1" marL="800100" marR="0" rtl="0" algn="l">
              <a:spcBef>
                <a:spcPts val="0"/>
              </a:spcBef>
              <a:spcAft>
                <a:spcPts val="0"/>
              </a:spcAft>
              <a:buClr>
                <a:srgbClr val="595959"/>
              </a:buClr>
              <a:buSzPts val="2000"/>
              <a:buFont typeface="Noto Sans Symbols"/>
              <a:buChar char="🡪"/>
            </a:pPr>
            <a:r>
              <a:rPr lang="de-DE" sz="2000">
                <a:solidFill>
                  <a:srgbClr val="595959"/>
                </a:solidFill>
              </a:rPr>
              <a:t>Restrictions en fonction de la définition des jouets</a:t>
            </a:r>
            <a:endParaRPr sz="2000">
              <a:solidFill>
                <a:srgbClr val="595959"/>
              </a:solidFill>
            </a:endParaRPr>
          </a:p>
          <a:p>
            <a:pPr indent="0" lvl="0" marL="0" marR="0" rtl="0" algn="l">
              <a:spcBef>
                <a:spcPts val="0"/>
              </a:spcBef>
              <a:spcAft>
                <a:spcPts val="0"/>
              </a:spcAft>
              <a:buNone/>
            </a:pPr>
            <a:r>
              <a:rPr lang="de-DE" sz="2000">
                <a:solidFill>
                  <a:srgbClr val="595959"/>
                </a:solidFill>
              </a:rPr>
              <a:t>→ tout ce qui est considéré comme un jouet et destiné à des enfants </a:t>
            </a:r>
            <a:endParaRPr sz="2000">
              <a:solidFill>
                <a:srgbClr val="595959"/>
              </a:solidFill>
            </a:endParaRPr>
          </a:p>
          <a:p>
            <a:pPr indent="0" lvl="0" marL="0" marR="0" rtl="0" algn="l">
              <a:spcBef>
                <a:spcPts val="0"/>
              </a:spcBef>
              <a:spcAft>
                <a:spcPts val="0"/>
              </a:spcAft>
              <a:buNone/>
            </a:pPr>
            <a:r>
              <a:rPr lang="de-DE" sz="2000">
                <a:solidFill>
                  <a:srgbClr val="595959"/>
                </a:solidFill>
              </a:rPr>
              <a:t>    âgés de moins de 14 ans</a:t>
            </a:r>
            <a:endParaRPr sz="2000">
              <a:solidFill>
                <a:srgbClr val="595959"/>
              </a:solidFill>
            </a:endParaRPr>
          </a:p>
          <a:p>
            <a:pPr indent="0" lvl="0" marL="914400" marR="0" rtl="0" algn="l">
              <a:spcBef>
                <a:spcPts val="0"/>
              </a:spcBef>
              <a:spcAft>
                <a:spcPts val="0"/>
              </a:spcAft>
              <a:buNone/>
            </a:pPr>
            <a:r>
              <a:t/>
            </a:r>
            <a:endParaRPr sz="2000">
              <a:solidFill>
                <a:srgbClr val="595959"/>
              </a:solidFill>
            </a:endParaRPr>
          </a:p>
          <a:p>
            <a:pPr indent="0" lvl="0" marL="0" marR="0" rtl="0" algn="l">
              <a:spcBef>
                <a:spcPts val="0"/>
              </a:spcBef>
              <a:spcAft>
                <a:spcPts val="0"/>
              </a:spcAft>
              <a:buNone/>
            </a:pPr>
            <a:r>
              <a:t/>
            </a:r>
            <a:endParaRPr sz="2000">
              <a:solidFill>
                <a:srgbClr val="595959"/>
              </a:solidFill>
              <a:latin typeface="Arial"/>
              <a:ea typeface="Arial"/>
              <a:cs typeface="Arial"/>
              <a:sym typeface="Arial"/>
            </a:endParaRPr>
          </a:p>
          <a:p>
            <a:pPr indent="0" lvl="0" marL="0" marR="0" rtl="0" algn="l">
              <a:spcBef>
                <a:spcPts val="0"/>
              </a:spcBef>
              <a:spcAft>
                <a:spcPts val="0"/>
              </a:spcAft>
              <a:buNone/>
            </a:pPr>
            <a:r>
              <a:t/>
            </a:r>
            <a:endParaRPr sz="2000">
              <a:solidFill>
                <a:srgbClr val="595959"/>
              </a:solidFill>
              <a:latin typeface="Arial"/>
              <a:ea typeface="Arial"/>
              <a:cs typeface="Arial"/>
              <a:sym typeface="Arial"/>
            </a:endParaRPr>
          </a:p>
          <a:p>
            <a:pPr indent="0" lvl="0" marL="0" marR="0" rtl="0" algn="l">
              <a:spcBef>
                <a:spcPts val="0"/>
              </a:spcBef>
              <a:spcAft>
                <a:spcPts val="0"/>
              </a:spcAft>
              <a:buNone/>
            </a:pPr>
            <a:r>
              <a:rPr lang="de-DE" sz="2000">
                <a:solidFill>
                  <a:srgbClr val="595959"/>
                </a:solidFill>
              </a:rPr>
              <a:t>Les objets suivants ne sont pas des jouets selon la définition </a:t>
            </a:r>
            <a:endParaRPr/>
          </a:p>
          <a:p>
            <a:pPr indent="-342900" lvl="1" marL="800100" marR="0" rtl="0" algn="l">
              <a:spcBef>
                <a:spcPts val="0"/>
              </a:spcBef>
              <a:spcAft>
                <a:spcPts val="0"/>
              </a:spcAft>
              <a:buClr>
                <a:srgbClr val="595959"/>
              </a:buClr>
              <a:buSzPts val="2000"/>
              <a:buFont typeface="Courier New"/>
              <a:buChar char="o"/>
            </a:pPr>
            <a:r>
              <a:rPr lang="de-DE" sz="2000">
                <a:solidFill>
                  <a:srgbClr val="595959"/>
                </a:solidFill>
              </a:rPr>
              <a:t>Equipement de terrain de jeux (usage collectif)</a:t>
            </a:r>
            <a:endParaRPr b="0" i="0" sz="2000" u="none" cap="none" strike="noStrike">
              <a:solidFill>
                <a:srgbClr val="595959"/>
              </a:solidFill>
              <a:latin typeface="Arial"/>
              <a:ea typeface="Arial"/>
              <a:cs typeface="Arial"/>
              <a:sym typeface="Arial"/>
            </a:endParaRPr>
          </a:p>
          <a:p>
            <a:pPr indent="-342900" lvl="1" marL="800100" marR="0" rtl="0" algn="l">
              <a:spcBef>
                <a:spcPts val="0"/>
              </a:spcBef>
              <a:spcAft>
                <a:spcPts val="0"/>
              </a:spcAft>
              <a:buClr>
                <a:srgbClr val="595959"/>
              </a:buClr>
              <a:buSzPts val="2000"/>
              <a:buFont typeface="Courier New"/>
              <a:buChar char="o"/>
            </a:pPr>
            <a:r>
              <a:rPr lang="de-DE" sz="2000">
                <a:solidFill>
                  <a:srgbClr val="595959"/>
                </a:solidFill>
              </a:rPr>
              <a:t>Décorations de Noël</a:t>
            </a:r>
            <a:endParaRPr b="0" i="0" sz="1800" u="none" cap="none" strike="noStrike">
              <a:solidFill>
                <a:srgbClr val="595959"/>
              </a:solidFill>
              <a:latin typeface="Calibri"/>
              <a:ea typeface="Calibri"/>
              <a:cs typeface="Calibri"/>
              <a:sym typeface="Calibri"/>
            </a:endParaRPr>
          </a:p>
          <a:p>
            <a:pPr indent="-342900" lvl="1" marL="800100" marR="0" rtl="0" algn="l">
              <a:spcBef>
                <a:spcPts val="0"/>
              </a:spcBef>
              <a:spcAft>
                <a:spcPts val="0"/>
              </a:spcAft>
              <a:buClr>
                <a:srgbClr val="595959"/>
              </a:buClr>
              <a:buSzPts val="2000"/>
              <a:buFont typeface="Courier New"/>
              <a:buChar char="o"/>
            </a:pPr>
            <a:r>
              <a:rPr lang="de-DE" sz="2000">
                <a:solidFill>
                  <a:srgbClr val="595959"/>
                </a:solidFill>
              </a:rPr>
              <a:t>Équipements de sport</a:t>
            </a:r>
            <a:endParaRPr b="0" i="0" sz="2000" u="none" cap="none" strike="noStrike">
              <a:solidFill>
                <a:srgbClr val="595959"/>
              </a:solidFill>
              <a:latin typeface="Arial"/>
              <a:ea typeface="Arial"/>
              <a:cs typeface="Arial"/>
              <a:sym typeface="Arial"/>
            </a:endParaRPr>
          </a:p>
          <a:p>
            <a:pPr indent="-342900" lvl="1" marL="800100" marR="0" rtl="0" algn="l">
              <a:spcBef>
                <a:spcPts val="0"/>
              </a:spcBef>
              <a:spcAft>
                <a:spcPts val="0"/>
              </a:spcAft>
              <a:buClr>
                <a:srgbClr val="595959"/>
              </a:buClr>
              <a:buSzPts val="2000"/>
              <a:buFont typeface="Courier New"/>
              <a:buChar char="o"/>
            </a:pPr>
            <a:r>
              <a:rPr lang="de-DE" sz="2000">
                <a:solidFill>
                  <a:srgbClr val="595959"/>
                </a:solidFill>
              </a:rPr>
              <a:t>Produits ayant des fonctions électriques et fonctionnant avec une tension de réseau supérieure à 24 volts</a:t>
            </a:r>
            <a:r>
              <a:rPr b="0" i="0" lang="de-DE" sz="2000" u="none" cap="none" strike="noStrike">
                <a:solidFill>
                  <a:srgbClr val="595959"/>
                </a:solidFill>
                <a:latin typeface="Arial"/>
                <a:ea typeface="Arial"/>
                <a:cs typeface="Arial"/>
                <a:sym typeface="Arial"/>
              </a:rPr>
              <a:t> </a:t>
            </a:r>
            <a:endParaRPr b="0" i="0" sz="2000" u="none" cap="none" strike="noStrike">
              <a:solidFill>
                <a:srgbClr val="595959"/>
              </a:solidFill>
              <a:latin typeface="Arial"/>
              <a:ea typeface="Arial"/>
              <a:cs typeface="Arial"/>
              <a:sym typeface="Arial"/>
            </a:endParaRPr>
          </a:p>
          <a:p>
            <a:pPr indent="-342900" lvl="1" marL="800100" marR="0" rtl="0" algn="l">
              <a:spcBef>
                <a:spcPts val="0"/>
              </a:spcBef>
              <a:spcAft>
                <a:spcPts val="0"/>
              </a:spcAft>
              <a:buClr>
                <a:srgbClr val="595959"/>
              </a:buClr>
              <a:buSzPts val="2000"/>
              <a:buFont typeface="Courier New"/>
              <a:buChar char="o"/>
            </a:pPr>
            <a:r>
              <a:rPr lang="de-DE" sz="2000">
                <a:solidFill>
                  <a:srgbClr val="595959"/>
                </a:solidFill>
              </a:rPr>
              <a:t>Bijoux pour enfants</a:t>
            </a:r>
            <a:endParaRPr b="0" i="0" sz="20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rgbClr val="FF0000"/>
              </a:solidFill>
              <a:latin typeface="Arial"/>
              <a:ea typeface="Arial"/>
              <a:cs typeface="Arial"/>
              <a:sym typeface="Arial"/>
            </a:endParaRPr>
          </a:p>
        </p:txBody>
      </p:sp>
      <p:sp>
        <p:nvSpPr>
          <p:cNvPr id="178" name="Google Shape;178;p9"/>
          <p:cNvSpPr/>
          <p:nvPr/>
        </p:nvSpPr>
        <p:spPr>
          <a:xfrm>
            <a:off x="8494005" y="1112706"/>
            <a:ext cx="3697995" cy="5409282"/>
          </a:xfrm>
          <a:prstGeom prst="roundRect">
            <a:avLst>
              <a:gd fmla="val 12500" name="adj"/>
            </a:avLst>
          </a:prstGeom>
          <a:solidFill>
            <a:srgbClr val="FFEF9F"/>
          </a:solidFill>
          <a:ln cap="flat" cmpd="sng" w="25400">
            <a:solidFill>
              <a:srgbClr val="FFD4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1400">
                <a:solidFill>
                  <a:srgbClr val="FF0000"/>
                </a:solidFill>
                <a:latin typeface="Arial"/>
                <a:ea typeface="Arial"/>
                <a:cs typeface="Arial"/>
                <a:sym typeface="Arial"/>
              </a:rPr>
              <a:t>! </a:t>
            </a:r>
            <a:r>
              <a:rPr i="1" lang="de-DE" sz="1450">
                <a:solidFill>
                  <a:srgbClr val="595959"/>
                </a:solidFill>
                <a:latin typeface="Arial"/>
                <a:ea typeface="Arial"/>
                <a:cs typeface="Arial"/>
                <a:sym typeface="Arial"/>
              </a:rPr>
              <a:t>Lead poisoning in North America from children's jewellery (2005)</a:t>
            </a:r>
            <a:endParaRPr i="1" sz="1450">
              <a:solidFill>
                <a:srgbClr val="595959"/>
              </a:solidFill>
              <a:latin typeface="Arial"/>
              <a:ea typeface="Arial"/>
              <a:cs typeface="Arial"/>
              <a:sym typeface="Arial"/>
            </a:endParaRPr>
          </a:p>
          <a:p>
            <a:pPr indent="0" lvl="0" marL="0" marR="0" rtl="0" algn="l">
              <a:spcBef>
                <a:spcPts val="0"/>
              </a:spcBef>
              <a:spcAft>
                <a:spcPts val="0"/>
              </a:spcAft>
              <a:buNone/>
            </a:pPr>
            <a:r>
              <a:t/>
            </a:r>
            <a:endParaRPr i="1" sz="1450">
              <a:solidFill>
                <a:srgbClr val="595959"/>
              </a:solidFill>
              <a:latin typeface="Arial"/>
              <a:ea typeface="Arial"/>
              <a:cs typeface="Arial"/>
              <a:sym typeface="Arial"/>
            </a:endParaRPr>
          </a:p>
          <a:p>
            <a:pPr indent="0" lvl="0" marL="0" marR="0" rtl="0" algn="l">
              <a:spcBef>
                <a:spcPts val="0"/>
              </a:spcBef>
              <a:spcAft>
                <a:spcPts val="0"/>
              </a:spcAft>
              <a:buNone/>
            </a:pPr>
            <a:r>
              <a:rPr i="1" lang="de-DE" sz="1450">
                <a:solidFill>
                  <a:srgbClr val="595959"/>
                </a:solidFill>
                <a:latin typeface="Arial"/>
                <a:ea typeface="Arial"/>
                <a:cs typeface="Arial"/>
                <a:sym typeface="Arial"/>
              </a:rPr>
              <a:t>Lead in jewellery heavily regulated in the EU: </a:t>
            </a:r>
            <a:br>
              <a:rPr i="1" lang="de-DE" sz="1450">
                <a:solidFill>
                  <a:srgbClr val="595959"/>
                </a:solidFill>
                <a:latin typeface="Arial"/>
                <a:ea typeface="Arial"/>
                <a:cs typeface="Arial"/>
                <a:sym typeface="Arial"/>
              </a:rPr>
            </a:br>
            <a:r>
              <a:rPr i="1" lang="de-DE" sz="1450">
                <a:solidFill>
                  <a:srgbClr val="595959"/>
                </a:solidFill>
                <a:latin typeface="Arial"/>
                <a:ea typeface="Arial"/>
                <a:cs typeface="Arial"/>
                <a:sym typeface="Arial"/>
              </a:rPr>
              <a:t>Limits for jewellery 0.05 % </a:t>
            </a:r>
            <a:br>
              <a:rPr i="1" lang="de-DE" sz="1450">
                <a:solidFill>
                  <a:srgbClr val="595959"/>
                </a:solidFill>
                <a:latin typeface="Arial"/>
                <a:ea typeface="Arial"/>
                <a:cs typeface="Arial"/>
                <a:sym typeface="Arial"/>
              </a:rPr>
            </a:br>
            <a:r>
              <a:rPr i="1" lang="de-DE" sz="1450">
                <a:solidFill>
                  <a:srgbClr val="595959"/>
                </a:solidFill>
                <a:latin typeface="Arial"/>
                <a:ea typeface="Arial"/>
                <a:cs typeface="Arial"/>
                <a:sym typeface="Arial"/>
              </a:rPr>
              <a:t>of the total weight. </a:t>
            </a:r>
            <a:br>
              <a:rPr i="1" lang="de-DE" sz="1450">
                <a:solidFill>
                  <a:srgbClr val="595959"/>
                </a:solidFill>
                <a:latin typeface="Arial"/>
                <a:ea typeface="Arial"/>
                <a:cs typeface="Arial"/>
                <a:sym typeface="Arial"/>
              </a:rPr>
            </a:br>
            <a:br>
              <a:rPr i="1" lang="de-DE" sz="1450">
                <a:solidFill>
                  <a:srgbClr val="595959"/>
                </a:solidFill>
                <a:latin typeface="Arial"/>
                <a:ea typeface="Arial"/>
                <a:cs typeface="Arial"/>
                <a:sym typeface="Arial"/>
              </a:rPr>
            </a:br>
            <a:r>
              <a:rPr i="1" lang="de-DE" sz="1450">
                <a:solidFill>
                  <a:srgbClr val="595959"/>
                </a:solidFill>
                <a:latin typeface="Arial"/>
                <a:ea typeface="Arial"/>
                <a:cs typeface="Arial"/>
                <a:sym typeface="Arial"/>
              </a:rPr>
              <a:t>In 2018, inexpensive costume jewellery, mainly from China, was tested for lead and cadmium by the German monitoring authorities*. Result: In every eighth piece of jewellery examined, the permissible limit value was exceeded! </a:t>
            </a:r>
            <a:endParaRPr/>
          </a:p>
          <a:p>
            <a:pPr indent="0" lvl="0" marL="0" marR="0" rtl="0" algn="l">
              <a:spcBef>
                <a:spcPts val="0"/>
              </a:spcBef>
              <a:spcAft>
                <a:spcPts val="0"/>
              </a:spcAft>
              <a:buNone/>
            </a:pPr>
            <a:r>
              <a:t/>
            </a:r>
            <a:endParaRPr i="1" sz="1450">
              <a:solidFill>
                <a:srgbClr val="595959"/>
              </a:solidFill>
              <a:latin typeface="Arial"/>
              <a:ea typeface="Arial"/>
              <a:cs typeface="Arial"/>
              <a:sym typeface="Arial"/>
            </a:endParaRPr>
          </a:p>
          <a:p>
            <a:pPr indent="-285750" lvl="0" marL="285750" marR="0" rtl="0" algn="l">
              <a:spcBef>
                <a:spcPts val="0"/>
              </a:spcBef>
              <a:spcAft>
                <a:spcPts val="0"/>
              </a:spcAft>
              <a:buClr>
                <a:srgbClr val="595959"/>
              </a:buClr>
              <a:buSzPts val="1450"/>
              <a:buFont typeface="Noto Sans Symbols"/>
              <a:buChar char="🡪"/>
            </a:pPr>
            <a:r>
              <a:rPr i="1" lang="de-DE" sz="1450">
                <a:solidFill>
                  <a:srgbClr val="595959"/>
                </a:solidFill>
                <a:latin typeface="Arial"/>
                <a:ea typeface="Arial"/>
                <a:cs typeface="Arial"/>
                <a:sym typeface="Arial"/>
              </a:rPr>
              <a:t>Costume jewellery does not belong in children's hands </a:t>
            </a:r>
            <a:endParaRPr/>
          </a:p>
          <a:p>
            <a:pPr indent="-285750" lvl="0" marL="285750" marR="0" rtl="0" algn="l">
              <a:spcBef>
                <a:spcPts val="0"/>
              </a:spcBef>
              <a:spcAft>
                <a:spcPts val="0"/>
              </a:spcAft>
              <a:buClr>
                <a:srgbClr val="595959"/>
              </a:buClr>
              <a:buSzPts val="1450"/>
              <a:buFont typeface="Noto Sans Symbols"/>
              <a:buChar char="🡪"/>
            </a:pPr>
            <a:r>
              <a:rPr i="1" lang="de-DE" sz="1450">
                <a:solidFill>
                  <a:srgbClr val="595959"/>
                </a:solidFill>
                <a:latin typeface="Arial"/>
                <a:ea typeface="Arial"/>
                <a:cs typeface="Arial"/>
                <a:sym typeface="Arial"/>
              </a:rPr>
              <a:t>Buy high quality jewellery and get information from the dealer</a:t>
            </a:r>
            <a:endParaRPr i="1" sz="1450">
              <a:solidFill>
                <a:srgbClr val="595959"/>
              </a:solidFill>
              <a:latin typeface="Arial"/>
              <a:ea typeface="Arial"/>
              <a:cs typeface="Arial"/>
              <a:sym typeface="Arial"/>
            </a:endParaRPr>
          </a:p>
        </p:txBody>
      </p:sp>
      <p:sp>
        <p:nvSpPr>
          <p:cNvPr id="179" name="Google Shape;179;p9"/>
          <p:cNvSpPr txBox="1"/>
          <p:nvPr/>
        </p:nvSpPr>
        <p:spPr>
          <a:xfrm>
            <a:off x="358049" y="6126298"/>
            <a:ext cx="7010399"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50" u="sng">
                <a:solidFill>
                  <a:srgbClr val="A5A5A5"/>
                </a:solidFill>
                <a:latin typeface="Calibri"/>
                <a:ea typeface="Calibri"/>
                <a:cs typeface="Calibri"/>
                <a:sym typeface="Calibri"/>
                <a:hlinkClick r:id="rId3">
                  <a:extLst>
                    <a:ext uri="{A12FA001-AC4F-418D-AE19-62706E023703}">
                      <ahyp:hlinkClr val="tx"/>
                    </a:ext>
                  </a:extLst>
                </a:hlinkClick>
              </a:rPr>
              <a:t>*Source: BVL - Press releases - Beware of cheap costume jewellery (bund.de)</a:t>
            </a:r>
            <a:endParaRPr sz="1050">
              <a:solidFill>
                <a:srgbClr val="A5A5A5"/>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Ökotest sur les articles pour enfants</a:t>
            </a:r>
            <a:endParaRPr/>
          </a:p>
        </p:txBody>
      </p:sp>
      <p:pic>
        <p:nvPicPr>
          <p:cNvPr id="185" name="Google Shape;185;p10"/>
          <p:cNvPicPr preferRelativeResize="0"/>
          <p:nvPr>
            <p:ph idx="1" type="body"/>
          </p:nvPr>
        </p:nvPicPr>
        <p:blipFill rotWithShape="1">
          <a:blip r:embed="rId4">
            <a:alphaModFix/>
          </a:blip>
          <a:srcRect b="0" l="0" r="0" t="0"/>
          <a:stretch/>
        </p:blipFill>
        <p:spPr>
          <a:xfrm>
            <a:off x="6597933" y="1434012"/>
            <a:ext cx="4436447" cy="3579163"/>
          </a:xfrm>
          <a:prstGeom prst="rect">
            <a:avLst/>
          </a:prstGeom>
          <a:noFill/>
          <a:ln cap="flat" cmpd="sng" w="9525">
            <a:solidFill>
              <a:srgbClr val="002060"/>
            </a:solidFill>
            <a:prstDash val="solid"/>
            <a:round/>
            <a:headEnd len="sm" w="sm" type="none"/>
            <a:tailEnd len="sm" w="sm" type="none"/>
          </a:ln>
        </p:spPr>
      </p:pic>
      <p:sp>
        <p:nvSpPr>
          <p:cNvPr id="186" name="Google Shape;186;p10"/>
          <p:cNvSpPr txBox="1"/>
          <p:nvPr/>
        </p:nvSpPr>
        <p:spPr>
          <a:xfrm>
            <a:off x="767984" y="5718820"/>
            <a:ext cx="9649072"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Source: </a:t>
            </a:r>
            <a:r>
              <a:rPr lang="de-DE" sz="1200" u="sng">
                <a:solidFill>
                  <a:schemeClr val="dk1"/>
                </a:solidFill>
                <a:latin typeface="Calibri"/>
                <a:ea typeface="Calibri"/>
                <a:cs typeface="Calibri"/>
                <a:sym typeface="Calibri"/>
                <a:hlinkClick r:id="rId5">
                  <a:extLst>
                    <a:ext uri="{A12FA001-AC4F-418D-AE19-62706E023703}">
                      <ahyp:hlinkClr val="tx"/>
                    </a:ext>
                  </a:extLst>
                </a:hlinkClick>
              </a:rPr>
              <a:t>https://www.oekotest.de/kinder-familie/Buntstifte-im-Test-Schadstoffe-in-jedem-zweiten-Malstift-fuer-Kinder_111537_1.html</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de-DE" sz="1200" u="sng">
                <a:solidFill>
                  <a:schemeClr val="dk1"/>
                </a:solidFill>
                <a:latin typeface="Calibri"/>
                <a:ea typeface="Calibri"/>
                <a:cs typeface="Calibri"/>
                <a:sym typeface="Calibri"/>
                <a:hlinkClick r:id="rId6">
                  <a:extLst>
                    <a:ext uri="{A12FA001-AC4F-418D-AE19-62706E023703}">
                      <ahyp:hlinkClr val="tx"/>
                    </a:ext>
                  </a:extLst>
                </a:hlinkClick>
              </a:rPr>
              <a:t> https://www.verbraucherzentrale.de/wissen/umwelt-haushalt/spielzeug/spielzeug-ohne-schadstoffe-das-sollten-sie-beim-spielzeugkauf-beachten-6911 </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87" name="Google Shape;187;p10"/>
          <p:cNvSpPr txBox="1"/>
          <p:nvPr/>
        </p:nvSpPr>
        <p:spPr>
          <a:xfrm>
            <a:off x="767408" y="1417638"/>
            <a:ext cx="5760600" cy="3755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000">
                <a:solidFill>
                  <a:srgbClr val="595959"/>
                </a:solidFill>
                <a:latin typeface="Arial"/>
                <a:ea typeface="Arial"/>
                <a:cs typeface="Arial"/>
                <a:sym typeface="Arial"/>
              </a:rPr>
              <a:t>Crayons (2018)</a:t>
            </a:r>
            <a:endParaRPr/>
          </a:p>
          <a:p>
            <a:pPr indent="-285750" lvl="0" marL="285750" marR="0" rtl="0" algn="l">
              <a:spcBef>
                <a:spcPts val="0"/>
              </a:spcBef>
              <a:spcAft>
                <a:spcPts val="0"/>
              </a:spcAft>
              <a:buClr>
                <a:srgbClr val="595959"/>
              </a:buClr>
              <a:buSzPts val="2000"/>
              <a:buFont typeface="Arial"/>
              <a:buChar char="•"/>
            </a:pPr>
            <a:r>
              <a:rPr lang="de-DE" sz="2000">
                <a:solidFill>
                  <a:srgbClr val="595959"/>
                </a:solidFill>
              </a:rPr>
              <a:t>Amines aromatiques cancérogènes ou suspectées de l'être (colorants azoïques)</a:t>
            </a:r>
            <a:endParaRPr/>
          </a:p>
          <a:p>
            <a:pPr indent="-285750" lvl="0" marL="285750" marR="0" rtl="0" algn="l">
              <a:spcBef>
                <a:spcPts val="0"/>
              </a:spcBef>
              <a:spcAft>
                <a:spcPts val="0"/>
              </a:spcAft>
              <a:buClr>
                <a:srgbClr val="595959"/>
              </a:buClr>
              <a:buSzPts val="2000"/>
              <a:buFont typeface="Arial"/>
              <a:buChar char="•"/>
            </a:pPr>
            <a:r>
              <a:rPr lang="de-DE" sz="2000">
                <a:solidFill>
                  <a:srgbClr val="595959"/>
                </a:solidFill>
              </a:rPr>
              <a:t>Hydrocarbures aromatiques polycycliques (HAP) ??</a:t>
            </a:r>
            <a:endParaRPr/>
          </a:p>
          <a:p>
            <a:pPr indent="-285750" lvl="0" marL="285750" marR="0" rtl="0" algn="l">
              <a:spcBef>
                <a:spcPts val="0"/>
              </a:spcBef>
              <a:spcAft>
                <a:spcPts val="0"/>
              </a:spcAft>
              <a:buClr>
                <a:srgbClr val="595959"/>
              </a:buClr>
              <a:buSzPts val="2000"/>
              <a:buFont typeface="Arial"/>
              <a:buChar char="•"/>
            </a:pPr>
            <a:r>
              <a:rPr lang="de-DE" sz="2000">
                <a:solidFill>
                  <a:srgbClr val="595959"/>
                </a:solidFill>
              </a:rPr>
              <a:t>Surtout les crayons</a:t>
            </a:r>
            <a:endParaRPr/>
          </a:p>
          <a:p>
            <a:pPr indent="0" lvl="0" marL="0" marR="0" rtl="0" algn="l">
              <a:spcBef>
                <a:spcPts val="0"/>
              </a:spcBef>
              <a:spcAft>
                <a:spcPts val="0"/>
              </a:spcAft>
              <a:buNone/>
            </a:pPr>
            <a:r>
              <a:t/>
            </a:r>
            <a:endParaRPr i="1" sz="1800">
              <a:solidFill>
                <a:srgbClr val="595959"/>
              </a:solidFill>
              <a:latin typeface="Arial"/>
              <a:ea typeface="Arial"/>
              <a:cs typeface="Arial"/>
              <a:sym typeface="Arial"/>
            </a:endParaRPr>
          </a:p>
          <a:p>
            <a:pPr indent="0" lvl="0" marL="0" marR="0" rtl="0" algn="l">
              <a:spcBef>
                <a:spcPts val="0"/>
              </a:spcBef>
              <a:spcAft>
                <a:spcPts val="0"/>
              </a:spcAft>
              <a:buNone/>
            </a:pPr>
            <a:r>
              <a:rPr b="1" lang="de-DE" sz="2000">
                <a:solidFill>
                  <a:srgbClr val="595959"/>
                </a:solidFill>
              </a:rPr>
              <a:t>Test de maquillage pour enfants</a:t>
            </a:r>
            <a:r>
              <a:rPr b="1" lang="de-DE" sz="2000">
                <a:solidFill>
                  <a:srgbClr val="595959"/>
                </a:solidFill>
                <a:latin typeface="Arial"/>
                <a:ea typeface="Arial"/>
                <a:cs typeface="Arial"/>
                <a:sym typeface="Arial"/>
              </a:rPr>
              <a:t> (2016)</a:t>
            </a:r>
            <a:endParaRPr/>
          </a:p>
          <a:p>
            <a:pPr indent="-342900" lvl="0" marL="342900" marR="0" rtl="0" algn="l">
              <a:spcBef>
                <a:spcPts val="0"/>
              </a:spcBef>
              <a:spcAft>
                <a:spcPts val="0"/>
              </a:spcAft>
              <a:buClr>
                <a:srgbClr val="595959"/>
              </a:buClr>
              <a:buSzPts val="2000"/>
              <a:buChar char="•"/>
            </a:pPr>
            <a:r>
              <a:rPr lang="de-DE" sz="2000">
                <a:solidFill>
                  <a:srgbClr val="595959"/>
                </a:solidFill>
              </a:rPr>
              <a:t>La moitié des produits ont reçu une note "insuffisante".</a:t>
            </a:r>
            <a:endParaRPr sz="2000">
              <a:solidFill>
                <a:srgbClr val="595959"/>
              </a:solidFill>
            </a:endParaRPr>
          </a:p>
          <a:p>
            <a:pPr indent="-342900" lvl="0" marL="342900" marR="0" rtl="0" algn="l">
              <a:spcBef>
                <a:spcPts val="0"/>
              </a:spcBef>
              <a:spcAft>
                <a:spcPts val="0"/>
              </a:spcAft>
              <a:buClr>
                <a:srgbClr val="595959"/>
              </a:buClr>
              <a:buSzPts val="2000"/>
              <a:buFont typeface="Arial"/>
              <a:buChar char="•"/>
            </a:pPr>
            <a:r>
              <a:rPr lang="de-DE" sz="2000">
                <a:solidFill>
                  <a:srgbClr val="595959"/>
                </a:solidFill>
              </a:rPr>
              <a:t>Polluants tels que les HAP, les conservateurs interdits et les niveaux élevés de nickel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descr="Ein Bild, das Spielzeug, LEGO, Puppe enthält.&#10;&#10;Automatisch generierte Beschreibung" id="192" name="Google Shape;192;p11"/>
          <p:cNvPicPr preferRelativeResize="0"/>
          <p:nvPr/>
        </p:nvPicPr>
        <p:blipFill rotWithShape="1">
          <a:blip r:embed="rId4">
            <a:alphaModFix amt="50000"/>
          </a:blip>
          <a:srcRect b="0" l="0" r="0" t="0"/>
          <a:stretch/>
        </p:blipFill>
        <p:spPr>
          <a:xfrm>
            <a:off x="5735960" y="1417638"/>
            <a:ext cx="5688344" cy="3848520"/>
          </a:xfrm>
          <a:prstGeom prst="rect">
            <a:avLst/>
          </a:prstGeom>
          <a:noFill/>
          <a:ln>
            <a:noFill/>
          </a:ln>
        </p:spPr>
      </p:pic>
      <p:sp>
        <p:nvSpPr>
          <p:cNvPr id="193" name="Google Shape;193;p1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Ökotest sur les articles pour enfants</a:t>
            </a:r>
            <a:endParaRPr/>
          </a:p>
        </p:txBody>
      </p:sp>
      <p:sp>
        <p:nvSpPr>
          <p:cNvPr id="194" name="Google Shape;194;p11"/>
          <p:cNvSpPr txBox="1"/>
          <p:nvPr>
            <p:ph idx="1" type="body"/>
          </p:nvPr>
        </p:nvSpPr>
        <p:spPr>
          <a:xfrm>
            <a:off x="609600" y="1470454"/>
            <a:ext cx="8294712" cy="4622842"/>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Clr>
                <a:srgbClr val="595959"/>
              </a:buClr>
              <a:buSzPct val="100000"/>
              <a:buNone/>
            </a:pPr>
            <a:r>
              <a:rPr b="1" lang="de-DE" sz="2000"/>
              <a:t>Street Chalk (2018)</a:t>
            </a:r>
            <a:endParaRPr/>
          </a:p>
          <a:p>
            <a:pPr indent="-333375" lvl="0" marL="342900" rtl="0" algn="l">
              <a:spcBef>
                <a:spcPts val="400"/>
              </a:spcBef>
              <a:spcAft>
                <a:spcPts val="0"/>
              </a:spcAft>
              <a:buSzPct val="100000"/>
              <a:buChar char="•"/>
            </a:pPr>
            <a:r>
              <a:rPr lang="de-DE" sz="2000"/>
              <a:t>7 produits sur 11 ont reçu la mention "mauvais".</a:t>
            </a:r>
            <a:endParaRPr sz="2000"/>
          </a:p>
          <a:p>
            <a:pPr indent="-333375" lvl="0" marL="342900" rtl="0" algn="l">
              <a:spcBef>
                <a:spcPts val="400"/>
              </a:spcBef>
              <a:spcAft>
                <a:spcPts val="0"/>
              </a:spcAft>
              <a:buSzPct val="100000"/>
              <a:buChar char="•"/>
            </a:pPr>
            <a:r>
              <a:rPr lang="de-DE" sz="2000"/>
              <a:t>Des amines aromatiques cancérigènes ont notamment été détectées.</a:t>
            </a:r>
            <a:endParaRPr sz="2000"/>
          </a:p>
          <a:p>
            <a:pPr indent="0" lvl="0" marL="342900" rtl="0" algn="l">
              <a:spcBef>
                <a:spcPts val="400"/>
              </a:spcBef>
              <a:spcAft>
                <a:spcPts val="0"/>
              </a:spcAft>
              <a:buNone/>
            </a:pPr>
            <a:r>
              <a:t/>
            </a:r>
            <a:endParaRPr sz="2000"/>
          </a:p>
          <a:p>
            <a:pPr indent="-215900" lvl="0" marL="342900" rtl="0" algn="l">
              <a:spcBef>
                <a:spcPts val="400"/>
              </a:spcBef>
              <a:spcAft>
                <a:spcPts val="0"/>
              </a:spcAft>
              <a:buClr>
                <a:srgbClr val="595959"/>
              </a:buClr>
              <a:buSzPct val="100000"/>
              <a:buNone/>
            </a:pPr>
            <a:r>
              <a:t/>
            </a:r>
            <a:endParaRPr sz="2000"/>
          </a:p>
          <a:p>
            <a:pPr indent="0" lvl="0" marL="0" rtl="0" algn="l">
              <a:spcBef>
                <a:spcPts val="400"/>
              </a:spcBef>
              <a:spcAft>
                <a:spcPts val="0"/>
              </a:spcAft>
              <a:buClr>
                <a:srgbClr val="595959"/>
              </a:buClr>
              <a:buSzPct val="100000"/>
              <a:buNone/>
            </a:pPr>
            <a:r>
              <a:rPr b="1" lang="de-DE" sz="2000"/>
              <a:t>Jouets et peluches</a:t>
            </a:r>
            <a:r>
              <a:rPr b="1" lang="de-DE" sz="2000"/>
              <a:t> (2020)</a:t>
            </a:r>
            <a:endParaRPr/>
          </a:p>
          <a:p>
            <a:pPr indent="-333375" lvl="0" marL="342900" rtl="0" algn="l">
              <a:spcBef>
                <a:spcPts val="400"/>
              </a:spcBef>
              <a:spcAft>
                <a:spcPts val="0"/>
              </a:spcAft>
              <a:buClr>
                <a:srgbClr val="595959"/>
              </a:buClr>
              <a:buSzPct val="100000"/>
              <a:buChar char="•"/>
            </a:pPr>
            <a:r>
              <a:rPr lang="de-DE" sz="2000"/>
              <a:t>La moitié des produits ont échoué en raison de substances nocives, de petites pièces qui se sont détachées et d'un risque d'incendie trop élevé.</a:t>
            </a:r>
            <a:r>
              <a:rPr lang="de-DE" sz="2000"/>
              <a:t> </a:t>
            </a:r>
            <a:endParaRPr/>
          </a:p>
          <a:p>
            <a:pPr indent="0" lvl="0" marL="0" rtl="0" algn="l">
              <a:spcBef>
                <a:spcPts val="400"/>
              </a:spcBef>
              <a:spcAft>
                <a:spcPts val="0"/>
              </a:spcAft>
              <a:buClr>
                <a:srgbClr val="595959"/>
              </a:buClr>
              <a:buSzPct val="100000"/>
              <a:buNone/>
            </a:pPr>
            <a:r>
              <a:t/>
            </a:r>
            <a:endParaRPr sz="2000"/>
          </a:p>
          <a:p>
            <a:pPr indent="0" lvl="0" marL="0" rtl="0" algn="l">
              <a:spcBef>
                <a:spcPts val="400"/>
              </a:spcBef>
              <a:spcAft>
                <a:spcPts val="0"/>
              </a:spcAft>
              <a:buClr>
                <a:srgbClr val="595959"/>
              </a:buClr>
              <a:buSzPct val="100000"/>
              <a:buNone/>
            </a:pPr>
            <a:r>
              <a:rPr b="1" lang="de-DE" sz="2000"/>
              <a:t>Pâte à modeler (plasticine)</a:t>
            </a:r>
            <a:endParaRPr/>
          </a:p>
          <a:p>
            <a:pPr indent="-333375" lvl="0" marL="342900" rtl="0" algn="l">
              <a:spcBef>
                <a:spcPts val="400"/>
              </a:spcBef>
              <a:spcAft>
                <a:spcPts val="0"/>
              </a:spcAft>
              <a:buClr>
                <a:srgbClr val="595959"/>
              </a:buClr>
              <a:buSzPct val="100000"/>
              <a:buChar char="•"/>
            </a:pPr>
            <a:r>
              <a:rPr lang="de-DE" sz="2000"/>
              <a:t>7 sur 20 ont échoué avec les mentions "mauvais" et "insuffisant".</a:t>
            </a:r>
            <a:endParaRPr sz="2000"/>
          </a:p>
          <a:p>
            <a:pPr indent="-333375" lvl="0" marL="342900" rtl="0" algn="l">
              <a:spcBef>
                <a:spcPts val="400"/>
              </a:spcBef>
              <a:spcAft>
                <a:spcPts val="0"/>
              </a:spcAft>
              <a:buClr>
                <a:srgbClr val="595959"/>
              </a:buClr>
              <a:buSzPct val="100000"/>
              <a:buChar char="•"/>
            </a:pPr>
            <a:r>
              <a:rPr lang="de-DE" sz="2000"/>
              <a:t>Polluants tels que les hydrocarbures pétroliers aromatiques, parmi lesquels on peut trouver des substances cancérigènes.</a:t>
            </a:r>
            <a:endParaRPr/>
          </a:p>
          <a:p>
            <a:pPr indent="-215900" lvl="0" marL="342900" rtl="0" algn="l">
              <a:spcBef>
                <a:spcPts val="400"/>
              </a:spcBef>
              <a:spcAft>
                <a:spcPts val="0"/>
              </a:spcAft>
              <a:buClr>
                <a:srgbClr val="595959"/>
              </a:buClr>
              <a:buSzPct val="100000"/>
              <a:buNone/>
            </a:pPr>
            <a:r>
              <a:t/>
            </a:r>
            <a:endParaRPr sz="2000"/>
          </a:p>
          <a:p>
            <a:pPr indent="-215900" lvl="0" marL="342900" rtl="0" algn="l">
              <a:spcBef>
                <a:spcPts val="400"/>
              </a:spcBef>
              <a:spcAft>
                <a:spcPts val="0"/>
              </a:spcAft>
              <a:buClr>
                <a:srgbClr val="595959"/>
              </a:buClr>
              <a:buSzPct val="100000"/>
              <a:buNone/>
            </a:pPr>
            <a:r>
              <a:t/>
            </a:r>
            <a:endParaRPr sz="2000"/>
          </a:p>
        </p:txBody>
      </p:sp>
      <p:sp>
        <p:nvSpPr>
          <p:cNvPr id="195" name="Google Shape;195;p11"/>
          <p:cNvSpPr txBox="1"/>
          <p:nvPr/>
        </p:nvSpPr>
        <p:spPr>
          <a:xfrm>
            <a:off x="767696" y="6021288"/>
            <a:ext cx="1065660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Source: </a:t>
            </a:r>
            <a:r>
              <a:rPr lang="de-DE" sz="1200" u="sng">
                <a:solidFill>
                  <a:schemeClr val="dk1"/>
                </a:solidFill>
                <a:latin typeface="Calibri"/>
                <a:ea typeface="Calibri"/>
                <a:cs typeface="Calibri"/>
                <a:sym typeface="Calibri"/>
                <a:hlinkClick r:id="rId5">
                  <a:extLst>
                    <a:ext uri="{A12FA001-AC4F-418D-AE19-62706E023703}">
                      <ahyp:hlinkClr val="tx"/>
                    </a:ext>
                  </a:extLst>
                </a:hlinkClick>
              </a:rPr>
              <a:t>https://www.verbraucherzentrale.de/wissen/umwelt-haushalt/spielzeug/spielzeug-ohne-schadstoffe-das-sollten-sie-beim-spielzeugkauf-beachten-6911</a:t>
            </a:r>
            <a:r>
              <a:rPr lang="de-DE" sz="1200">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96" name="Google Shape;196;p11"/>
          <p:cNvSpPr txBox="1"/>
          <p:nvPr/>
        </p:nvSpPr>
        <p:spPr>
          <a:xfrm>
            <a:off x="10344472" y="4896826"/>
            <a:ext cx="98167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800" u="none" cap="none" strike="noStrike">
                <a:solidFill>
                  <a:schemeClr val="dk1"/>
                </a:solidFill>
                <a:latin typeface="Calibri"/>
                <a:ea typeface="Calibri"/>
                <a:cs typeface="Calibri"/>
                <a:sym typeface="Calibri"/>
              </a:rPr>
              <a:t>© aitoff </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2"/>
          <p:cNvSpPr txBox="1"/>
          <p:nvPr>
            <p:ph idx="4294967295" type="title"/>
          </p:nvPr>
        </p:nvSpPr>
        <p:spPr>
          <a:xfrm>
            <a:off x="479375" y="-123854"/>
            <a:ext cx="10493424"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000"/>
              <a:buFont typeface="Calibri"/>
              <a:buNone/>
            </a:pPr>
            <a:r>
              <a:rPr lang="de-DE" sz="3000">
                <a:latin typeface="Calibri"/>
                <a:ea typeface="Calibri"/>
                <a:cs typeface="Calibri"/>
                <a:sym typeface="Calibri"/>
              </a:rPr>
              <a:t>Salle des enfants : Quelles substances ?</a:t>
            </a:r>
            <a:endParaRPr/>
          </a:p>
        </p:txBody>
      </p:sp>
      <p:sp>
        <p:nvSpPr>
          <p:cNvPr id="203" name="Google Shape;203;p12"/>
          <p:cNvSpPr txBox="1"/>
          <p:nvPr/>
        </p:nvSpPr>
        <p:spPr>
          <a:xfrm>
            <a:off x="2994997" y="6042700"/>
            <a:ext cx="157578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Calibri"/>
              <a:buNone/>
            </a:pPr>
            <a:r>
              <a:rPr b="0" i="0" lang="de-DE" sz="1400" u="none" cap="none" strike="noStrike">
                <a:solidFill>
                  <a:srgbClr val="FFFFFF"/>
                </a:solidFill>
                <a:latin typeface="Calibri"/>
                <a:ea typeface="Calibri"/>
                <a:cs typeface="Calibri"/>
                <a:sym typeface="Calibri"/>
              </a:rPr>
              <a:t>Ryan-fields-328391</a:t>
            </a:r>
            <a:endParaRPr/>
          </a:p>
        </p:txBody>
      </p:sp>
      <p:sp>
        <p:nvSpPr>
          <p:cNvPr id="204" name="Google Shape;204;p12"/>
          <p:cNvSpPr txBox="1"/>
          <p:nvPr/>
        </p:nvSpPr>
        <p:spPr>
          <a:xfrm>
            <a:off x="9048328" y="6102577"/>
            <a:ext cx="20882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Calibri"/>
              <a:buNone/>
            </a:pPr>
            <a:r>
              <a:rPr b="0" i="0" lang="de-DE" sz="1400" u="none" cap="none" strike="noStrike">
                <a:solidFill>
                  <a:srgbClr val="FFFFFF"/>
                </a:solidFill>
                <a:latin typeface="Calibri"/>
                <a:ea typeface="Calibri"/>
                <a:cs typeface="Calibri"/>
                <a:sym typeface="Calibri"/>
              </a:rPr>
              <a:t>Markus-spiske-145014</a:t>
            </a:r>
            <a:endParaRPr/>
          </a:p>
        </p:txBody>
      </p:sp>
      <p:graphicFrame>
        <p:nvGraphicFramePr>
          <p:cNvPr id="205" name="Google Shape;205;p12"/>
          <p:cNvGraphicFramePr/>
          <p:nvPr/>
        </p:nvGraphicFramePr>
        <p:xfrm>
          <a:off x="562016" y="1019146"/>
          <a:ext cx="3000000" cy="3000000"/>
        </p:xfrm>
        <a:graphic>
          <a:graphicData uri="http://schemas.openxmlformats.org/drawingml/2006/table">
            <a:tbl>
              <a:tblPr bandRow="1" firstRow="1">
                <a:noFill/>
                <a:tableStyleId>{528D10C0-3806-4303-A0B6-138BBE1DCDF1}</a:tableStyleId>
              </a:tblPr>
              <a:tblGrid>
                <a:gridCol w="4626675"/>
                <a:gridCol w="5273750"/>
              </a:tblGrid>
              <a:tr h="485250">
                <a:tc>
                  <a:txBody>
                    <a:bodyPr/>
                    <a:lstStyle/>
                    <a:p>
                      <a:pPr indent="0" lvl="0" marL="0" marR="0" rtl="0" algn="l">
                        <a:lnSpc>
                          <a:spcPct val="110000"/>
                        </a:lnSpc>
                        <a:spcBef>
                          <a:spcPts val="0"/>
                        </a:spcBef>
                        <a:spcAft>
                          <a:spcPts val="0"/>
                        </a:spcAft>
                        <a:buClr>
                          <a:schemeClr val="dk1"/>
                        </a:buClr>
                        <a:buSzPts val="1100"/>
                        <a:buFont typeface="Arial"/>
                        <a:buNone/>
                      </a:pPr>
                      <a:r>
                        <a:rPr b="1" lang="de-DE" sz="2000"/>
                        <a:t>Jouets en métal (non peints)</a:t>
                      </a:r>
                      <a:endParaRPr b="1" sz="2000"/>
                    </a:p>
                    <a:p>
                      <a:pPr indent="0" lvl="0" marL="0" marR="0" rtl="0" algn="l">
                        <a:lnSpc>
                          <a:spcPct val="110000"/>
                        </a:lnSpc>
                        <a:spcBef>
                          <a:spcPts val="0"/>
                        </a:spcBef>
                        <a:spcAft>
                          <a:spcPts val="0"/>
                        </a:spcAft>
                        <a:buNone/>
                      </a:pPr>
                      <a:r>
                        <a:t/>
                      </a:r>
                      <a:endParaRPr b="1" sz="2000"/>
                    </a:p>
                  </a:txBody>
                  <a:tcPr marT="45725" marB="45725" marR="91450" marL="91450">
                    <a:solidFill>
                      <a:srgbClr val="D99694"/>
                    </a:solidFill>
                  </a:tcPr>
                </a:tc>
                <a:tc>
                  <a:txBody>
                    <a:bodyPr/>
                    <a:lstStyle/>
                    <a:p>
                      <a:pPr indent="0" lvl="0" marL="0" marR="0" rtl="0" algn="l">
                        <a:lnSpc>
                          <a:spcPct val="110000"/>
                        </a:lnSpc>
                        <a:spcBef>
                          <a:spcPts val="0"/>
                        </a:spcBef>
                        <a:spcAft>
                          <a:spcPts val="0"/>
                        </a:spcAft>
                        <a:buClr>
                          <a:schemeClr val="dk1"/>
                        </a:buClr>
                        <a:buSzPts val="2000"/>
                        <a:buFont typeface="Calibri"/>
                        <a:buNone/>
                      </a:pPr>
                      <a:r>
                        <a:rPr lang="de-DE" sz="2000" u="none" cap="none" strike="noStrike"/>
                        <a:t>Nickel</a:t>
                      </a:r>
                      <a:endParaRPr/>
                    </a:p>
                  </a:txBody>
                  <a:tcPr marT="45725" marB="45725" marR="91450" marL="91450"/>
                </a:tc>
              </a:tr>
              <a:tr h="412225">
                <a:tc>
                  <a:txBody>
                    <a:bodyPr/>
                    <a:lstStyle/>
                    <a:p>
                      <a:pPr indent="0" lvl="0" marL="0" marR="0" rtl="0" algn="l">
                        <a:lnSpc>
                          <a:spcPct val="110000"/>
                        </a:lnSpc>
                        <a:spcBef>
                          <a:spcPts val="0"/>
                        </a:spcBef>
                        <a:spcAft>
                          <a:spcPts val="0"/>
                        </a:spcAft>
                        <a:buNone/>
                      </a:pPr>
                      <a:r>
                        <a:rPr b="1" lang="de-DE" sz="2000"/>
                        <a:t>Jouets mous plus anciens avec caoutchouc mousse, matelas </a:t>
                      </a:r>
                      <a:endParaRPr/>
                    </a:p>
                  </a:txBody>
                  <a:tcPr marT="45725" marB="45725" marR="91450" marL="91450">
                    <a:solidFill>
                      <a:srgbClr val="D99694"/>
                    </a:solidFill>
                  </a:tcPr>
                </a:tc>
                <a:tc>
                  <a:txBody>
                    <a:bodyPr/>
                    <a:lstStyle/>
                    <a:p>
                      <a:pPr indent="0" lvl="0" marL="0" marR="0" rtl="0" algn="l">
                        <a:lnSpc>
                          <a:spcPct val="110000"/>
                        </a:lnSpc>
                        <a:spcBef>
                          <a:spcPts val="0"/>
                        </a:spcBef>
                        <a:spcAft>
                          <a:spcPts val="0"/>
                        </a:spcAft>
                        <a:buClr>
                          <a:schemeClr val="dk1"/>
                        </a:buClr>
                        <a:buSzPts val="2000"/>
                        <a:buFont typeface="Calibri"/>
                        <a:buNone/>
                      </a:pPr>
                      <a:r>
                        <a:rPr lang="de-DE" sz="2000"/>
                        <a:t>retardateurs de flamme</a:t>
                      </a:r>
                      <a:endParaRPr/>
                    </a:p>
                  </a:txBody>
                  <a:tcPr marT="45725" marB="45725" marR="91450" marL="91450"/>
                </a:tc>
              </a:tr>
              <a:tr h="457475">
                <a:tc>
                  <a:txBody>
                    <a:bodyPr/>
                    <a:lstStyle/>
                    <a:p>
                      <a:pPr indent="0" lvl="0" marL="0" marR="0" rtl="0" algn="l">
                        <a:lnSpc>
                          <a:spcPct val="110000"/>
                        </a:lnSpc>
                        <a:spcBef>
                          <a:spcPts val="0"/>
                        </a:spcBef>
                        <a:spcAft>
                          <a:spcPts val="0"/>
                        </a:spcAft>
                        <a:buSzPts val="1100"/>
                        <a:buNone/>
                      </a:pPr>
                      <a:r>
                        <a:rPr b="1" lang="de-DE" sz="2000"/>
                        <a:t>Housses de matelas </a:t>
                      </a:r>
                      <a:endParaRPr b="1" sz="2000"/>
                    </a:p>
                  </a:txBody>
                  <a:tcPr marT="45725" marB="45725" marR="91450" marL="91450">
                    <a:solidFill>
                      <a:srgbClr val="D99694"/>
                    </a:solidFill>
                  </a:tcPr>
                </a:tc>
                <a:tc>
                  <a:txBody>
                    <a:bodyPr/>
                    <a:lstStyle/>
                    <a:p>
                      <a:pPr indent="0" lvl="0" marL="0" marR="0" rtl="0" algn="l">
                        <a:lnSpc>
                          <a:spcPct val="110000"/>
                        </a:lnSpc>
                        <a:spcBef>
                          <a:spcPts val="0"/>
                        </a:spcBef>
                        <a:spcAft>
                          <a:spcPts val="0"/>
                        </a:spcAft>
                        <a:buClr>
                          <a:schemeClr val="dk1"/>
                        </a:buClr>
                        <a:buSzPts val="2000"/>
                        <a:buFont typeface="Calibri"/>
                        <a:buNone/>
                      </a:pPr>
                      <a:r>
                        <a:rPr lang="de-DE" sz="2000"/>
                        <a:t>PVC / plastifiants de vinyle (phtalates)</a:t>
                      </a:r>
                      <a:endParaRPr/>
                    </a:p>
                  </a:txBody>
                  <a:tcPr marT="45725" marB="45725" marR="91450" marL="91450"/>
                </a:tc>
              </a:tr>
              <a:tr h="457475">
                <a:tc>
                  <a:txBody>
                    <a:bodyPr/>
                    <a:lstStyle/>
                    <a:p>
                      <a:pPr indent="0" lvl="0" marL="0" marR="0" rtl="0" algn="l">
                        <a:lnSpc>
                          <a:spcPct val="110000"/>
                        </a:lnSpc>
                        <a:spcBef>
                          <a:spcPts val="0"/>
                        </a:spcBef>
                        <a:spcAft>
                          <a:spcPts val="0"/>
                        </a:spcAft>
                        <a:buNone/>
                      </a:pPr>
                      <a:r>
                        <a:rPr b="1" lang="de-DE" sz="2000"/>
                        <a:t>Pâte à modeler</a:t>
                      </a:r>
                      <a:endParaRPr b="1" sz="2000" u="none" cap="none" strike="noStrike"/>
                    </a:p>
                  </a:txBody>
                  <a:tcPr marT="45725" marB="45725" marR="91450" marL="91450">
                    <a:solidFill>
                      <a:srgbClr val="D99694"/>
                    </a:solidFill>
                  </a:tcPr>
                </a:tc>
                <a:tc>
                  <a:txBody>
                    <a:bodyPr/>
                    <a:lstStyle/>
                    <a:p>
                      <a:pPr indent="0" lvl="0" marL="0" marR="0" rtl="0" algn="l">
                        <a:lnSpc>
                          <a:spcPct val="110000"/>
                        </a:lnSpc>
                        <a:spcBef>
                          <a:spcPts val="0"/>
                        </a:spcBef>
                        <a:spcAft>
                          <a:spcPts val="0"/>
                        </a:spcAft>
                        <a:buClr>
                          <a:schemeClr val="dk1"/>
                        </a:buClr>
                        <a:buSzPts val="2000"/>
                        <a:buFont typeface="Calibri"/>
                        <a:buNone/>
                      </a:pPr>
                      <a:r>
                        <a:rPr lang="de-DE" sz="2000"/>
                        <a:t>Huiles minérales, bore, libérateurs de formaldéhyde, plastifiants </a:t>
                      </a:r>
                      <a:endParaRPr/>
                    </a:p>
                  </a:txBody>
                  <a:tcPr marT="45725" marB="45725" marR="91450" marL="91450"/>
                </a:tc>
              </a:tr>
              <a:tr h="392125">
                <a:tc>
                  <a:txBody>
                    <a:bodyPr/>
                    <a:lstStyle/>
                    <a:p>
                      <a:pPr indent="0" lvl="0" marL="0" marR="0" rtl="0" algn="l">
                        <a:lnSpc>
                          <a:spcPct val="110000"/>
                        </a:lnSpc>
                        <a:spcBef>
                          <a:spcPts val="0"/>
                        </a:spcBef>
                        <a:spcAft>
                          <a:spcPts val="0"/>
                        </a:spcAft>
                        <a:buNone/>
                      </a:pPr>
                      <a:r>
                        <a:rPr b="1" lang="de-DE" sz="2000"/>
                        <a:t>Adhésifs</a:t>
                      </a:r>
                      <a:endParaRPr/>
                    </a:p>
                  </a:txBody>
                  <a:tcPr marT="45725" marB="45725" marR="91450" marL="91450">
                    <a:solidFill>
                      <a:srgbClr val="D99694"/>
                    </a:solidFill>
                  </a:tcPr>
                </a:tc>
                <a:tc>
                  <a:txBody>
                    <a:bodyPr/>
                    <a:lstStyle/>
                    <a:p>
                      <a:pPr indent="0" lvl="0" marL="0" marR="0" rtl="0" algn="l">
                        <a:lnSpc>
                          <a:spcPct val="110000"/>
                        </a:lnSpc>
                        <a:spcBef>
                          <a:spcPts val="0"/>
                        </a:spcBef>
                        <a:spcAft>
                          <a:spcPts val="0"/>
                        </a:spcAft>
                        <a:buNone/>
                      </a:pPr>
                      <a:r>
                        <a:rPr lang="de-DE" sz="2000" u="none" cap="none" strike="noStrike"/>
                        <a:t>Solvents</a:t>
                      </a:r>
                      <a:endParaRPr sz="2000" u="none" cap="none" strike="noStrike"/>
                    </a:p>
                  </a:txBody>
                  <a:tcPr marT="45725" marB="45725" marR="91450" marL="91450"/>
                </a:tc>
              </a:tr>
              <a:tr h="716925">
                <a:tc>
                  <a:txBody>
                    <a:bodyPr/>
                    <a:lstStyle/>
                    <a:p>
                      <a:pPr indent="0" lvl="0" marL="0" marR="0" rtl="0" algn="l">
                        <a:lnSpc>
                          <a:spcPct val="110000"/>
                        </a:lnSpc>
                        <a:spcBef>
                          <a:spcPts val="0"/>
                        </a:spcBef>
                        <a:spcAft>
                          <a:spcPts val="0"/>
                        </a:spcAft>
                        <a:buNone/>
                      </a:pPr>
                      <a:r>
                        <a:rPr b="1" lang="de-DE" sz="2000"/>
                        <a:t>Feutres et crayons de couleur</a:t>
                      </a:r>
                      <a:endParaRPr b="1" sz="2000" u="none" cap="none" strike="noStrike"/>
                    </a:p>
                  </a:txBody>
                  <a:tcPr marT="45725" marB="45725" marR="91450" marL="91450">
                    <a:solidFill>
                      <a:srgbClr val="D99694"/>
                    </a:solidFill>
                  </a:tcPr>
                </a:tc>
                <a:tc>
                  <a:txBody>
                    <a:bodyPr/>
                    <a:lstStyle/>
                    <a:p>
                      <a:pPr indent="0" lvl="0" marL="0" marR="0" rtl="0" algn="l">
                        <a:lnSpc>
                          <a:spcPct val="110000"/>
                        </a:lnSpc>
                        <a:spcBef>
                          <a:spcPts val="0"/>
                        </a:spcBef>
                        <a:spcAft>
                          <a:spcPts val="0"/>
                        </a:spcAft>
                        <a:buClr>
                          <a:schemeClr val="dk1"/>
                        </a:buClr>
                        <a:buSzPts val="1100"/>
                        <a:buFont typeface="Arial"/>
                        <a:buNone/>
                      </a:pPr>
                      <a:r>
                        <a:rPr lang="de-DE" sz="2000"/>
                        <a:t>les substances cancérigènes ou allergènes</a:t>
                      </a:r>
                      <a:endParaRPr sz="2000"/>
                    </a:p>
                    <a:p>
                      <a:pPr indent="0" lvl="0" marL="0" marR="0" rtl="0" algn="l">
                        <a:lnSpc>
                          <a:spcPct val="110000"/>
                        </a:lnSpc>
                        <a:spcBef>
                          <a:spcPts val="0"/>
                        </a:spcBef>
                        <a:spcAft>
                          <a:spcPts val="0"/>
                        </a:spcAft>
                        <a:buClr>
                          <a:schemeClr val="dk1"/>
                        </a:buClr>
                        <a:buSzPts val="1100"/>
                        <a:buFont typeface="Arial"/>
                        <a:buNone/>
                      </a:pPr>
                      <a:r>
                        <a:t/>
                      </a:r>
                      <a:endParaRPr sz="2000"/>
                    </a:p>
                    <a:p>
                      <a:pPr indent="0" lvl="0" marL="0" marR="0" rtl="0" algn="l">
                        <a:lnSpc>
                          <a:spcPct val="110000"/>
                        </a:lnSpc>
                        <a:spcBef>
                          <a:spcPts val="0"/>
                        </a:spcBef>
                        <a:spcAft>
                          <a:spcPts val="0"/>
                        </a:spcAft>
                        <a:buNone/>
                      </a:pPr>
                      <a:r>
                        <a:t/>
                      </a:r>
                      <a:endParaRPr sz="2000"/>
                    </a:p>
                  </a:txBody>
                  <a:tcPr marT="45725" marB="45725" marR="91450" marL="91450"/>
                </a:tc>
              </a:tr>
              <a:tr h="716925">
                <a:tc>
                  <a:txBody>
                    <a:bodyPr/>
                    <a:lstStyle/>
                    <a:p>
                      <a:pPr indent="0" lvl="0" marL="0" marR="0" rtl="0" algn="l">
                        <a:lnSpc>
                          <a:spcPct val="110000"/>
                        </a:lnSpc>
                        <a:spcBef>
                          <a:spcPts val="0"/>
                        </a:spcBef>
                        <a:spcAft>
                          <a:spcPts val="0"/>
                        </a:spcAft>
                        <a:buNone/>
                      </a:pPr>
                      <a:r>
                        <a:rPr b="1" lang="de-DE" sz="2000"/>
                        <a:t>Textiles (par exemple, vêtements)</a:t>
                      </a:r>
                      <a:endParaRPr/>
                    </a:p>
                  </a:txBody>
                  <a:tcPr marT="45725" marB="45725" marR="91450" marL="91450">
                    <a:solidFill>
                      <a:srgbClr val="D99694"/>
                    </a:solidFill>
                  </a:tcPr>
                </a:tc>
                <a:tc>
                  <a:txBody>
                    <a:bodyPr/>
                    <a:lstStyle/>
                    <a:p>
                      <a:pPr indent="0" lvl="0" marL="0" marR="0" rtl="0" algn="l">
                        <a:lnSpc>
                          <a:spcPct val="110000"/>
                        </a:lnSpc>
                        <a:spcBef>
                          <a:spcPts val="0"/>
                        </a:spcBef>
                        <a:spcAft>
                          <a:spcPts val="0"/>
                        </a:spcAft>
                        <a:buSzPts val="1100"/>
                        <a:buNone/>
                      </a:pPr>
                      <a:r>
                        <a:rPr lang="de-DE" sz="2000"/>
                        <a:t>Agents anti-moisissures, colorants azoïques, PFAS, etc. </a:t>
                      </a:r>
                      <a:endParaRPr sz="2000"/>
                    </a:p>
                  </a:txBody>
                  <a:tcPr marT="45725" marB="45725" marR="91450" marL="91450"/>
                </a:tc>
              </a:tr>
              <a:tr h="716925">
                <a:tc>
                  <a:txBody>
                    <a:bodyPr/>
                    <a:lstStyle/>
                    <a:p>
                      <a:pPr indent="0" lvl="0" marL="0" marR="0" rtl="0" algn="l">
                        <a:lnSpc>
                          <a:spcPct val="110000"/>
                        </a:lnSpc>
                        <a:spcBef>
                          <a:spcPts val="0"/>
                        </a:spcBef>
                        <a:spcAft>
                          <a:spcPts val="0"/>
                        </a:spcAft>
                        <a:buNone/>
                      </a:pPr>
                      <a:r>
                        <a:rPr b="1" lang="de-DE" sz="2000"/>
                        <a:t>Vaisselle (par exemple, mélamine, plastique)</a:t>
                      </a:r>
                      <a:endParaRPr/>
                    </a:p>
                  </a:txBody>
                  <a:tcPr marT="45725" marB="45725" marR="91450" marL="91450">
                    <a:solidFill>
                      <a:srgbClr val="D99694"/>
                    </a:solidFill>
                  </a:tcPr>
                </a:tc>
                <a:tc>
                  <a:txBody>
                    <a:bodyPr/>
                    <a:lstStyle/>
                    <a:p>
                      <a:pPr indent="0" lvl="0" marL="0" marR="0" rtl="0" algn="l">
                        <a:lnSpc>
                          <a:spcPct val="110000"/>
                        </a:lnSpc>
                        <a:spcBef>
                          <a:spcPts val="0"/>
                        </a:spcBef>
                        <a:spcAft>
                          <a:spcPts val="0"/>
                        </a:spcAft>
                        <a:buNone/>
                      </a:pPr>
                      <a:r>
                        <a:rPr lang="de-DE" sz="2000"/>
                        <a:t>Formaldéhyde, BPA, plastifiants, etc.</a:t>
                      </a:r>
                      <a:endParaRPr/>
                    </a:p>
                  </a:txBody>
                  <a:tcPr marT="45725" marB="45725" marR="91450" marL="9145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descr="Ein Bild, das Puppe, Spielzeug, drinnen, ausgestaltet enthält.&#10;&#10;Automatisch generierte Beschreibung" id="211" name="Google Shape;211;p13"/>
          <p:cNvPicPr preferRelativeResize="0"/>
          <p:nvPr/>
        </p:nvPicPr>
        <p:blipFill rotWithShape="1">
          <a:blip r:embed="rId4">
            <a:alphaModFix/>
          </a:blip>
          <a:srcRect b="0" l="0" r="0" t="0"/>
          <a:stretch/>
        </p:blipFill>
        <p:spPr>
          <a:xfrm>
            <a:off x="6004501" y="2424644"/>
            <a:ext cx="5511590" cy="3668652"/>
          </a:xfrm>
          <a:custGeom>
            <a:rect b="b" l="l" r="r" t="t"/>
            <a:pathLst>
              <a:path extrusionOk="0" fill="none" h="3668652" w="5511590">
                <a:moveTo>
                  <a:pt x="0" y="0"/>
                </a:moveTo>
                <a:cubicBezTo>
                  <a:pt x="347395" y="32074"/>
                  <a:pt x="495595" y="21751"/>
                  <a:pt x="799181" y="0"/>
                </a:cubicBezTo>
                <a:cubicBezTo>
                  <a:pt x="1102767" y="-21751"/>
                  <a:pt x="1246691" y="-21691"/>
                  <a:pt x="1377898" y="0"/>
                </a:cubicBezTo>
                <a:cubicBezTo>
                  <a:pt x="1509105" y="21691"/>
                  <a:pt x="1842934" y="29426"/>
                  <a:pt x="2121962" y="0"/>
                </a:cubicBezTo>
                <a:cubicBezTo>
                  <a:pt x="2400990" y="-29426"/>
                  <a:pt x="2714779" y="-6783"/>
                  <a:pt x="2921143" y="0"/>
                </a:cubicBezTo>
                <a:cubicBezTo>
                  <a:pt x="3127507" y="6783"/>
                  <a:pt x="3360481" y="-24663"/>
                  <a:pt x="3720323" y="0"/>
                </a:cubicBezTo>
                <a:cubicBezTo>
                  <a:pt x="4080165" y="24663"/>
                  <a:pt x="4140777" y="3018"/>
                  <a:pt x="4354156" y="0"/>
                </a:cubicBezTo>
                <a:cubicBezTo>
                  <a:pt x="4567535" y="-3018"/>
                  <a:pt x="4956536" y="-13720"/>
                  <a:pt x="5511590" y="0"/>
                </a:cubicBezTo>
                <a:cubicBezTo>
                  <a:pt x="5516486" y="187261"/>
                  <a:pt x="5487609" y="256067"/>
                  <a:pt x="5511590" y="501382"/>
                </a:cubicBezTo>
                <a:cubicBezTo>
                  <a:pt x="5535571" y="746697"/>
                  <a:pt x="5481259" y="868890"/>
                  <a:pt x="5511590" y="1186197"/>
                </a:cubicBezTo>
                <a:cubicBezTo>
                  <a:pt x="5541921" y="1503504"/>
                  <a:pt x="5524481" y="1482142"/>
                  <a:pt x="5511590" y="1724266"/>
                </a:cubicBezTo>
                <a:cubicBezTo>
                  <a:pt x="5498699" y="1966390"/>
                  <a:pt x="5527319" y="2075510"/>
                  <a:pt x="5511590" y="2372395"/>
                </a:cubicBezTo>
                <a:cubicBezTo>
                  <a:pt x="5495861" y="2669280"/>
                  <a:pt x="5508217" y="2729052"/>
                  <a:pt x="5511590" y="2947150"/>
                </a:cubicBezTo>
                <a:cubicBezTo>
                  <a:pt x="5514963" y="3165249"/>
                  <a:pt x="5504801" y="3431140"/>
                  <a:pt x="5511590" y="3668652"/>
                </a:cubicBezTo>
                <a:cubicBezTo>
                  <a:pt x="5313132" y="3690187"/>
                  <a:pt x="5158345" y="3678654"/>
                  <a:pt x="4877757" y="3668652"/>
                </a:cubicBezTo>
                <a:cubicBezTo>
                  <a:pt x="4597169" y="3658650"/>
                  <a:pt x="4305206" y="3651536"/>
                  <a:pt x="4078577" y="3668652"/>
                </a:cubicBezTo>
                <a:cubicBezTo>
                  <a:pt x="3851948" y="3685768"/>
                  <a:pt x="3723323" y="3682156"/>
                  <a:pt x="3444744" y="3668652"/>
                </a:cubicBezTo>
                <a:cubicBezTo>
                  <a:pt x="3166165" y="3655148"/>
                  <a:pt x="2903715" y="3690273"/>
                  <a:pt x="2645563" y="3668652"/>
                </a:cubicBezTo>
                <a:cubicBezTo>
                  <a:pt x="2387411" y="3647031"/>
                  <a:pt x="2127778" y="3669138"/>
                  <a:pt x="1956614" y="3668652"/>
                </a:cubicBezTo>
                <a:cubicBezTo>
                  <a:pt x="1785450" y="3668166"/>
                  <a:pt x="1583005" y="3656583"/>
                  <a:pt x="1212550" y="3668652"/>
                </a:cubicBezTo>
                <a:cubicBezTo>
                  <a:pt x="842095" y="3680721"/>
                  <a:pt x="552282" y="3673712"/>
                  <a:pt x="0" y="3668652"/>
                </a:cubicBezTo>
                <a:cubicBezTo>
                  <a:pt x="-10658" y="3524350"/>
                  <a:pt x="-1998" y="3278526"/>
                  <a:pt x="0" y="3167270"/>
                </a:cubicBezTo>
                <a:cubicBezTo>
                  <a:pt x="1998" y="3056014"/>
                  <a:pt x="-9767" y="2766655"/>
                  <a:pt x="0" y="2629201"/>
                </a:cubicBezTo>
                <a:cubicBezTo>
                  <a:pt x="9767" y="2491747"/>
                  <a:pt x="-8158" y="2311650"/>
                  <a:pt x="0" y="2091132"/>
                </a:cubicBezTo>
                <a:cubicBezTo>
                  <a:pt x="8158" y="1870614"/>
                  <a:pt x="-20220" y="1688765"/>
                  <a:pt x="0" y="1553063"/>
                </a:cubicBezTo>
                <a:cubicBezTo>
                  <a:pt x="20220" y="1417361"/>
                  <a:pt x="28087" y="1106539"/>
                  <a:pt x="0" y="904934"/>
                </a:cubicBezTo>
                <a:cubicBezTo>
                  <a:pt x="-28087" y="703329"/>
                  <a:pt x="10826" y="288519"/>
                  <a:pt x="0" y="0"/>
                </a:cubicBezTo>
                <a:close/>
              </a:path>
              <a:path extrusionOk="0" h="3668652" w="5511590">
                <a:moveTo>
                  <a:pt x="0" y="0"/>
                </a:moveTo>
                <a:cubicBezTo>
                  <a:pt x="265563" y="2535"/>
                  <a:pt x="330311" y="29707"/>
                  <a:pt x="633833" y="0"/>
                </a:cubicBezTo>
                <a:cubicBezTo>
                  <a:pt x="937355" y="-29707"/>
                  <a:pt x="1068711" y="-11923"/>
                  <a:pt x="1212550" y="0"/>
                </a:cubicBezTo>
                <a:cubicBezTo>
                  <a:pt x="1356389" y="11923"/>
                  <a:pt x="1693010" y="-15402"/>
                  <a:pt x="1901499" y="0"/>
                </a:cubicBezTo>
                <a:cubicBezTo>
                  <a:pt x="2109988" y="15402"/>
                  <a:pt x="2398683" y="-29799"/>
                  <a:pt x="2645563" y="0"/>
                </a:cubicBezTo>
                <a:cubicBezTo>
                  <a:pt x="2892443" y="29799"/>
                  <a:pt x="2952281" y="9371"/>
                  <a:pt x="3169164" y="0"/>
                </a:cubicBezTo>
                <a:cubicBezTo>
                  <a:pt x="3386047" y="-9371"/>
                  <a:pt x="3473554" y="25758"/>
                  <a:pt x="3692765" y="0"/>
                </a:cubicBezTo>
                <a:cubicBezTo>
                  <a:pt x="3911976" y="-25758"/>
                  <a:pt x="4106202" y="-15150"/>
                  <a:pt x="4436830" y="0"/>
                </a:cubicBezTo>
                <a:cubicBezTo>
                  <a:pt x="4767458" y="15150"/>
                  <a:pt x="5085388" y="5415"/>
                  <a:pt x="5511590" y="0"/>
                </a:cubicBezTo>
                <a:cubicBezTo>
                  <a:pt x="5498055" y="171609"/>
                  <a:pt x="5516444" y="437398"/>
                  <a:pt x="5511590" y="648129"/>
                </a:cubicBezTo>
                <a:cubicBezTo>
                  <a:pt x="5506736" y="858860"/>
                  <a:pt x="5531777" y="980394"/>
                  <a:pt x="5511590" y="1149511"/>
                </a:cubicBezTo>
                <a:cubicBezTo>
                  <a:pt x="5491403" y="1318628"/>
                  <a:pt x="5503181" y="1418907"/>
                  <a:pt x="5511590" y="1650893"/>
                </a:cubicBezTo>
                <a:cubicBezTo>
                  <a:pt x="5519999" y="1882879"/>
                  <a:pt x="5477645" y="2031998"/>
                  <a:pt x="5511590" y="2335708"/>
                </a:cubicBezTo>
                <a:cubicBezTo>
                  <a:pt x="5545535" y="2639419"/>
                  <a:pt x="5519920" y="2678271"/>
                  <a:pt x="5511590" y="2837091"/>
                </a:cubicBezTo>
                <a:cubicBezTo>
                  <a:pt x="5503260" y="2995911"/>
                  <a:pt x="5550682" y="3405974"/>
                  <a:pt x="5511590" y="3668652"/>
                </a:cubicBezTo>
                <a:cubicBezTo>
                  <a:pt x="5268739" y="3688418"/>
                  <a:pt x="4976106" y="3660078"/>
                  <a:pt x="4767525" y="3668652"/>
                </a:cubicBezTo>
                <a:cubicBezTo>
                  <a:pt x="4558944" y="3677226"/>
                  <a:pt x="4166597" y="3669473"/>
                  <a:pt x="3968345" y="3668652"/>
                </a:cubicBezTo>
                <a:cubicBezTo>
                  <a:pt x="3770093" y="3667831"/>
                  <a:pt x="3416730" y="3659984"/>
                  <a:pt x="3169164" y="3668652"/>
                </a:cubicBezTo>
                <a:cubicBezTo>
                  <a:pt x="2921598" y="3677320"/>
                  <a:pt x="2801811" y="3675324"/>
                  <a:pt x="2590447" y="3668652"/>
                </a:cubicBezTo>
                <a:cubicBezTo>
                  <a:pt x="2379083" y="3661980"/>
                  <a:pt x="2208552" y="3658891"/>
                  <a:pt x="2011730" y="3668652"/>
                </a:cubicBezTo>
                <a:cubicBezTo>
                  <a:pt x="1814908" y="3678413"/>
                  <a:pt x="1544096" y="3674583"/>
                  <a:pt x="1377898" y="3668652"/>
                </a:cubicBezTo>
                <a:cubicBezTo>
                  <a:pt x="1211700" y="3662721"/>
                  <a:pt x="869893" y="3702754"/>
                  <a:pt x="633833" y="3668652"/>
                </a:cubicBezTo>
                <a:cubicBezTo>
                  <a:pt x="397774" y="3634550"/>
                  <a:pt x="131951" y="3639830"/>
                  <a:pt x="0" y="3668652"/>
                </a:cubicBezTo>
                <a:cubicBezTo>
                  <a:pt x="-14873" y="3414266"/>
                  <a:pt x="9643" y="3374692"/>
                  <a:pt x="0" y="3093897"/>
                </a:cubicBezTo>
                <a:cubicBezTo>
                  <a:pt x="-9643" y="2813102"/>
                  <a:pt x="1525" y="2720107"/>
                  <a:pt x="0" y="2555828"/>
                </a:cubicBezTo>
                <a:cubicBezTo>
                  <a:pt x="-1525" y="2391549"/>
                  <a:pt x="21408" y="2153976"/>
                  <a:pt x="0" y="2017759"/>
                </a:cubicBezTo>
                <a:cubicBezTo>
                  <a:pt x="-21408" y="1881542"/>
                  <a:pt x="-506" y="1707286"/>
                  <a:pt x="0" y="1516376"/>
                </a:cubicBezTo>
                <a:cubicBezTo>
                  <a:pt x="506" y="1325466"/>
                  <a:pt x="-24285" y="1238378"/>
                  <a:pt x="0" y="1014994"/>
                </a:cubicBezTo>
                <a:cubicBezTo>
                  <a:pt x="24285" y="791610"/>
                  <a:pt x="13003" y="340194"/>
                  <a:pt x="0" y="0"/>
                </a:cubicBezTo>
                <a:close/>
              </a:path>
            </a:pathLst>
          </a:custGeom>
          <a:noFill/>
          <a:ln cap="flat" cmpd="sng" w="9525">
            <a:solidFill>
              <a:schemeClr val="dk1"/>
            </a:solidFill>
            <a:prstDash val="solid"/>
            <a:round/>
            <a:headEnd len="sm" w="sm" type="none"/>
            <a:tailEnd len="sm" w="sm" type="none"/>
          </a:ln>
        </p:spPr>
      </p:pic>
      <p:sp>
        <p:nvSpPr>
          <p:cNvPr id="212" name="Google Shape;212;p13"/>
          <p:cNvSpPr txBox="1"/>
          <p:nvPr>
            <p:ph type="title"/>
          </p:nvPr>
        </p:nvSpPr>
        <p:spPr>
          <a:xfrm>
            <a:off x="1021999" y="332656"/>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Plastique ABS</a:t>
            </a:r>
            <a:endParaRPr/>
          </a:p>
        </p:txBody>
      </p:sp>
      <p:sp>
        <p:nvSpPr>
          <p:cNvPr id="213" name="Google Shape;213;p13"/>
          <p:cNvSpPr txBox="1"/>
          <p:nvPr>
            <p:ph idx="1" type="body"/>
          </p:nvPr>
        </p:nvSpPr>
        <p:spPr>
          <a:xfrm>
            <a:off x="263352" y="1686478"/>
            <a:ext cx="5447833" cy="462284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595959"/>
              </a:buClr>
              <a:buSzPts val="2400"/>
              <a:buChar char="•"/>
            </a:pPr>
            <a:r>
              <a:rPr lang="de-DE"/>
              <a:t>Acronyme de Acrylonitrile Butadiène Styrène</a:t>
            </a:r>
            <a:endParaRPr/>
          </a:p>
          <a:p>
            <a:pPr indent="-190500" lvl="0" marL="342900" rtl="0" algn="l">
              <a:spcBef>
                <a:spcPts val="480"/>
              </a:spcBef>
              <a:spcAft>
                <a:spcPts val="0"/>
              </a:spcAft>
              <a:buClr>
                <a:srgbClr val="595959"/>
              </a:buClr>
              <a:buSzPts val="2400"/>
              <a:buNone/>
            </a:pPr>
            <a:r>
              <a:t/>
            </a:r>
            <a:endParaRPr/>
          </a:p>
          <a:p>
            <a:pPr indent="-342900" lvl="0" marL="342900" rtl="0" algn="l">
              <a:spcBef>
                <a:spcPts val="480"/>
              </a:spcBef>
              <a:spcAft>
                <a:spcPts val="0"/>
              </a:spcAft>
              <a:buClr>
                <a:srgbClr val="595959"/>
              </a:buClr>
              <a:buSzPts val="2400"/>
              <a:buChar char="•"/>
            </a:pPr>
            <a:r>
              <a:rPr lang="de-DE"/>
              <a:t>Présent dans les jeux Lego, Playmobil, etc.</a:t>
            </a:r>
            <a:endParaRPr/>
          </a:p>
          <a:p>
            <a:pPr indent="0" lvl="0" marL="0" rtl="0" algn="l">
              <a:spcBef>
                <a:spcPts val="480"/>
              </a:spcBef>
              <a:spcAft>
                <a:spcPts val="0"/>
              </a:spcAft>
              <a:buClr>
                <a:srgbClr val="595959"/>
              </a:buClr>
              <a:buSzPts val="2400"/>
              <a:buNone/>
            </a:pPr>
            <a:r>
              <a:t/>
            </a:r>
            <a:endParaRPr/>
          </a:p>
          <a:p>
            <a:pPr indent="-342900" lvl="0" marL="342900" rtl="0" algn="l">
              <a:spcBef>
                <a:spcPts val="480"/>
              </a:spcBef>
              <a:spcAft>
                <a:spcPts val="0"/>
              </a:spcAft>
              <a:buClr>
                <a:srgbClr val="595959"/>
              </a:buClr>
              <a:buSzPts val="2400"/>
              <a:buChar char="•"/>
            </a:pPr>
            <a:r>
              <a:rPr lang="de-DE"/>
              <a:t>Inoffensif sous forme solidifiée</a:t>
            </a:r>
            <a:endParaRPr/>
          </a:p>
          <a:p>
            <a:pPr indent="0" lvl="0" marL="0" rtl="0" algn="l">
              <a:spcBef>
                <a:spcPts val="480"/>
              </a:spcBef>
              <a:spcAft>
                <a:spcPts val="0"/>
              </a:spcAft>
              <a:buClr>
                <a:srgbClr val="595959"/>
              </a:buClr>
              <a:buSzPts val="2400"/>
              <a:buNone/>
            </a:pPr>
            <a:r>
              <a:t/>
            </a:r>
            <a:endParaRPr/>
          </a:p>
          <a:p>
            <a:pPr indent="-342900" lvl="0" marL="342900" rtl="0" algn="l">
              <a:spcBef>
                <a:spcPts val="480"/>
              </a:spcBef>
              <a:spcAft>
                <a:spcPts val="0"/>
              </a:spcAft>
              <a:buClr>
                <a:srgbClr val="595959"/>
              </a:buClr>
              <a:buSzPts val="2400"/>
              <a:buChar char="•"/>
            </a:pPr>
            <a:r>
              <a:rPr lang="de-DE"/>
              <a:t>Nocif pour la santé uniquement lors de la production directe et de la présence de plastifiants.</a:t>
            </a:r>
            <a:endParaRPr/>
          </a:p>
        </p:txBody>
      </p:sp>
      <p:pic>
        <p:nvPicPr>
          <p:cNvPr descr="Ein Bild, das LEGO, Spielzeug enthält.&#10;&#10;Automatisch generierte Beschreibung" id="214" name="Google Shape;214;p13"/>
          <p:cNvPicPr preferRelativeResize="0"/>
          <p:nvPr/>
        </p:nvPicPr>
        <p:blipFill rotWithShape="1">
          <a:blip r:embed="rId5">
            <a:alphaModFix/>
          </a:blip>
          <a:srcRect b="0" l="0" r="0" t="0"/>
          <a:stretch/>
        </p:blipFill>
        <p:spPr>
          <a:xfrm>
            <a:off x="5711185" y="764704"/>
            <a:ext cx="3384376" cy="2538282"/>
          </a:xfrm>
          <a:custGeom>
            <a:rect b="b" l="l" r="r" t="t"/>
            <a:pathLst>
              <a:path extrusionOk="0" fill="none" h="2538282" w="3384376">
                <a:moveTo>
                  <a:pt x="0" y="0"/>
                </a:moveTo>
                <a:cubicBezTo>
                  <a:pt x="167723" y="-7389"/>
                  <a:pt x="370792" y="19149"/>
                  <a:pt x="609188" y="0"/>
                </a:cubicBezTo>
                <a:cubicBezTo>
                  <a:pt x="847584" y="-19149"/>
                  <a:pt x="995677" y="-17589"/>
                  <a:pt x="1319907" y="0"/>
                </a:cubicBezTo>
                <a:cubicBezTo>
                  <a:pt x="1644137" y="17589"/>
                  <a:pt x="1701557" y="-5784"/>
                  <a:pt x="2064469" y="0"/>
                </a:cubicBezTo>
                <a:cubicBezTo>
                  <a:pt x="2427381" y="5784"/>
                  <a:pt x="2573905" y="220"/>
                  <a:pt x="2707501" y="0"/>
                </a:cubicBezTo>
                <a:cubicBezTo>
                  <a:pt x="2841097" y="-220"/>
                  <a:pt x="3139397" y="26912"/>
                  <a:pt x="3384376" y="0"/>
                </a:cubicBezTo>
                <a:cubicBezTo>
                  <a:pt x="3393558" y="148872"/>
                  <a:pt x="3369180" y="418295"/>
                  <a:pt x="3384376" y="583805"/>
                </a:cubicBezTo>
                <a:cubicBezTo>
                  <a:pt x="3399572" y="749315"/>
                  <a:pt x="3359563" y="972131"/>
                  <a:pt x="3384376" y="1142227"/>
                </a:cubicBezTo>
                <a:cubicBezTo>
                  <a:pt x="3409189" y="1312323"/>
                  <a:pt x="3409145" y="1564873"/>
                  <a:pt x="3384376" y="1700649"/>
                </a:cubicBezTo>
                <a:cubicBezTo>
                  <a:pt x="3359607" y="1836425"/>
                  <a:pt x="3409833" y="2128907"/>
                  <a:pt x="3384376" y="2538282"/>
                </a:cubicBezTo>
                <a:cubicBezTo>
                  <a:pt x="3045710" y="2503453"/>
                  <a:pt x="2899672" y="2502149"/>
                  <a:pt x="2639813" y="2538282"/>
                </a:cubicBezTo>
                <a:cubicBezTo>
                  <a:pt x="2379954" y="2574415"/>
                  <a:pt x="2301930" y="2562657"/>
                  <a:pt x="2030626" y="2538282"/>
                </a:cubicBezTo>
                <a:cubicBezTo>
                  <a:pt x="1759322" y="2513907"/>
                  <a:pt x="1602561" y="2508862"/>
                  <a:pt x="1319907" y="2538282"/>
                </a:cubicBezTo>
                <a:cubicBezTo>
                  <a:pt x="1037253" y="2567702"/>
                  <a:pt x="963497" y="2538973"/>
                  <a:pt x="643031" y="2538282"/>
                </a:cubicBezTo>
                <a:cubicBezTo>
                  <a:pt x="322565" y="2537591"/>
                  <a:pt x="215693" y="2527100"/>
                  <a:pt x="0" y="2538282"/>
                </a:cubicBezTo>
                <a:cubicBezTo>
                  <a:pt x="8211" y="2257264"/>
                  <a:pt x="-5241" y="2059031"/>
                  <a:pt x="0" y="1929094"/>
                </a:cubicBezTo>
                <a:cubicBezTo>
                  <a:pt x="5241" y="1799157"/>
                  <a:pt x="17006" y="1531480"/>
                  <a:pt x="0" y="1294524"/>
                </a:cubicBezTo>
                <a:cubicBezTo>
                  <a:pt x="-17006" y="1057568"/>
                  <a:pt x="-6762" y="855688"/>
                  <a:pt x="0" y="659953"/>
                </a:cubicBezTo>
                <a:cubicBezTo>
                  <a:pt x="6762" y="464218"/>
                  <a:pt x="-12554" y="151607"/>
                  <a:pt x="0" y="0"/>
                </a:cubicBezTo>
                <a:close/>
              </a:path>
              <a:path extrusionOk="0" h="2538282" w="3384376">
                <a:moveTo>
                  <a:pt x="0" y="0"/>
                </a:moveTo>
                <a:cubicBezTo>
                  <a:pt x="184577" y="9782"/>
                  <a:pt x="405761" y="10515"/>
                  <a:pt x="710719" y="0"/>
                </a:cubicBezTo>
                <a:cubicBezTo>
                  <a:pt x="1015677" y="-10515"/>
                  <a:pt x="1244061" y="11124"/>
                  <a:pt x="1421438" y="0"/>
                </a:cubicBezTo>
                <a:cubicBezTo>
                  <a:pt x="1598815" y="-11124"/>
                  <a:pt x="1917847" y="-21994"/>
                  <a:pt x="2132157" y="0"/>
                </a:cubicBezTo>
                <a:cubicBezTo>
                  <a:pt x="2346467" y="21994"/>
                  <a:pt x="3038575" y="4553"/>
                  <a:pt x="3384376" y="0"/>
                </a:cubicBezTo>
                <a:cubicBezTo>
                  <a:pt x="3366585" y="194754"/>
                  <a:pt x="3389406" y="376434"/>
                  <a:pt x="3384376" y="609188"/>
                </a:cubicBezTo>
                <a:cubicBezTo>
                  <a:pt x="3379346" y="841942"/>
                  <a:pt x="3356803" y="1052341"/>
                  <a:pt x="3384376" y="1269141"/>
                </a:cubicBezTo>
                <a:cubicBezTo>
                  <a:pt x="3411949" y="1485941"/>
                  <a:pt x="3393129" y="1674877"/>
                  <a:pt x="3384376" y="1827563"/>
                </a:cubicBezTo>
                <a:cubicBezTo>
                  <a:pt x="3375623" y="1980249"/>
                  <a:pt x="3376679" y="2251075"/>
                  <a:pt x="3384376" y="2538282"/>
                </a:cubicBezTo>
                <a:cubicBezTo>
                  <a:pt x="3226741" y="2508591"/>
                  <a:pt x="3039676" y="2539374"/>
                  <a:pt x="2707501" y="2538282"/>
                </a:cubicBezTo>
                <a:cubicBezTo>
                  <a:pt x="2375326" y="2537190"/>
                  <a:pt x="2341557" y="2530006"/>
                  <a:pt x="2030626" y="2538282"/>
                </a:cubicBezTo>
                <a:cubicBezTo>
                  <a:pt x="1719696" y="2546558"/>
                  <a:pt x="1654773" y="2553838"/>
                  <a:pt x="1319907" y="2538282"/>
                </a:cubicBezTo>
                <a:cubicBezTo>
                  <a:pt x="985041" y="2522726"/>
                  <a:pt x="896170" y="2551688"/>
                  <a:pt x="744563" y="2538282"/>
                </a:cubicBezTo>
                <a:cubicBezTo>
                  <a:pt x="592956" y="2524876"/>
                  <a:pt x="249023" y="2522559"/>
                  <a:pt x="0" y="2538282"/>
                </a:cubicBezTo>
                <a:cubicBezTo>
                  <a:pt x="-24161" y="2317647"/>
                  <a:pt x="9502" y="2157361"/>
                  <a:pt x="0" y="1954477"/>
                </a:cubicBezTo>
                <a:cubicBezTo>
                  <a:pt x="-9502" y="1751593"/>
                  <a:pt x="21881" y="1425279"/>
                  <a:pt x="0" y="1269141"/>
                </a:cubicBezTo>
                <a:cubicBezTo>
                  <a:pt x="-21881" y="1113003"/>
                  <a:pt x="-30379" y="833564"/>
                  <a:pt x="0" y="659953"/>
                </a:cubicBezTo>
                <a:cubicBezTo>
                  <a:pt x="30379" y="486342"/>
                  <a:pt x="28143" y="284888"/>
                  <a:pt x="0" y="0"/>
                </a:cubicBezTo>
                <a:close/>
              </a:path>
            </a:pathLst>
          </a:custGeom>
          <a:noFill/>
          <a:ln cap="flat" cmpd="sng" w="9525">
            <a:solidFill>
              <a:schemeClr val="dk1"/>
            </a:solidFill>
            <a:prstDash val="solid"/>
            <a:round/>
            <a:headEnd len="sm" w="sm" type="none"/>
            <a:tailEnd len="sm" w="sm" type="none"/>
          </a:ln>
        </p:spPr>
      </p:pic>
      <p:sp>
        <p:nvSpPr>
          <p:cNvPr id="215" name="Google Shape;215;p13"/>
          <p:cNvSpPr txBox="1"/>
          <p:nvPr/>
        </p:nvSpPr>
        <p:spPr>
          <a:xfrm>
            <a:off x="8067958" y="2916576"/>
            <a:ext cx="98565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800" u="none" cap="none" strike="noStrike">
                <a:solidFill>
                  <a:schemeClr val="lt1"/>
                </a:solidFill>
                <a:latin typeface="Calibri"/>
                <a:ea typeface="Calibri"/>
                <a:cs typeface="Calibri"/>
                <a:sym typeface="Calibri"/>
              </a:rPr>
              <a:t>©d97jro</a:t>
            </a:r>
            <a:endParaRPr sz="1800">
              <a:solidFill>
                <a:schemeClr val="lt1"/>
              </a:solidFill>
              <a:latin typeface="Calibri"/>
              <a:ea typeface="Calibri"/>
              <a:cs typeface="Calibri"/>
              <a:sym typeface="Calibri"/>
            </a:endParaRPr>
          </a:p>
        </p:txBody>
      </p:sp>
      <p:sp>
        <p:nvSpPr>
          <p:cNvPr id="216" name="Google Shape;216;p13"/>
          <p:cNvSpPr txBox="1"/>
          <p:nvPr/>
        </p:nvSpPr>
        <p:spPr>
          <a:xfrm>
            <a:off x="9782484" y="5723964"/>
            <a:ext cx="17999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800" u="none" cap="none" strike="noStrike">
                <a:solidFill>
                  <a:schemeClr val="lt1"/>
                </a:solidFill>
                <a:latin typeface="Calibri"/>
                <a:ea typeface="Calibri"/>
                <a:cs typeface="Calibri"/>
                <a:sym typeface="Calibri"/>
              </a:rPr>
              <a:t>© Efraim's daughter</a:t>
            </a:r>
            <a:endParaRPr sz="1800">
              <a:solidFill>
                <a:schemeClr val="lt1"/>
              </a:solidFill>
              <a:latin typeface="Calibri"/>
              <a:ea typeface="Calibri"/>
              <a:cs typeface="Calibri"/>
              <a:sym typeface="Calibri"/>
            </a:endParaRPr>
          </a:p>
        </p:txBody>
      </p:sp>
      <p:sp>
        <p:nvSpPr>
          <p:cNvPr id="217" name="Google Shape;217;p13"/>
          <p:cNvSpPr txBox="1"/>
          <p:nvPr/>
        </p:nvSpPr>
        <p:spPr>
          <a:xfrm>
            <a:off x="393404" y="6186209"/>
            <a:ext cx="5938557"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6">
                  <a:extLst>
                    <a:ext uri="{A12FA001-AC4F-418D-AE19-62706E023703}">
                      <ahyp:hlinkClr val="tx"/>
                    </a:ext>
                  </a:extLst>
                </a:hlinkClick>
              </a:rPr>
              <a:t>https://www.kunststoffe.de/a/grundlagenartikel/acrylnitril-butadien-styrol-copolymer-ab-311439</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4"/>
          <p:cNvSpPr txBox="1"/>
          <p:nvPr>
            <p:ph idx="4294967295" type="title"/>
          </p:nvPr>
        </p:nvSpPr>
        <p:spPr>
          <a:xfrm>
            <a:off x="595808" y="44624"/>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000"/>
              <a:buFont typeface="Calibri"/>
              <a:buNone/>
            </a:pPr>
            <a:r>
              <a:t/>
            </a:r>
            <a:endParaRPr/>
          </a:p>
        </p:txBody>
      </p:sp>
      <p:sp>
        <p:nvSpPr>
          <p:cNvPr id="224" name="Google Shape;224;p14"/>
          <p:cNvSpPr txBox="1"/>
          <p:nvPr/>
        </p:nvSpPr>
        <p:spPr>
          <a:xfrm>
            <a:off x="2994997" y="6042700"/>
            <a:ext cx="157578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Calibri"/>
              <a:buNone/>
            </a:pPr>
            <a:r>
              <a:rPr b="0" i="0" lang="de-DE" sz="1400" u="none" cap="none" strike="noStrike">
                <a:solidFill>
                  <a:srgbClr val="FFFFFF"/>
                </a:solidFill>
                <a:latin typeface="Calibri"/>
                <a:ea typeface="Calibri"/>
                <a:cs typeface="Calibri"/>
                <a:sym typeface="Calibri"/>
              </a:rPr>
              <a:t>Ryan-fields-328391</a:t>
            </a:r>
            <a:endParaRPr/>
          </a:p>
        </p:txBody>
      </p:sp>
      <p:sp>
        <p:nvSpPr>
          <p:cNvPr id="225" name="Google Shape;225;p14"/>
          <p:cNvSpPr txBox="1"/>
          <p:nvPr/>
        </p:nvSpPr>
        <p:spPr>
          <a:xfrm>
            <a:off x="9048328" y="6102577"/>
            <a:ext cx="20882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Calibri"/>
              <a:buNone/>
            </a:pPr>
            <a:r>
              <a:rPr b="0" i="0" lang="de-DE" sz="1400" u="none" cap="none" strike="noStrike">
                <a:solidFill>
                  <a:srgbClr val="FFFFFF"/>
                </a:solidFill>
                <a:latin typeface="Calibri"/>
                <a:ea typeface="Calibri"/>
                <a:cs typeface="Calibri"/>
                <a:sym typeface="Calibri"/>
              </a:rPr>
              <a:t>Markus-spiske-145014</a:t>
            </a:r>
            <a:endParaRPr/>
          </a:p>
        </p:txBody>
      </p:sp>
      <p:sp>
        <p:nvSpPr>
          <p:cNvPr id="226" name="Google Shape;226;p14"/>
          <p:cNvSpPr txBox="1"/>
          <p:nvPr/>
        </p:nvSpPr>
        <p:spPr>
          <a:xfrm>
            <a:off x="1388817" y="694253"/>
            <a:ext cx="59223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Font typeface="Arial"/>
              <a:buChar char="•"/>
            </a:pPr>
            <a:r>
              <a:rPr lang="de-DE" sz="2400">
                <a:solidFill>
                  <a:srgbClr val="595959"/>
                </a:solidFill>
                <a:latin typeface="Calibri"/>
                <a:ea typeface="Calibri"/>
                <a:cs typeface="Calibri"/>
                <a:sym typeface="Calibri"/>
              </a:rPr>
              <a:t>Manger dans des assiettes en céramique</a:t>
            </a:r>
            <a:endParaRPr/>
          </a:p>
          <a:p>
            <a:pPr indent="-285750" lvl="0" marL="285750" marR="0" rtl="0" algn="l">
              <a:spcBef>
                <a:spcPts val="0"/>
              </a:spcBef>
              <a:spcAft>
                <a:spcPts val="0"/>
              </a:spcAft>
              <a:buClr>
                <a:srgbClr val="595959"/>
              </a:buClr>
              <a:buSzPts val="2400"/>
              <a:buFont typeface="Arial"/>
              <a:buChar char="•"/>
            </a:pPr>
            <a:r>
              <a:rPr lang="de-DE" sz="2400">
                <a:solidFill>
                  <a:srgbClr val="595959"/>
                </a:solidFill>
                <a:latin typeface="Calibri"/>
                <a:ea typeface="Calibri"/>
                <a:cs typeface="Calibri"/>
                <a:sym typeface="Calibri"/>
              </a:rPr>
              <a:t>Bonne proportion de produits de nettoyage portant un label écologique</a:t>
            </a:r>
            <a:endParaRPr/>
          </a:p>
          <a:p>
            <a:pPr indent="-285750" lvl="0" marL="285750" marR="0" rtl="0" algn="l">
              <a:spcBef>
                <a:spcPts val="0"/>
              </a:spcBef>
              <a:spcAft>
                <a:spcPts val="0"/>
              </a:spcAft>
              <a:buClr>
                <a:srgbClr val="595959"/>
              </a:buClr>
              <a:buSzPts val="2400"/>
              <a:buFont typeface="Arial"/>
              <a:buChar char="•"/>
            </a:pPr>
            <a:r>
              <a:rPr lang="de-DE" sz="2400">
                <a:solidFill>
                  <a:srgbClr val="595959"/>
                </a:solidFill>
                <a:latin typeface="Calibri"/>
                <a:ea typeface="Calibri"/>
                <a:cs typeface="Calibri"/>
                <a:sym typeface="Calibri"/>
              </a:rPr>
              <a:t>Parquet en </a:t>
            </a:r>
            <a:r>
              <a:rPr b="1" lang="de-DE" sz="2400">
                <a:solidFill>
                  <a:srgbClr val="595959"/>
                </a:solidFill>
                <a:latin typeface="Calibri"/>
                <a:ea typeface="Calibri"/>
                <a:cs typeface="Calibri"/>
                <a:sym typeface="Calibri"/>
              </a:rPr>
              <a:t>bois huilé</a:t>
            </a:r>
            <a:endParaRPr b="1"/>
          </a:p>
          <a:p>
            <a:pPr indent="-285750" lvl="0" marL="285750" marR="0" rtl="0" algn="l">
              <a:spcBef>
                <a:spcPts val="0"/>
              </a:spcBef>
              <a:spcAft>
                <a:spcPts val="0"/>
              </a:spcAft>
              <a:buClr>
                <a:srgbClr val="595959"/>
              </a:buClr>
              <a:buSzPts val="2400"/>
              <a:buFont typeface="Arial"/>
              <a:buChar char="•"/>
            </a:pPr>
            <a:r>
              <a:rPr lang="de-DE" sz="2400">
                <a:solidFill>
                  <a:srgbClr val="595959"/>
                </a:solidFill>
                <a:latin typeface="Calibri"/>
                <a:ea typeface="Calibri"/>
                <a:cs typeface="Calibri"/>
                <a:sym typeface="Calibri"/>
              </a:rPr>
              <a:t>Meubles en bois</a:t>
            </a:r>
            <a:endParaRPr/>
          </a:p>
        </p:txBody>
      </p:sp>
      <p:sp>
        <p:nvSpPr>
          <p:cNvPr id="227" name="Google Shape;227;p14"/>
          <p:cNvSpPr txBox="1"/>
          <p:nvPr/>
        </p:nvSpPr>
        <p:spPr>
          <a:xfrm>
            <a:off x="9775251" y="1694006"/>
            <a:ext cx="88357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rgbClr val="FF0000"/>
                </a:solidFill>
                <a:latin typeface="Calibri"/>
                <a:ea typeface="Calibri"/>
                <a:cs typeface="Calibri"/>
                <a:sym typeface="Calibri"/>
              </a:rPr>
              <a:t>Pictures!!</a:t>
            </a:r>
            <a:endParaRPr/>
          </a:p>
        </p:txBody>
      </p:sp>
      <p:sp>
        <p:nvSpPr>
          <p:cNvPr id="228" name="Google Shape;228;p14"/>
          <p:cNvSpPr txBox="1"/>
          <p:nvPr/>
        </p:nvSpPr>
        <p:spPr>
          <a:xfrm>
            <a:off x="9775252" y="4418529"/>
            <a:ext cx="88357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rgbClr val="FF0000"/>
                </a:solidFill>
                <a:latin typeface="Calibri"/>
                <a:ea typeface="Calibri"/>
                <a:cs typeface="Calibri"/>
                <a:sym typeface="Calibri"/>
              </a:rPr>
              <a:t>Pictures!!</a:t>
            </a:r>
            <a:endParaRPr/>
          </a:p>
        </p:txBody>
      </p:sp>
      <p:sp>
        <p:nvSpPr>
          <p:cNvPr id="229" name="Google Shape;229;p14"/>
          <p:cNvSpPr txBox="1"/>
          <p:nvPr/>
        </p:nvSpPr>
        <p:spPr>
          <a:xfrm>
            <a:off x="1388829" y="3600901"/>
            <a:ext cx="6389100" cy="34170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595959"/>
              </a:buClr>
              <a:buSzPts val="2400"/>
              <a:buFont typeface="Arial"/>
              <a:buChar char="•"/>
            </a:pPr>
            <a:r>
              <a:rPr lang="de-DE" sz="2400">
                <a:solidFill>
                  <a:srgbClr val="595959"/>
                </a:solidFill>
                <a:latin typeface="Calibri"/>
                <a:ea typeface="Calibri"/>
                <a:cs typeface="Calibri"/>
                <a:sym typeface="Calibri"/>
              </a:rPr>
              <a:t>Jouets en plastique (PVC)</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Font typeface="Arial"/>
              <a:buChar char="•"/>
            </a:pPr>
            <a:r>
              <a:rPr lang="de-DE" sz="2400">
                <a:solidFill>
                  <a:srgbClr val="595959"/>
                </a:solidFill>
                <a:latin typeface="Calibri"/>
                <a:ea typeface="Calibri"/>
                <a:cs typeface="Calibri"/>
                <a:sym typeface="Calibri"/>
              </a:rPr>
              <a:t>Huile ou produits contenant de la graisse dans des emballages en plastique</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Font typeface="Arial"/>
              <a:buChar char="•"/>
            </a:pPr>
            <a:r>
              <a:rPr lang="de-DE" sz="2400">
                <a:solidFill>
                  <a:srgbClr val="595959"/>
                </a:solidFill>
                <a:latin typeface="Calibri"/>
                <a:ea typeface="Calibri"/>
                <a:cs typeface="Calibri"/>
                <a:sym typeface="Calibri"/>
              </a:rPr>
              <a:t>Savon contenant des isothiazolinones, des conservateurs et du lauryl éther sulfate de sodium.</a:t>
            </a:r>
            <a:r>
              <a:rPr lang="de-DE" sz="2400">
                <a:solidFill>
                  <a:srgbClr val="595959"/>
                </a:solidFill>
                <a:latin typeface="Calibri"/>
                <a:ea typeface="Calibri"/>
                <a:cs typeface="Calibri"/>
                <a:sym typeface="Calibri"/>
              </a:rPr>
              <a:t> </a:t>
            </a:r>
            <a:endParaRPr/>
          </a:p>
          <a:p>
            <a:pPr indent="-285750" lvl="0" marL="285750" marR="0" rtl="0" algn="l">
              <a:spcBef>
                <a:spcPts val="0"/>
              </a:spcBef>
              <a:spcAft>
                <a:spcPts val="0"/>
              </a:spcAft>
              <a:buClr>
                <a:srgbClr val="595959"/>
              </a:buClr>
              <a:buSzPts val="2400"/>
              <a:buFont typeface="Arial"/>
              <a:buChar char="•"/>
            </a:pPr>
            <a:r>
              <a:rPr lang="de-DE" sz="2400">
                <a:solidFill>
                  <a:srgbClr val="595959"/>
                </a:solidFill>
                <a:latin typeface="Calibri"/>
                <a:ea typeface="Calibri"/>
                <a:cs typeface="Calibri"/>
                <a:sym typeface="Calibri"/>
              </a:rPr>
              <a:t>Tapis de gymnastique en mousse fortement contaminés par des retardateurs de flamme</a:t>
            </a:r>
            <a:endParaRPr sz="2400">
              <a:solidFill>
                <a:srgbClr val="595959"/>
              </a:solidFill>
              <a:latin typeface="Calibri"/>
              <a:ea typeface="Calibri"/>
              <a:cs typeface="Calibri"/>
              <a:sym typeface="Calibri"/>
            </a:endParaRPr>
          </a:p>
          <a:p>
            <a:pPr indent="-133350" lvl="0" marL="285750" marR="0" rtl="0" algn="l">
              <a:spcBef>
                <a:spcPts val="0"/>
              </a:spcBef>
              <a:spcAft>
                <a:spcPts val="0"/>
              </a:spcAft>
              <a:buClr>
                <a:schemeClr val="dk1"/>
              </a:buClr>
              <a:buSzPts val="2400"/>
              <a:buFont typeface="Arial"/>
              <a:buNone/>
            </a:pPr>
            <a:r>
              <a:t/>
            </a:r>
            <a:endParaRPr sz="2400">
              <a:solidFill>
                <a:srgbClr val="595959"/>
              </a:solidFill>
              <a:latin typeface="Calibri"/>
              <a:ea typeface="Calibri"/>
              <a:cs typeface="Calibri"/>
              <a:sym typeface="Calibri"/>
            </a:endParaRPr>
          </a:p>
        </p:txBody>
      </p:sp>
      <p:sp>
        <p:nvSpPr>
          <p:cNvPr id="230" name="Google Shape;230;p14"/>
          <p:cNvSpPr/>
          <p:nvPr/>
        </p:nvSpPr>
        <p:spPr>
          <a:xfrm flipH="1" rot="-3020563">
            <a:off x="238472" y="1533876"/>
            <a:ext cx="1324224" cy="380908"/>
          </a:xfrm>
          <a:prstGeom prst="bentUpArrow">
            <a:avLst>
              <a:gd fmla="val 13745" name="adj1"/>
              <a:gd fmla="val 0" name="adj2"/>
              <a:gd fmla="val 0" name="adj3"/>
            </a:avLst>
          </a:prstGeom>
          <a:solidFill>
            <a:schemeClr val="accent3"/>
          </a:solidFill>
          <a:ln cap="flat" cmpd="sng" w="254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1" name="Google Shape;231;p14"/>
          <p:cNvSpPr/>
          <p:nvPr/>
        </p:nvSpPr>
        <p:spPr>
          <a:xfrm rot="-2700973">
            <a:off x="250645" y="3471246"/>
            <a:ext cx="1062445" cy="1062567"/>
          </a:xfrm>
          <a:prstGeom prst="plus">
            <a:avLst>
              <a:gd fmla="val 47680" name="adj"/>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Ein Bild, das Briefpapier, Hand enthält.&#10;&#10;Automatisch generierte Beschreibung" id="232" name="Google Shape;232;p14"/>
          <p:cNvPicPr preferRelativeResize="0"/>
          <p:nvPr/>
        </p:nvPicPr>
        <p:blipFill rotWithShape="1">
          <a:blip r:embed="rId3">
            <a:alphaModFix/>
          </a:blip>
          <a:srcRect b="0" l="0" r="0" t="0"/>
          <a:stretch/>
        </p:blipFill>
        <p:spPr>
          <a:xfrm>
            <a:off x="7170612" y="781493"/>
            <a:ext cx="3755432" cy="2503622"/>
          </a:xfrm>
          <a:custGeom>
            <a:rect b="b" l="l" r="r" t="t"/>
            <a:pathLst>
              <a:path extrusionOk="0" fill="none" h="2503622" w="3755432">
                <a:moveTo>
                  <a:pt x="0" y="0"/>
                </a:moveTo>
                <a:cubicBezTo>
                  <a:pt x="213229" y="19418"/>
                  <a:pt x="357334" y="5570"/>
                  <a:pt x="513242" y="0"/>
                </a:cubicBezTo>
                <a:cubicBezTo>
                  <a:pt x="669150" y="-5570"/>
                  <a:pt x="802213" y="13883"/>
                  <a:pt x="1064039" y="0"/>
                </a:cubicBezTo>
                <a:cubicBezTo>
                  <a:pt x="1325865" y="-13883"/>
                  <a:pt x="1525220" y="-23998"/>
                  <a:pt x="1652390" y="0"/>
                </a:cubicBezTo>
                <a:cubicBezTo>
                  <a:pt x="1779560" y="23998"/>
                  <a:pt x="2162622" y="611"/>
                  <a:pt x="2315850" y="0"/>
                </a:cubicBezTo>
                <a:cubicBezTo>
                  <a:pt x="2469078" y="-611"/>
                  <a:pt x="2719040" y="8401"/>
                  <a:pt x="3016864" y="0"/>
                </a:cubicBezTo>
                <a:cubicBezTo>
                  <a:pt x="3314688" y="-8401"/>
                  <a:pt x="3540879" y="-25168"/>
                  <a:pt x="3755432" y="0"/>
                </a:cubicBezTo>
                <a:cubicBezTo>
                  <a:pt x="3749702" y="134129"/>
                  <a:pt x="3739889" y="417737"/>
                  <a:pt x="3755432" y="550797"/>
                </a:cubicBezTo>
                <a:cubicBezTo>
                  <a:pt x="3770975" y="683857"/>
                  <a:pt x="3746503" y="881049"/>
                  <a:pt x="3755432" y="1176702"/>
                </a:cubicBezTo>
                <a:cubicBezTo>
                  <a:pt x="3764361" y="1472355"/>
                  <a:pt x="3761679" y="1489742"/>
                  <a:pt x="3755432" y="1777572"/>
                </a:cubicBezTo>
                <a:cubicBezTo>
                  <a:pt x="3749186" y="2065402"/>
                  <a:pt x="3783642" y="2232660"/>
                  <a:pt x="3755432" y="2503622"/>
                </a:cubicBezTo>
                <a:cubicBezTo>
                  <a:pt x="3556722" y="2516362"/>
                  <a:pt x="3438835" y="2496787"/>
                  <a:pt x="3204635" y="2503622"/>
                </a:cubicBezTo>
                <a:cubicBezTo>
                  <a:pt x="2970435" y="2510457"/>
                  <a:pt x="2820508" y="2533688"/>
                  <a:pt x="2503621" y="2503622"/>
                </a:cubicBezTo>
                <a:cubicBezTo>
                  <a:pt x="2186734" y="2473556"/>
                  <a:pt x="2180729" y="2519818"/>
                  <a:pt x="1952825" y="2503622"/>
                </a:cubicBezTo>
                <a:cubicBezTo>
                  <a:pt x="1724921" y="2487426"/>
                  <a:pt x="1605591" y="2526621"/>
                  <a:pt x="1439582" y="2503622"/>
                </a:cubicBezTo>
                <a:cubicBezTo>
                  <a:pt x="1273573" y="2480623"/>
                  <a:pt x="1008662" y="2498831"/>
                  <a:pt x="888786" y="2503622"/>
                </a:cubicBezTo>
                <a:cubicBezTo>
                  <a:pt x="768910" y="2508413"/>
                  <a:pt x="370464" y="2465319"/>
                  <a:pt x="0" y="2503622"/>
                </a:cubicBezTo>
                <a:cubicBezTo>
                  <a:pt x="27516" y="2275942"/>
                  <a:pt x="-15298" y="2192612"/>
                  <a:pt x="0" y="1927789"/>
                </a:cubicBezTo>
                <a:cubicBezTo>
                  <a:pt x="15298" y="1662966"/>
                  <a:pt x="-6579" y="1584612"/>
                  <a:pt x="0" y="1276847"/>
                </a:cubicBezTo>
                <a:cubicBezTo>
                  <a:pt x="6579" y="969082"/>
                  <a:pt x="-24806" y="875309"/>
                  <a:pt x="0" y="701014"/>
                </a:cubicBezTo>
                <a:cubicBezTo>
                  <a:pt x="24806" y="526719"/>
                  <a:pt x="-19335" y="188908"/>
                  <a:pt x="0" y="0"/>
                </a:cubicBezTo>
                <a:close/>
              </a:path>
              <a:path extrusionOk="0" h="2503622" w="3755432">
                <a:moveTo>
                  <a:pt x="0" y="0"/>
                </a:moveTo>
                <a:cubicBezTo>
                  <a:pt x="247998" y="25059"/>
                  <a:pt x="451429" y="-29088"/>
                  <a:pt x="663460" y="0"/>
                </a:cubicBezTo>
                <a:cubicBezTo>
                  <a:pt x="875491" y="29088"/>
                  <a:pt x="1185540" y="-12382"/>
                  <a:pt x="1364474" y="0"/>
                </a:cubicBezTo>
                <a:cubicBezTo>
                  <a:pt x="1543408" y="12382"/>
                  <a:pt x="1802304" y="170"/>
                  <a:pt x="1915270" y="0"/>
                </a:cubicBezTo>
                <a:cubicBezTo>
                  <a:pt x="2028236" y="-170"/>
                  <a:pt x="2314290" y="12562"/>
                  <a:pt x="2428513" y="0"/>
                </a:cubicBezTo>
                <a:cubicBezTo>
                  <a:pt x="2542736" y="-12562"/>
                  <a:pt x="2916979" y="-13267"/>
                  <a:pt x="3054418" y="0"/>
                </a:cubicBezTo>
                <a:cubicBezTo>
                  <a:pt x="3191857" y="13267"/>
                  <a:pt x="3498718" y="12248"/>
                  <a:pt x="3755432" y="0"/>
                </a:cubicBezTo>
                <a:cubicBezTo>
                  <a:pt x="3735263" y="230140"/>
                  <a:pt x="3756787" y="351481"/>
                  <a:pt x="3755432" y="600869"/>
                </a:cubicBezTo>
                <a:cubicBezTo>
                  <a:pt x="3754077" y="850257"/>
                  <a:pt x="3766552" y="982577"/>
                  <a:pt x="3755432" y="1251811"/>
                </a:cubicBezTo>
                <a:cubicBezTo>
                  <a:pt x="3744312" y="1521045"/>
                  <a:pt x="3737106" y="1711735"/>
                  <a:pt x="3755432" y="1852680"/>
                </a:cubicBezTo>
                <a:cubicBezTo>
                  <a:pt x="3773758" y="1993625"/>
                  <a:pt x="3747845" y="2357068"/>
                  <a:pt x="3755432" y="2503622"/>
                </a:cubicBezTo>
                <a:cubicBezTo>
                  <a:pt x="3554718" y="2513466"/>
                  <a:pt x="3263442" y="2477238"/>
                  <a:pt x="3091972" y="2503622"/>
                </a:cubicBezTo>
                <a:cubicBezTo>
                  <a:pt x="2920502" y="2530006"/>
                  <a:pt x="2626164" y="2527288"/>
                  <a:pt x="2503621" y="2503622"/>
                </a:cubicBezTo>
                <a:cubicBezTo>
                  <a:pt x="2381078" y="2479956"/>
                  <a:pt x="2130095" y="2491073"/>
                  <a:pt x="1840162" y="2503622"/>
                </a:cubicBezTo>
                <a:cubicBezTo>
                  <a:pt x="1550229" y="2516171"/>
                  <a:pt x="1333861" y="2499554"/>
                  <a:pt x="1176702" y="2503622"/>
                </a:cubicBezTo>
                <a:cubicBezTo>
                  <a:pt x="1019543" y="2507690"/>
                  <a:pt x="796253" y="2508636"/>
                  <a:pt x="625905" y="2503622"/>
                </a:cubicBezTo>
                <a:cubicBezTo>
                  <a:pt x="455557" y="2498608"/>
                  <a:pt x="205338" y="2522707"/>
                  <a:pt x="0" y="2503622"/>
                </a:cubicBezTo>
                <a:cubicBezTo>
                  <a:pt x="-20850" y="2211871"/>
                  <a:pt x="33734" y="2153436"/>
                  <a:pt x="0" y="1827644"/>
                </a:cubicBezTo>
                <a:cubicBezTo>
                  <a:pt x="-33734" y="1501852"/>
                  <a:pt x="-19297" y="1409934"/>
                  <a:pt x="0" y="1226775"/>
                </a:cubicBezTo>
                <a:cubicBezTo>
                  <a:pt x="19297" y="1043616"/>
                  <a:pt x="23461" y="898282"/>
                  <a:pt x="0" y="625906"/>
                </a:cubicBezTo>
                <a:cubicBezTo>
                  <a:pt x="-23461" y="353530"/>
                  <a:pt x="3690" y="233881"/>
                  <a:pt x="0" y="0"/>
                </a:cubicBezTo>
                <a:close/>
              </a:path>
            </a:pathLst>
          </a:custGeom>
          <a:noFill/>
          <a:ln cap="flat" cmpd="sng" w="9525">
            <a:solidFill>
              <a:schemeClr val="dk1"/>
            </a:solidFill>
            <a:prstDash val="solid"/>
            <a:round/>
            <a:headEnd len="sm" w="sm" type="none"/>
            <a:tailEnd len="sm" w="sm" type="none"/>
          </a:ln>
        </p:spPr>
      </p:pic>
      <p:pic>
        <p:nvPicPr>
          <p:cNvPr descr="Ein Bild, das drinnen, Spielzeug enthält.&#10;&#10;Automatisch generierte Beschreibung" id="233" name="Google Shape;233;p14"/>
          <p:cNvPicPr preferRelativeResize="0"/>
          <p:nvPr/>
        </p:nvPicPr>
        <p:blipFill rotWithShape="1">
          <a:blip r:embed="rId4">
            <a:alphaModFix/>
          </a:blip>
          <a:srcRect b="0" l="0" r="0" t="0"/>
          <a:stretch/>
        </p:blipFill>
        <p:spPr>
          <a:xfrm>
            <a:off x="7633610" y="3572886"/>
            <a:ext cx="3991372" cy="2660915"/>
          </a:xfrm>
          <a:custGeom>
            <a:rect b="b" l="l" r="r" t="t"/>
            <a:pathLst>
              <a:path extrusionOk="0" fill="none" h="2660915" w="3991372">
                <a:moveTo>
                  <a:pt x="0" y="0"/>
                </a:moveTo>
                <a:cubicBezTo>
                  <a:pt x="234021" y="24984"/>
                  <a:pt x="492197" y="-22306"/>
                  <a:pt x="705142" y="0"/>
                </a:cubicBezTo>
                <a:cubicBezTo>
                  <a:pt x="918087" y="22306"/>
                  <a:pt x="1054138" y="18689"/>
                  <a:pt x="1330457" y="0"/>
                </a:cubicBezTo>
                <a:cubicBezTo>
                  <a:pt x="1606777" y="-18689"/>
                  <a:pt x="1733058" y="-6883"/>
                  <a:pt x="1875945" y="0"/>
                </a:cubicBezTo>
                <a:cubicBezTo>
                  <a:pt x="2018832" y="6883"/>
                  <a:pt x="2230662" y="6925"/>
                  <a:pt x="2421432" y="0"/>
                </a:cubicBezTo>
                <a:cubicBezTo>
                  <a:pt x="2612202" y="-6925"/>
                  <a:pt x="2821250" y="12972"/>
                  <a:pt x="3046747" y="0"/>
                </a:cubicBezTo>
                <a:cubicBezTo>
                  <a:pt x="3272244" y="-12972"/>
                  <a:pt x="3563843" y="28786"/>
                  <a:pt x="3991372" y="0"/>
                </a:cubicBezTo>
                <a:cubicBezTo>
                  <a:pt x="3987342" y="137613"/>
                  <a:pt x="3986111" y="445911"/>
                  <a:pt x="3991372" y="585401"/>
                </a:cubicBezTo>
                <a:cubicBezTo>
                  <a:pt x="3996633" y="724891"/>
                  <a:pt x="4007786" y="1033838"/>
                  <a:pt x="3991372" y="1250630"/>
                </a:cubicBezTo>
                <a:cubicBezTo>
                  <a:pt x="3974958" y="1467422"/>
                  <a:pt x="3970542" y="1775507"/>
                  <a:pt x="3991372" y="1969077"/>
                </a:cubicBezTo>
                <a:cubicBezTo>
                  <a:pt x="4012202" y="2162647"/>
                  <a:pt x="3970002" y="2334711"/>
                  <a:pt x="3991372" y="2660915"/>
                </a:cubicBezTo>
                <a:cubicBezTo>
                  <a:pt x="3745259" y="2663233"/>
                  <a:pt x="3485053" y="2631926"/>
                  <a:pt x="3326143" y="2660915"/>
                </a:cubicBezTo>
                <a:cubicBezTo>
                  <a:pt x="3167233" y="2689904"/>
                  <a:pt x="2953105" y="2662159"/>
                  <a:pt x="2660915" y="2660915"/>
                </a:cubicBezTo>
                <a:cubicBezTo>
                  <a:pt x="2368725" y="2659671"/>
                  <a:pt x="2187776" y="2652906"/>
                  <a:pt x="1995686" y="2660915"/>
                </a:cubicBezTo>
                <a:cubicBezTo>
                  <a:pt x="1803596" y="2668924"/>
                  <a:pt x="1524901" y="2672491"/>
                  <a:pt x="1250630" y="2660915"/>
                </a:cubicBezTo>
                <a:cubicBezTo>
                  <a:pt x="976359" y="2649339"/>
                  <a:pt x="822361" y="2668384"/>
                  <a:pt x="625315" y="2660915"/>
                </a:cubicBezTo>
                <a:cubicBezTo>
                  <a:pt x="428270" y="2653446"/>
                  <a:pt x="152616" y="2667289"/>
                  <a:pt x="0" y="2660915"/>
                </a:cubicBezTo>
                <a:cubicBezTo>
                  <a:pt x="-27231" y="2367428"/>
                  <a:pt x="18124" y="2214092"/>
                  <a:pt x="0" y="2022295"/>
                </a:cubicBezTo>
                <a:cubicBezTo>
                  <a:pt x="-18124" y="1830498"/>
                  <a:pt x="22829" y="1660562"/>
                  <a:pt x="0" y="1357067"/>
                </a:cubicBezTo>
                <a:cubicBezTo>
                  <a:pt x="-22829" y="1053572"/>
                  <a:pt x="-1530" y="938547"/>
                  <a:pt x="0" y="665229"/>
                </a:cubicBezTo>
                <a:cubicBezTo>
                  <a:pt x="1530" y="391911"/>
                  <a:pt x="16082" y="313163"/>
                  <a:pt x="0" y="0"/>
                </a:cubicBezTo>
                <a:close/>
              </a:path>
              <a:path extrusionOk="0" h="2660915" w="3991372">
                <a:moveTo>
                  <a:pt x="0" y="0"/>
                </a:moveTo>
                <a:cubicBezTo>
                  <a:pt x="318398" y="27261"/>
                  <a:pt x="407683" y="12804"/>
                  <a:pt x="705142" y="0"/>
                </a:cubicBezTo>
                <a:cubicBezTo>
                  <a:pt x="1002601" y="-12804"/>
                  <a:pt x="1147004" y="-13305"/>
                  <a:pt x="1330457" y="0"/>
                </a:cubicBezTo>
                <a:cubicBezTo>
                  <a:pt x="1513911" y="13305"/>
                  <a:pt x="1664488" y="-12410"/>
                  <a:pt x="1915859" y="0"/>
                </a:cubicBezTo>
                <a:cubicBezTo>
                  <a:pt x="2167230" y="12410"/>
                  <a:pt x="2284331" y="8954"/>
                  <a:pt x="2461346" y="0"/>
                </a:cubicBezTo>
                <a:cubicBezTo>
                  <a:pt x="2638361" y="-8954"/>
                  <a:pt x="2863718" y="6667"/>
                  <a:pt x="3046747" y="0"/>
                </a:cubicBezTo>
                <a:cubicBezTo>
                  <a:pt x="3229776" y="-6667"/>
                  <a:pt x="3728687" y="-24498"/>
                  <a:pt x="3991372" y="0"/>
                </a:cubicBezTo>
                <a:cubicBezTo>
                  <a:pt x="3990290" y="262664"/>
                  <a:pt x="4013933" y="503406"/>
                  <a:pt x="3991372" y="718447"/>
                </a:cubicBezTo>
                <a:cubicBezTo>
                  <a:pt x="3968811" y="933488"/>
                  <a:pt x="4017308" y="1138943"/>
                  <a:pt x="3991372" y="1410285"/>
                </a:cubicBezTo>
                <a:cubicBezTo>
                  <a:pt x="3965436" y="1681627"/>
                  <a:pt x="3966344" y="1861244"/>
                  <a:pt x="3991372" y="2075514"/>
                </a:cubicBezTo>
                <a:cubicBezTo>
                  <a:pt x="4016400" y="2289784"/>
                  <a:pt x="4009033" y="2445697"/>
                  <a:pt x="3991372" y="2660915"/>
                </a:cubicBezTo>
                <a:cubicBezTo>
                  <a:pt x="3775094" y="2668357"/>
                  <a:pt x="3526509" y="2659405"/>
                  <a:pt x="3286230" y="2660915"/>
                </a:cubicBezTo>
                <a:cubicBezTo>
                  <a:pt x="3045951" y="2662425"/>
                  <a:pt x="2878237" y="2652812"/>
                  <a:pt x="2541174" y="2660915"/>
                </a:cubicBezTo>
                <a:cubicBezTo>
                  <a:pt x="2204111" y="2669018"/>
                  <a:pt x="2068993" y="2679415"/>
                  <a:pt x="1836031" y="2660915"/>
                </a:cubicBezTo>
                <a:cubicBezTo>
                  <a:pt x="1603069" y="2642415"/>
                  <a:pt x="1390260" y="2678741"/>
                  <a:pt x="1170802" y="2660915"/>
                </a:cubicBezTo>
                <a:cubicBezTo>
                  <a:pt x="951344" y="2643089"/>
                  <a:pt x="874118" y="2643839"/>
                  <a:pt x="585401" y="2660915"/>
                </a:cubicBezTo>
                <a:cubicBezTo>
                  <a:pt x="296684" y="2677991"/>
                  <a:pt x="267867" y="2668768"/>
                  <a:pt x="0" y="2660915"/>
                </a:cubicBezTo>
                <a:cubicBezTo>
                  <a:pt x="-18135" y="2408938"/>
                  <a:pt x="18789" y="2176505"/>
                  <a:pt x="0" y="2022295"/>
                </a:cubicBezTo>
                <a:cubicBezTo>
                  <a:pt x="-18789" y="1868085"/>
                  <a:pt x="32482" y="1581663"/>
                  <a:pt x="0" y="1357067"/>
                </a:cubicBezTo>
                <a:cubicBezTo>
                  <a:pt x="-32482" y="1132471"/>
                  <a:pt x="-31891" y="848817"/>
                  <a:pt x="0" y="691838"/>
                </a:cubicBezTo>
                <a:cubicBezTo>
                  <a:pt x="31891" y="534859"/>
                  <a:pt x="6940" y="142519"/>
                  <a:pt x="0" y="0"/>
                </a:cubicBezTo>
                <a:close/>
              </a:path>
            </a:pathLst>
          </a:custGeom>
          <a:noFill/>
          <a:ln cap="flat" cmpd="sng" w="9525">
            <a:solidFill>
              <a:schemeClr val="dk1"/>
            </a:solidFill>
            <a:prstDash val="solid"/>
            <a:round/>
            <a:headEnd len="sm" w="sm" type="none"/>
            <a:tailEnd len="sm" w="sm" type="none"/>
          </a:ln>
        </p:spPr>
      </p:pic>
      <p:sp>
        <p:nvSpPr>
          <p:cNvPr id="234" name="Google Shape;234;p14"/>
          <p:cNvSpPr/>
          <p:nvPr/>
        </p:nvSpPr>
        <p:spPr>
          <a:xfrm>
            <a:off x="8904326" y="1841740"/>
            <a:ext cx="797947" cy="406156"/>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235" name="Google Shape;235;p14"/>
          <p:cNvCxnSpPr/>
          <p:nvPr/>
        </p:nvCxnSpPr>
        <p:spPr>
          <a:xfrm flipH="1">
            <a:off x="9622235" y="999490"/>
            <a:ext cx="514765" cy="724840"/>
          </a:xfrm>
          <a:prstGeom prst="straightConnector1">
            <a:avLst/>
          </a:prstGeom>
          <a:noFill/>
          <a:ln cap="flat" cmpd="sng" w="57150">
            <a:solidFill>
              <a:srgbClr val="FF0000"/>
            </a:solidFill>
            <a:prstDash val="solid"/>
            <a:round/>
            <a:headEnd len="sm" w="sm" type="none"/>
            <a:tailEnd len="med" w="med" type="triangle"/>
          </a:ln>
        </p:spPr>
      </p:cxnSp>
      <p:sp>
        <p:nvSpPr>
          <p:cNvPr id="236" name="Google Shape;236;p14"/>
          <p:cNvSpPr txBox="1"/>
          <p:nvPr/>
        </p:nvSpPr>
        <p:spPr>
          <a:xfrm>
            <a:off x="8176645" y="1040043"/>
            <a:ext cx="18475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rgbClr val="FF0000"/>
                </a:solidFill>
                <a:latin typeface="Calibri"/>
                <a:ea typeface="Calibri"/>
                <a:cs typeface="Calibri"/>
                <a:sym typeface="Calibri"/>
              </a:rPr>
              <a:t>Year of production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15"/>
          <p:cNvPicPr preferRelativeResize="0"/>
          <p:nvPr/>
        </p:nvPicPr>
        <p:blipFill rotWithShape="1">
          <a:blip r:embed="rId4">
            <a:alphaModFix/>
          </a:blip>
          <a:srcRect b="0" l="0" r="0" t="0"/>
          <a:stretch/>
        </p:blipFill>
        <p:spPr>
          <a:xfrm>
            <a:off x="8328248" y="1006622"/>
            <a:ext cx="3235955" cy="2164045"/>
          </a:xfrm>
          <a:prstGeom prst="rect">
            <a:avLst/>
          </a:prstGeom>
          <a:noFill/>
          <a:ln>
            <a:noFill/>
          </a:ln>
        </p:spPr>
      </p:pic>
      <p:pic>
        <p:nvPicPr>
          <p:cNvPr descr="Ein Bild, das Text enthält.&#10;&#10;Automatisch generierte Beschreibung" id="243" name="Google Shape;243;p15"/>
          <p:cNvPicPr preferRelativeResize="0"/>
          <p:nvPr/>
        </p:nvPicPr>
        <p:blipFill rotWithShape="1">
          <a:blip r:embed="rId5">
            <a:alphaModFix/>
          </a:blip>
          <a:srcRect b="0" l="0" r="0" t="0"/>
          <a:stretch/>
        </p:blipFill>
        <p:spPr>
          <a:xfrm>
            <a:off x="6966431" y="5006463"/>
            <a:ext cx="2653025" cy="1492327"/>
          </a:xfrm>
          <a:prstGeom prst="rect">
            <a:avLst/>
          </a:prstGeom>
          <a:noFill/>
          <a:ln>
            <a:noFill/>
          </a:ln>
        </p:spPr>
      </p:pic>
      <p:sp>
        <p:nvSpPr>
          <p:cNvPr id="244" name="Google Shape;244;p15"/>
          <p:cNvSpPr txBox="1"/>
          <p:nvPr>
            <p:ph idx="4294967295" type="title"/>
          </p:nvPr>
        </p:nvSpPr>
        <p:spPr>
          <a:xfrm>
            <a:off x="479376" y="274638"/>
            <a:ext cx="10493424"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000"/>
              <a:buFont typeface="Calibri"/>
              <a:buNone/>
            </a:pPr>
            <a:r>
              <a:rPr lang="de-DE" sz="3000">
                <a:latin typeface="Calibri"/>
                <a:ea typeface="Calibri"/>
                <a:cs typeface="Calibri"/>
                <a:sym typeface="Calibri"/>
              </a:rPr>
              <a:t>Comment faire pour protéger mon enfant ?</a:t>
            </a:r>
            <a:endParaRPr/>
          </a:p>
        </p:txBody>
      </p:sp>
      <p:sp>
        <p:nvSpPr>
          <p:cNvPr id="245" name="Google Shape;245;p15"/>
          <p:cNvSpPr txBox="1"/>
          <p:nvPr>
            <p:ph idx="4294967295" type="body"/>
          </p:nvPr>
        </p:nvSpPr>
        <p:spPr>
          <a:xfrm>
            <a:off x="767408" y="1470025"/>
            <a:ext cx="7704856" cy="4622800"/>
          </a:xfrm>
          <a:prstGeom prst="rect">
            <a:avLst/>
          </a:prstGeom>
          <a:noFill/>
          <a:ln>
            <a:noFill/>
          </a:ln>
        </p:spPr>
        <p:txBody>
          <a:bodyPr anchorCtr="0" anchor="t" bIns="45700" lIns="91425" spcFirstLastPara="1" rIns="91425" wrap="square" tIns="45700">
            <a:normAutofit fontScale="85000" lnSpcReduction="20000"/>
          </a:bodyPr>
          <a:lstStyle/>
          <a:p>
            <a:pPr indent="-316230" lvl="0" marL="342900" rtl="0" algn="l">
              <a:spcBef>
                <a:spcPts val="0"/>
              </a:spcBef>
              <a:spcAft>
                <a:spcPts val="0"/>
              </a:spcAft>
              <a:buClr>
                <a:srgbClr val="595959"/>
              </a:buClr>
              <a:buSzPct val="100000"/>
              <a:buFont typeface="Noto Sans Symbols"/>
              <a:buChar char="⮚"/>
            </a:pPr>
            <a:r>
              <a:rPr lang="de-DE" sz="2800" u="sng"/>
              <a:t>Éviter</a:t>
            </a:r>
            <a:r>
              <a:rPr lang="de-DE" sz="2800" u="sng"/>
              <a:t>: </a:t>
            </a:r>
            <a:endParaRPr/>
          </a:p>
          <a:p>
            <a:pPr indent="-266700" lvl="1" marL="742950" rtl="0" algn="l">
              <a:spcBef>
                <a:spcPts val="400"/>
              </a:spcBef>
              <a:spcAft>
                <a:spcPts val="0"/>
              </a:spcAft>
              <a:buSzPct val="100000"/>
              <a:buChar char="–"/>
            </a:pPr>
            <a:r>
              <a:rPr lang="de-DE"/>
              <a:t>Objets en plastique, en particulier les jouets gras, collants ou à l'odeur désagréable.</a:t>
            </a:r>
            <a:endParaRPr/>
          </a:p>
          <a:p>
            <a:pPr indent="-266700" lvl="1" marL="742950" rtl="0" algn="l">
              <a:spcBef>
                <a:spcPts val="400"/>
              </a:spcBef>
              <a:spcAft>
                <a:spcPts val="0"/>
              </a:spcAft>
              <a:buSzPct val="100000"/>
              <a:buChar char="–"/>
            </a:pPr>
            <a:r>
              <a:rPr lang="de-DE"/>
              <a:t>Jouets en bois dont la peinture s'écaille </a:t>
            </a:r>
            <a:endParaRPr/>
          </a:p>
          <a:p>
            <a:pPr indent="-266700" lvl="1" marL="742950" rtl="0" algn="l">
              <a:spcBef>
                <a:spcPts val="400"/>
              </a:spcBef>
              <a:spcAft>
                <a:spcPts val="0"/>
              </a:spcAft>
              <a:buSzPct val="100000"/>
              <a:buChar char="–"/>
            </a:pPr>
            <a:r>
              <a:rPr lang="de-DE"/>
              <a:t>Jouets produits avant 2018 </a:t>
            </a:r>
            <a:endParaRPr/>
          </a:p>
          <a:p>
            <a:pPr indent="-266700" lvl="1" marL="742950" rtl="0" algn="l">
              <a:spcBef>
                <a:spcPts val="400"/>
              </a:spcBef>
              <a:spcAft>
                <a:spcPts val="0"/>
              </a:spcAft>
              <a:buSzPct val="100000"/>
              <a:buChar char="–"/>
            </a:pPr>
            <a:r>
              <a:rPr lang="de-DE"/>
              <a:t>Produits non déclarés comme jouets </a:t>
            </a:r>
            <a:endParaRPr/>
          </a:p>
          <a:p>
            <a:pPr indent="0" lvl="0" marL="742950" rtl="0" algn="l">
              <a:spcBef>
                <a:spcPts val="400"/>
              </a:spcBef>
              <a:spcAft>
                <a:spcPts val="0"/>
              </a:spcAft>
              <a:buNone/>
            </a:pPr>
            <a:r>
              <a:t/>
            </a:r>
            <a:endParaRPr/>
          </a:p>
          <a:p>
            <a:pPr indent="-158750" lvl="1" marL="742950" rtl="0" algn="l">
              <a:spcBef>
                <a:spcPts val="400"/>
              </a:spcBef>
              <a:spcAft>
                <a:spcPts val="0"/>
              </a:spcAft>
              <a:buClr>
                <a:srgbClr val="595959"/>
              </a:buClr>
              <a:buSzPct val="100000"/>
              <a:buNone/>
            </a:pPr>
            <a:r>
              <a:t/>
            </a:r>
            <a:endParaRPr/>
          </a:p>
          <a:p>
            <a:pPr indent="-316230" lvl="0" marL="342900" rtl="0" algn="l">
              <a:spcBef>
                <a:spcPts val="560"/>
              </a:spcBef>
              <a:spcAft>
                <a:spcPts val="0"/>
              </a:spcAft>
              <a:buSzPct val="100000"/>
              <a:buFont typeface="Noto Sans Symbols"/>
              <a:buChar char="⮚"/>
            </a:pPr>
            <a:r>
              <a:rPr lang="de-DE" sz="2800" u="sng"/>
              <a:t>Il est bon d'y être attentif au </a:t>
            </a:r>
            <a:r>
              <a:rPr lang="de-DE" sz="2800" u="sng"/>
              <a:t>: </a:t>
            </a:r>
            <a:endParaRPr/>
          </a:p>
          <a:p>
            <a:pPr indent="-266700" lvl="1" marL="742950" rtl="0" algn="l">
              <a:spcBef>
                <a:spcPts val="400"/>
              </a:spcBef>
              <a:spcAft>
                <a:spcPts val="0"/>
              </a:spcAft>
              <a:buSzPct val="100000"/>
              <a:buChar char="–"/>
            </a:pPr>
            <a:r>
              <a:rPr lang="de-DE"/>
              <a:t>Contrôles effectués par exemple par "Stiftung Warentest", "Öko-Test".</a:t>
            </a:r>
            <a:endParaRPr/>
          </a:p>
          <a:p>
            <a:pPr indent="-266700" lvl="1" marL="742950" rtl="0" algn="l">
              <a:spcBef>
                <a:spcPts val="400"/>
              </a:spcBef>
              <a:spcAft>
                <a:spcPts val="0"/>
              </a:spcAft>
              <a:buSzPct val="100000"/>
              <a:buChar char="–"/>
            </a:pPr>
            <a:r>
              <a:rPr lang="de-DE"/>
              <a:t>Date de fabrication des jouets usagés</a:t>
            </a:r>
            <a:endParaRPr/>
          </a:p>
          <a:p>
            <a:pPr indent="-266700" lvl="1" marL="742950" rtl="0" algn="l">
              <a:spcBef>
                <a:spcPts val="400"/>
              </a:spcBef>
              <a:spcAft>
                <a:spcPts val="0"/>
              </a:spcAft>
              <a:buSzPct val="100000"/>
              <a:buChar char="–"/>
            </a:pPr>
            <a:r>
              <a:rPr lang="de-DE"/>
              <a:t>Labels écologiques</a:t>
            </a:r>
            <a:endParaRPr/>
          </a:p>
          <a:p>
            <a:pPr indent="0" lvl="0" marL="0" rtl="0" algn="l">
              <a:spcBef>
                <a:spcPts val="400"/>
              </a:spcBef>
              <a:spcAft>
                <a:spcPts val="0"/>
              </a:spcAft>
              <a:buNone/>
            </a:pPr>
            <a:r>
              <a:t/>
            </a:r>
            <a:endParaRPr/>
          </a:p>
          <a:p>
            <a:pPr indent="-190500" lvl="0" marL="342900" rtl="0" algn="l">
              <a:spcBef>
                <a:spcPts val="480"/>
              </a:spcBef>
              <a:spcAft>
                <a:spcPts val="0"/>
              </a:spcAft>
              <a:buClr>
                <a:srgbClr val="595959"/>
              </a:buClr>
              <a:buSzPct val="100000"/>
              <a:buNone/>
            </a:pPr>
            <a:r>
              <a:t/>
            </a:r>
            <a:endParaRPr/>
          </a:p>
          <a:p>
            <a:pPr indent="-190500" lvl="0" marL="342900" rtl="0" algn="l">
              <a:spcBef>
                <a:spcPts val="480"/>
              </a:spcBef>
              <a:spcAft>
                <a:spcPts val="0"/>
              </a:spcAft>
              <a:buClr>
                <a:srgbClr val="595959"/>
              </a:buClr>
              <a:buSzPct val="100000"/>
              <a:buNone/>
            </a:pPr>
            <a:r>
              <a:t/>
            </a:r>
            <a:endParaRPr/>
          </a:p>
        </p:txBody>
      </p:sp>
      <p:pic>
        <p:nvPicPr>
          <p:cNvPr id="246" name="Google Shape;246;p15"/>
          <p:cNvPicPr preferRelativeResize="0"/>
          <p:nvPr/>
        </p:nvPicPr>
        <p:blipFill rotWithShape="1">
          <a:blip r:embed="rId6">
            <a:alphaModFix/>
          </a:blip>
          <a:srcRect b="0" l="0" r="0" t="0"/>
          <a:stretch/>
        </p:blipFill>
        <p:spPr>
          <a:xfrm>
            <a:off x="7779209" y="3451903"/>
            <a:ext cx="1656146" cy="1524966"/>
          </a:xfrm>
          <a:prstGeom prst="rect">
            <a:avLst/>
          </a:prstGeom>
          <a:noFill/>
          <a:ln>
            <a:noFill/>
          </a:ln>
        </p:spPr>
      </p:pic>
      <p:pic>
        <p:nvPicPr>
          <p:cNvPr id="247" name="Google Shape;247;p15"/>
          <p:cNvPicPr preferRelativeResize="0"/>
          <p:nvPr/>
        </p:nvPicPr>
        <p:blipFill rotWithShape="1">
          <a:blip r:embed="rId7">
            <a:alphaModFix/>
          </a:blip>
          <a:srcRect b="0" l="0" r="0" t="0"/>
          <a:stretch/>
        </p:blipFill>
        <p:spPr>
          <a:xfrm>
            <a:off x="9696400" y="3645024"/>
            <a:ext cx="1378021" cy="1339919"/>
          </a:xfrm>
          <a:prstGeom prst="rect">
            <a:avLst/>
          </a:prstGeom>
          <a:noFill/>
          <a:ln>
            <a:noFill/>
          </a:ln>
        </p:spPr>
      </p:pic>
      <p:pic>
        <p:nvPicPr>
          <p:cNvPr id="248" name="Google Shape;248;p15"/>
          <p:cNvPicPr preferRelativeResize="0"/>
          <p:nvPr/>
        </p:nvPicPr>
        <p:blipFill rotWithShape="1">
          <a:blip r:embed="rId8">
            <a:alphaModFix/>
          </a:blip>
          <a:srcRect b="0" l="0" r="0" t="0"/>
          <a:stretch/>
        </p:blipFill>
        <p:spPr>
          <a:xfrm>
            <a:off x="9336360" y="4855874"/>
            <a:ext cx="1454225" cy="1492327"/>
          </a:xfrm>
          <a:prstGeom prst="rect">
            <a:avLst/>
          </a:prstGeom>
          <a:noFill/>
          <a:ln>
            <a:noFill/>
          </a:ln>
        </p:spPr>
      </p:pic>
      <p:sp>
        <p:nvSpPr>
          <p:cNvPr id="249" name="Google Shape;249;p15"/>
          <p:cNvSpPr txBox="1"/>
          <p:nvPr/>
        </p:nvSpPr>
        <p:spPr>
          <a:xfrm>
            <a:off x="9048328" y="2892196"/>
            <a:ext cx="159870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800" u="none" cap="none" strike="noStrike">
                <a:solidFill>
                  <a:schemeClr val="dk1"/>
                </a:solidFill>
                <a:latin typeface="Calibri"/>
                <a:ea typeface="Calibri"/>
                <a:cs typeface="Calibri"/>
                <a:sym typeface="Calibri"/>
              </a:rPr>
              <a:t>© MirelaSchen</a:t>
            </a:r>
            <a:endParaRPr sz="1800">
              <a:solidFill>
                <a:schemeClr val="dk1"/>
              </a:solidFill>
              <a:latin typeface="Calibri"/>
              <a:ea typeface="Calibri"/>
              <a:cs typeface="Calibri"/>
              <a:sym typeface="Calibri"/>
            </a:endParaRPr>
          </a:p>
        </p:txBody>
      </p:sp>
      <p:sp>
        <p:nvSpPr>
          <p:cNvPr id="250" name="Google Shape;250;p15"/>
          <p:cNvSpPr txBox="1"/>
          <p:nvPr/>
        </p:nvSpPr>
        <p:spPr>
          <a:xfrm>
            <a:off x="563525" y="5879805"/>
            <a:ext cx="640290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9">
                  <a:extLst>
                    <a:ext uri="{A12FA001-AC4F-418D-AE19-62706E023703}">
                      <ahyp:hlinkClr val="tx"/>
                    </a:ext>
                  </a:extLst>
                </a:hlinkClick>
              </a:rPr>
              <a:t>https://www.verbraucherzentrale.de/wissen/umwelt-haushalt/spielzeug/spielzeug-ohne-schadstoffe-das-sollten-sie-beim-spielzeugkauf-beachten-6911</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6"/>
          <p:cNvSpPr txBox="1"/>
          <p:nvPr>
            <p:ph idx="4294967295" type="title"/>
          </p:nvPr>
        </p:nvSpPr>
        <p:spPr>
          <a:xfrm>
            <a:off x="184936" y="158663"/>
            <a:ext cx="10493424"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000"/>
              <a:buFont typeface="Calibri"/>
              <a:buNone/>
            </a:pPr>
            <a:r>
              <a:rPr b="1" lang="de-DE" sz="3000">
                <a:latin typeface="Calibri"/>
                <a:ea typeface="Calibri"/>
                <a:cs typeface="Calibri"/>
                <a:sym typeface="Calibri"/>
              </a:rPr>
              <a:t>(Eco)label </a:t>
            </a:r>
            <a:r>
              <a:rPr lang="de-DE" sz="3000">
                <a:latin typeface="Calibri"/>
                <a:ea typeface="Calibri"/>
                <a:cs typeface="Calibri"/>
                <a:sym typeface="Calibri"/>
              </a:rPr>
              <a:t>pour les jouets</a:t>
            </a:r>
            <a:endParaRPr/>
          </a:p>
        </p:txBody>
      </p:sp>
      <p:sp>
        <p:nvSpPr>
          <p:cNvPr id="257" name="Google Shape;257;p16"/>
          <p:cNvSpPr txBox="1"/>
          <p:nvPr>
            <p:ph idx="4294967295" type="body"/>
          </p:nvPr>
        </p:nvSpPr>
        <p:spPr>
          <a:xfrm>
            <a:off x="479376" y="1470025"/>
            <a:ext cx="9533472" cy="4622800"/>
          </a:xfrm>
          <a:prstGeom prst="rect">
            <a:avLst/>
          </a:prstGeom>
          <a:noFill/>
          <a:ln>
            <a:noFill/>
          </a:ln>
        </p:spPr>
        <p:txBody>
          <a:bodyPr anchorCtr="0" anchor="t" bIns="45700" lIns="91425" spcFirstLastPara="1" rIns="91425" wrap="square" tIns="45700">
            <a:noAutofit/>
          </a:bodyPr>
          <a:lstStyle/>
          <a:p>
            <a:pPr indent="0" lvl="1" marL="457200" rtl="0" algn="l">
              <a:spcBef>
                <a:spcPts val="0"/>
              </a:spcBef>
              <a:spcAft>
                <a:spcPts val="0"/>
              </a:spcAft>
              <a:buClr>
                <a:srgbClr val="595959"/>
              </a:buClr>
              <a:buSzPts val="2400"/>
              <a:buNone/>
            </a:pPr>
            <a:r>
              <a:rPr lang="de-DE" sz="1700"/>
              <a:t>Blue Angel: </a:t>
            </a:r>
            <a:r>
              <a:rPr lang="de-DE" sz="1700"/>
              <a:t>Exigences</a:t>
            </a:r>
            <a:endParaRPr sz="1700"/>
          </a:p>
          <a:p>
            <a:pPr indent="-266700" lvl="1" marL="742950" rtl="0" algn="l">
              <a:spcBef>
                <a:spcPts val="400"/>
              </a:spcBef>
              <a:spcAft>
                <a:spcPts val="0"/>
              </a:spcAft>
              <a:buClr>
                <a:srgbClr val="595959"/>
              </a:buClr>
              <a:buSzPts val="1700"/>
              <a:buFont typeface="Noto Sans Symbols"/>
              <a:buChar char="−"/>
            </a:pPr>
            <a:r>
              <a:rPr lang="de-DE" sz="1700">
                <a:solidFill>
                  <a:schemeClr val="dk1"/>
                </a:solidFill>
              </a:rPr>
              <a:t>des restrictions précises (valeurs limites) pour les différentes substances, en particulier dans les groupes suivants : métaux lourds, phtalates, alkyphénols, PFC, colorants azoïques, amines aromatiques primaires, composés d'isothiazolinone, formaldéhyde dans le bois.</a:t>
            </a:r>
            <a:endParaRPr sz="1700">
              <a:solidFill>
                <a:schemeClr val="dk1"/>
              </a:solidFill>
            </a:endParaRPr>
          </a:p>
          <a:p>
            <a:pPr indent="-336550" lvl="0" marL="457200" rtl="0" algn="l">
              <a:spcBef>
                <a:spcPts val="0"/>
              </a:spcBef>
              <a:spcAft>
                <a:spcPts val="0"/>
              </a:spcAft>
              <a:buClr>
                <a:schemeClr val="dk1"/>
              </a:buClr>
              <a:buSzPts val="1700"/>
              <a:buChar char="-"/>
            </a:pPr>
            <a:r>
              <a:rPr lang="de-DE" sz="1700">
                <a:solidFill>
                  <a:schemeClr val="dk1"/>
                </a:solidFill>
              </a:rPr>
              <a:t>Sont interdits : certains parfums, le nanoargent, les conservateurs.</a:t>
            </a:r>
            <a:endParaRPr sz="1700">
              <a:solidFill>
                <a:schemeClr val="dk1"/>
              </a:solidFill>
            </a:endParaRPr>
          </a:p>
          <a:p>
            <a:pPr indent="-266700" lvl="1" marL="742950" rtl="0" algn="l">
              <a:spcBef>
                <a:spcPts val="400"/>
              </a:spcBef>
              <a:spcAft>
                <a:spcPts val="0"/>
              </a:spcAft>
              <a:buSzPts val="1700"/>
              <a:buFont typeface="Noto Sans Symbols"/>
              <a:buChar char="−"/>
            </a:pPr>
            <a:r>
              <a:rPr lang="de-DE" sz="1700">
                <a:solidFill>
                  <a:schemeClr val="dk1"/>
                </a:solidFill>
              </a:rPr>
              <a:t>Les valeurs limites des substances dépendent du type de jouet ; les différents types de matériaux sont mis en évidence et les substances sont limitées où.</a:t>
            </a:r>
            <a:endParaRPr sz="1700">
              <a:solidFill>
                <a:schemeClr val="dk1"/>
              </a:solidFill>
            </a:endParaRPr>
          </a:p>
          <a:p>
            <a:pPr indent="-266700" lvl="1" marL="742950" rtl="0" algn="l">
              <a:spcBef>
                <a:spcPts val="400"/>
              </a:spcBef>
              <a:spcAft>
                <a:spcPts val="0"/>
              </a:spcAft>
              <a:buSzPts val="1700"/>
              <a:buFont typeface="Noto Sans Symbols"/>
              <a:buChar char="−"/>
            </a:pPr>
            <a:r>
              <a:rPr lang="de-DE" sz="1700">
                <a:solidFill>
                  <a:schemeClr val="dk1"/>
                </a:solidFill>
              </a:rPr>
              <a:t>! malheureusement encore très peu de jouets certifiés</a:t>
            </a:r>
            <a:endParaRPr sz="1700">
              <a:solidFill>
                <a:schemeClr val="dk1"/>
              </a:solidFill>
            </a:endParaRPr>
          </a:p>
          <a:p>
            <a:pPr indent="0" lvl="0" marL="742950" rtl="0" algn="l">
              <a:spcBef>
                <a:spcPts val="400"/>
              </a:spcBef>
              <a:spcAft>
                <a:spcPts val="0"/>
              </a:spcAft>
              <a:buNone/>
            </a:pPr>
            <a:r>
              <a:t/>
            </a:r>
            <a:endParaRPr/>
          </a:p>
          <a:p>
            <a:pPr indent="-158750" lvl="1" marL="742950" rtl="0" algn="l">
              <a:spcBef>
                <a:spcPts val="400"/>
              </a:spcBef>
              <a:spcAft>
                <a:spcPts val="0"/>
              </a:spcAft>
              <a:buClr>
                <a:srgbClr val="595959"/>
              </a:buClr>
              <a:buSzPts val="2000"/>
              <a:buFont typeface="Noto Sans Symbols"/>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p:txBody>
      </p:sp>
      <p:sp>
        <p:nvSpPr>
          <p:cNvPr id="258" name="Google Shape;258;p16"/>
          <p:cNvSpPr txBox="1"/>
          <p:nvPr/>
        </p:nvSpPr>
        <p:spPr>
          <a:xfrm>
            <a:off x="479376" y="5617644"/>
            <a:ext cx="11630345"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chemeClr val="dk1"/>
                </a:solidFill>
                <a:latin typeface="Calibri"/>
                <a:ea typeface="Calibri"/>
                <a:cs typeface="Calibri"/>
                <a:sym typeface="Calibri"/>
              </a:rPr>
              <a:t>Sources</a:t>
            </a:r>
            <a:r>
              <a:rPr lang="de-DE" sz="1400">
                <a:solidFill>
                  <a:schemeClr val="dk1"/>
                </a:solidFill>
                <a:latin typeface="Calibri"/>
                <a:ea typeface="Calibri"/>
                <a:cs typeface="Calibri"/>
                <a:sym typeface="Calibri"/>
              </a:rPr>
              <a:t>:</a:t>
            </a:r>
            <a:br>
              <a:rPr lang="de-DE" sz="1400">
                <a:solidFill>
                  <a:schemeClr val="dk1"/>
                </a:solidFill>
                <a:latin typeface="Calibri"/>
                <a:ea typeface="Calibri"/>
                <a:cs typeface="Calibri"/>
                <a:sym typeface="Calibri"/>
              </a:rPr>
            </a:br>
            <a:r>
              <a:rPr lang="de-DE" sz="1400" u="sng">
                <a:solidFill>
                  <a:schemeClr val="dk1"/>
                </a:solidFill>
                <a:latin typeface="Calibri"/>
                <a:ea typeface="Calibri"/>
                <a:cs typeface="Calibri"/>
                <a:sym typeface="Calibri"/>
                <a:hlinkClick r:id="rId3">
                  <a:extLst>
                    <a:ext uri="{A12FA001-AC4F-418D-AE19-62706E023703}">
                      <ahyp:hlinkClr val="tx"/>
                    </a:ext>
                  </a:extLst>
                </a:hlinkClick>
              </a:rPr>
              <a:t>https://produktinfo.blauer-engel.de/uploads/criteriafile/de/DE-UZ%20207-201701-de%20Kriterien-V4.pdf </a:t>
            </a:r>
            <a:br>
              <a:rPr lang="de-DE" sz="1400">
                <a:solidFill>
                  <a:schemeClr val="dk1"/>
                </a:solidFill>
                <a:latin typeface="Calibri"/>
                <a:ea typeface="Calibri"/>
                <a:cs typeface="Calibri"/>
                <a:sym typeface="Calibri"/>
              </a:rPr>
            </a:br>
            <a:r>
              <a:rPr lang="de-DE" sz="1200" u="sng">
                <a:solidFill>
                  <a:schemeClr val="dk1"/>
                </a:solidFill>
                <a:latin typeface="Calibri"/>
                <a:ea typeface="Calibri"/>
                <a:cs typeface="Calibri"/>
                <a:sym typeface="Calibri"/>
                <a:hlinkClick r:id="rId4">
                  <a:extLst>
                    <a:ext uri="{A12FA001-AC4F-418D-AE19-62706E023703}">
                      <ahyp:hlinkClr val="tx"/>
                    </a:ext>
                  </a:extLst>
                </a:hlinkClick>
              </a:rPr>
              <a:t>https://media.go.tuv.com/Web/TUVRheinlandAG/%7B261b8f44-f43e-4c3e-8944-ee0a84343c27%7D_UNEP_Toys_ChemMgmt_Toolkit_Webinar_1.0_(1).pdf?elqTrack=true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59" name="Google Shape;259;p16"/>
          <p:cNvPicPr preferRelativeResize="0"/>
          <p:nvPr/>
        </p:nvPicPr>
        <p:blipFill rotWithShape="1">
          <a:blip r:embed="rId5">
            <a:alphaModFix/>
          </a:blip>
          <a:srcRect b="0" l="0" r="0" t="0"/>
          <a:stretch/>
        </p:blipFill>
        <p:spPr>
          <a:xfrm>
            <a:off x="10068402" y="873611"/>
            <a:ext cx="1335642" cy="1335642"/>
          </a:xfrm>
          <a:prstGeom prst="rect">
            <a:avLst/>
          </a:prstGeom>
          <a:noFill/>
          <a:ln cap="flat" cmpd="sng" w="38100">
            <a:solidFill>
              <a:srgbClr val="FF0000"/>
            </a:solidFill>
            <a:prstDash val="solid"/>
            <a:round/>
            <a:headEnd len="sm" w="sm" type="none"/>
            <a:tailEnd len="sm" w="sm" type="none"/>
          </a:ln>
        </p:spPr>
      </p:pic>
      <p:pic>
        <p:nvPicPr>
          <p:cNvPr id="260" name="Google Shape;260;p16"/>
          <p:cNvPicPr preferRelativeResize="0"/>
          <p:nvPr/>
        </p:nvPicPr>
        <p:blipFill rotWithShape="1">
          <a:blip r:embed="rId6">
            <a:alphaModFix/>
          </a:blip>
          <a:srcRect b="15882" l="17349" r="14512" t="10366"/>
          <a:stretch/>
        </p:blipFill>
        <p:spPr>
          <a:xfrm>
            <a:off x="10012848" y="2257292"/>
            <a:ext cx="1450974" cy="1524133"/>
          </a:xfrm>
          <a:prstGeom prst="rect">
            <a:avLst/>
          </a:prstGeom>
          <a:noFill/>
          <a:ln>
            <a:noFill/>
          </a:ln>
        </p:spPr>
      </p:pic>
      <p:pic>
        <p:nvPicPr>
          <p:cNvPr id="261" name="Google Shape;261;p16"/>
          <p:cNvPicPr preferRelativeResize="0"/>
          <p:nvPr/>
        </p:nvPicPr>
        <p:blipFill rotWithShape="1">
          <a:blip r:embed="rId7">
            <a:alphaModFix/>
          </a:blip>
          <a:srcRect b="0" l="0" r="0" t="0"/>
          <a:stretch/>
        </p:blipFill>
        <p:spPr>
          <a:xfrm>
            <a:off x="9921398" y="4118149"/>
            <a:ext cx="1633874" cy="130296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7"/>
          <p:cNvSpPr txBox="1"/>
          <p:nvPr>
            <p:ph idx="4294967295" type="title"/>
          </p:nvPr>
        </p:nvSpPr>
        <p:spPr>
          <a:xfrm>
            <a:off x="184936" y="158663"/>
            <a:ext cx="10493424"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000"/>
              <a:buFont typeface="Calibri"/>
              <a:buNone/>
            </a:pPr>
            <a:r>
              <a:rPr lang="de-DE" sz="3000">
                <a:latin typeface="Calibri"/>
                <a:ea typeface="Calibri"/>
                <a:cs typeface="Calibri"/>
                <a:sym typeface="Calibri"/>
              </a:rPr>
              <a:t>(Eco)label pour les jouets</a:t>
            </a:r>
            <a:endParaRPr/>
          </a:p>
          <a:p>
            <a:pPr indent="0" lvl="0" marL="0" rtl="0" algn="l">
              <a:spcBef>
                <a:spcPts val="0"/>
              </a:spcBef>
              <a:spcAft>
                <a:spcPts val="0"/>
              </a:spcAft>
              <a:buClr>
                <a:srgbClr val="595959"/>
              </a:buClr>
              <a:buSzPts val="3000"/>
              <a:buFont typeface="Calibri"/>
              <a:buNone/>
            </a:pPr>
            <a:r>
              <a:t/>
            </a:r>
            <a:endParaRPr sz="3000">
              <a:latin typeface="Calibri"/>
              <a:ea typeface="Calibri"/>
              <a:cs typeface="Calibri"/>
              <a:sym typeface="Calibri"/>
            </a:endParaRPr>
          </a:p>
        </p:txBody>
      </p:sp>
      <p:sp>
        <p:nvSpPr>
          <p:cNvPr id="268" name="Google Shape;268;p17"/>
          <p:cNvSpPr txBox="1"/>
          <p:nvPr>
            <p:ph idx="4294967295" type="body"/>
          </p:nvPr>
        </p:nvSpPr>
        <p:spPr>
          <a:xfrm>
            <a:off x="479376" y="1470025"/>
            <a:ext cx="9533472" cy="4622800"/>
          </a:xfrm>
          <a:prstGeom prst="rect">
            <a:avLst/>
          </a:prstGeom>
          <a:noFill/>
          <a:ln>
            <a:noFill/>
          </a:ln>
        </p:spPr>
        <p:txBody>
          <a:bodyPr anchorCtr="0" anchor="t" bIns="45700" lIns="91425" spcFirstLastPara="1" rIns="91425" wrap="square" tIns="45700">
            <a:noAutofit/>
          </a:bodyPr>
          <a:lstStyle/>
          <a:p>
            <a:pPr indent="0" lvl="1" marL="457200" rtl="0" algn="l">
              <a:spcBef>
                <a:spcPts val="0"/>
              </a:spcBef>
              <a:spcAft>
                <a:spcPts val="0"/>
              </a:spcAft>
              <a:buClr>
                <a:srgbClr val="595959"/>
              </a:buClr>
              <a:buSzPts val="2400"/>
              <a:buNone/>
            </a:pPr>
            <a:r>
              <a:rPr lang="de-DE" sz="1700"/>
              <a:t>Nordic Ecolabel: </a:t>
            </a:r>
            <a:r>
              <a:rPr lang="de-DE" sz="1700"/>
              <a:t>Exigences</a:t>
            </a:r>
            <a:endParaRPr sz="1700"/>
          </a:p>
          <a:p>
            <a:pPr indent="0" lvl="0" marL="457200" rtl="0" algn="l">
              <a:spcBef>
                <a:spcPts val="0"/>
              </a:spcBef>
              <a:spcAft>
                <a:spcPts val="0"/>
              </a:spcAft>
              <a:buClr>
                <a:schemeClr val="dk1"/>
              </a:buClr>
              <a:buSzPts val="1100"/>
              <a:buFont typeface="Arial"/>
              <a:buNone/>
            </a:pPr>
            <a:r>
              <a:rPr lang="de-DE" sz="1700"/>
              <a:t>-Conformité Directive européenne sur les jouets &amp; </a:t>
            </a:r>
            <a:endParaRPr sz="1700"/>
          </a:p>
          <a:p>
            <a:pPr indent="0" lvl="0" marL="457200" rtl="0" algn="l">
              <a:spcBef>
                <a:spcPts val="0"/>
              </a:spcBef>
              <a:spcAft>
                <a:spcPts val="0"/>
              </a:spcAft>
              <a:buClr>
                <a:schemeClr val="dk1"/>
              </a:buClr>
              <a:buSzPts val="1100"/>
              <a:buFont typeface="Arial"/>
              <a:buNone/>
            </a:pPr>
            <a:r>
              <a:rPr lang="de-DE" sz="1700"/>
              <a:t>-Interdiction d'utiliser des substances susceptibles de provoquer des cancers, d'endommager le matériel génétique ou de nuire à la capacité de reproduction</a:t>
            </a:r>
            <a:endParaRPr sz="1700"/>
          </a:p>
          <a:p>
            <a:pPr indent="0" lvl="0" marL="457200" rtl="0" algn="l">
              <a:spcBef>
                <a:spcPts val="0"/>
              </a:spcBef>
              <a:spcAft>
                <a:spcPts val="0"/>
              </a:spcAft>
              <a:buClr>
                <a:schemeClr val="dk1"/>
              </a:buClr>
              <a:buSzPts val="1100"/>
              <a:buFont typeface="Arial"/>
              <a:buNone/>
            </a:pPr>
            <a:r>
              <a:rPr lang="de-DE" sz="1700"/>
              <a:t>-Interdiction des métaux lourds, des parfums, des nanoparticules, des phtalates et des bisphénols A, B, F, S et AF.</a:t>
            </a:r>
            <a:endParaRPr sz="1700"/>
          </a:p>
          <a:p>
            <a:pPr indent="0" lvl="0" marL="457200" rtl="0" algn="l">
              <a:spcBef>
                <a:spcPts val="0"/>
              </a:spcBef>
              <a:spcAft>
                <a:spcPts val="0"/>
              </a:spcAft>
              <a:buClr>
                <a:schemeClr val="dk1"/>
              </a:buClr>
              <a:buSzPts val="1100"/>
              <a:buFont typeface="Arial"/>
              <a:buNone/>
            </a:pPr>
            <a:r>
              <a:rPr lang="de-DE" sz="1700"/>
              <a:t>- Exigences en matière de matériaux : Les fibres de coton doivent être organiques ou recyclées, les matériaux métalliques doivent contenir une forte proportion de métal recyclé ou de métal à faible empreinte climatique, les plastiques doivent être recyclables et une forte proportion de bois doit provenir de forêts certifiées gérées de manière durable</a:t>
            </a:r>
            <a:endParaRPr sz="1700"/>
          </a:p>
          <a:p>
            <a:pPr indent="0" lvl="0" marL="457200" rtl="0" algn="l">
              <a:spcBef>
                <a:spcPts val="0"/>
              </a:spcBef>
              <a:spcAft>
                <a:spcPts val="0"/>
              </a:spcAft>
              <a:buClr>
                <a:schemeClr val="dk1"/>
              </a:buClr>
              <a:buSzPts val="1100"/>
              <a:buFont typeface="Arial"/>
              <a:buNone/>
            </a:pPr>
            <a:r>
              <a:t/>
            </a:r>
            <a:endParaRPr sz="1100">
              <a:solidFill>
                <a:schemeClr val="dk1"/>
              </a:solidFill>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rPr lang="de-DE"/>
              <a:t>! unfortunately still very few certified toys</a:t>
            </a:r>
            <a:endParaRPr/>
          </a:p>
        </p:txBody>
      </p:sp>
      <p:sp>
        <p:nvSpPr>
          <p:cNvPr id="269" name="Google Shape;269;p17"/>
          <p:cNvSpPr txBox="1"/>
          <p:nvPr/>
        </p:nvSpPr>
        <p:spPr>
          <a:xfrm>
            <a:off x="479376" y="5617644"/>
            <a:ext cx="11630345" cy="10464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chemeClr val="dk1"/>
                </a:solidFill>
                <a:latin typeface="Calibri"/>
                <a:ea typeface="Calibri"/>
                <a:cs typeface="Calibri"/>
                <a:sym typeface="Calibri"/>
              </a:rPr>
              <a:t>Sources</a:t>
            </a:r>
            <a:r>
              <a:rPr lang="de-DE" sz="1400">
                <a:solidFill>
                  <a:schemeClr val="dk1"/>
                </a:solidFill>
                <a:latin typeface="Calibri"/>
                <a:ea typeface="Calibri"/>
                <a:cs typeface="Calibri"/>
                <a:sym typeface="Calibri"/>
              </a:rPr>
              <a:t>:</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https://www.nordic-ecolabel.org/product-groups/group/?productGroupCode=095</a:t>
            </a:r>
            <a:br>
              <a:rPr lang="de-DE" sz="1400">
                <a:solidFill>
                  <a:schemeClr val="dk1"/>
                </a:solidFill>
                <a:latin typeface="Calibri"/>
                <a:ea typeface="Calibri"/>
                <a:cs typeface="Calibri"/>
                <a:sym typeface="Calibri"/>
              </a:rPr>
            </a:br>
            <a:r>
              <a:rPr lang="de-DE" sz="1200" u="sng">
                <a:solidFill>
                  <a:schemeClr val="dk1"/>
                </a:solidFill>
                <a:latin typeface="Calibri"/>
                <a:ea typeface="Calibri"/>
                <a:cs typeface="Calibri"/>
                <a:sym typeface="Calibri"/>
                <a:hlinkClick r:id="rId3">
                  <a:extLst>
                    <a:ext uri="{A12FA001-AC4F-418D-AE19-62706E023703}">
                      <ahyp:hlinkClr val="tx"/>
                    </a:ext>
                  </a:extLst>
                </a:hlinkClick>
              </a:rPr>
              <a:t>https://media.go.tuv.com/Web/TUVRheinlandAG/%7B261b8f44-f43e-4c3e-8944-ee0a84343c27%7D_UNEP_Toys_ChemMgmt_Toolkit_Webinar_1.0_(1).pdf?elqTrack=true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70" name="Google Shape;270;p17"/>
          <p:cNvPicPr preferRelativeResize="0"/>
          <p:nvPr/>
        </p:nvPicPr>
        <p:blipFill rotWithShape="1">
          <a:blip r:embed="rId4">
            <a:alphaModFix/>
          </a:blip>
          <a:srcRect b="0" l="0" r="0" t="0"/>
          <a:stretch/>
        </p:blipFill>
        <p:spPr>
          <a:xfrm>
            <a:off x="10068402" y="873611"/>
            <a:ext cx="1335642" cy="1335642"/>
          </a:xfrm>
          <a:prstGeom prst="rect">
            <a:avLst/>
          </a:prstGeom>
          <a:noFill/>
          <a:ln>
            <a:noFill/>
          </a:ln>
        </p:spPr>
      </p:pic>
      <p:pic>
        <p:nvPicPr>
          <p:cNvPr id="271" name="Google Shape;271;p17"/>
          <p:cNvPicPr preferRelativeResize="0"/>
          <p:nvPr/>
        </p:nvPicPr>
        <p:blipFill rotWithShape="1">
          <a:blip r:embed="rId5">
            <a:alphaModFix/>
          </a:blip>
          <a:srcRect b="15882" l="17350" r="19928" t="16188"/>
          <a:stretch/>
        </p:blipFill>
        <p:spPr>
          <a:xfrm>
            <a:off x="10012848" y="2377615"/>
            <a:ext cx="1335642" cy="1403810"/>
          </a:xfrm>
          <a:prstGeom prst="rect">
            <a:avLst/>
          </a:prstGeom>
          <a:noFill/>
          <a:ln cap="flat" cmpd="sng" w="38100">
            <a:solidFill>
              <a:srgbClr val="FF0000"/>
            </a:solidFill>
            <a:prstDash val="solid"/>
            <a:round/>
            <a:headEnd len="sm" w="sm" type="none"/>
            <a:tailEnd len="sm" w="sm" type="none"/>
          </a:ln>
        </p:spPr>
      </p:pic>
      <p:pic>
        <p:nvPicPr>
          <p:cNvPr id="272" name="Google Shape;272;p17"/>
          <p:cNvPicPr preferRelativeResize="0"/>
          <p:nvPr/>
        </p:nvPicPr>
        <p:blipFill rotWithShape="1">
          <a:blip r:embed="rId6">
            <a:alphaModFix/>
          </a:blip>
          <a:srcRect b="0" l="0" r="0" t="0"/>
          <a:stretch/>
        </p:blipFill>
        <p:spPr>
          <a:xfrm>
            <a:off x="9921398" y="4118149"/>
            <a:ext cx="1633874" cy="130296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8"/>
          <p:cNvSpPr txBox="1"/>
          <p:nvPr>
            <p:ph idx="4294967295" type="title"/>
          </p:nvPr>
        </p:nvSpPr>
        <p:spPr>
          <a:xfrm>
            <a:off x="184936" y="158663"/>
            <a:ext cx="10493424"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000"/>
              <a:buFont typeface="Calibri"/>
              <a:buNone/>
            </a:pPr>
            <a:r>
              <a:rPr lang="de-DE" sz="3000">
                <a:latin typeface="Calibri"/>
                <a:ea typeface="Calibri"/>
                <a:cs typeface="Calibri"/>
                <a:sym typeface="Calibri"/>
              </a:rPr>
              <a:t>(Eco)label pour les jouets</a:t>
            </a:r>
            <a:endParaRPr/>
          </a:p>
          <a:p>
            <a:pPr indent="0" lvl="0" marL="0" rtl="0" algn="l">
              <a:spcBef>
                <a:spcPts val="0"/>
              </a:spcBef>
              <a:spcAft>
                <a:spcPts val="0"/>
              </a:spcAft>
              <a:buClr>
                <a:srgbClr val="595959"/>
              </a:buClr>
              <a:buSzPts val="3000"/>
              <a:buFont typeface="Calibri"/>
              <a:buNone/>
            </a:pPr>
            <a:r>
              <a:rPr b="1" lang="de-DE" sz="3000">
                <a:latin typeface="Calibri"/>
                <a:ea typeface="Calibri"/>
                <a:cs typeface="Calibri"/>
                <a:sym typeface="Calibri"/>
              </a:rPr>
              <a:t> </a:t>
            </a:r>
            <a:endParaRPr/>
          </a:p>
        </p:txBody>
      </p:sp>
      <p:sp>
        <p:nvSpPr>
          <p:cNvPr id="279" name="Google Shape;279;p18"/>
          <p:cNvSpPr txBox="1"/>
          <p:nvPr>
            <p:ph idx="4294967295" type="body"/>
          </p:nvPr>
        </p:nvSpPr>
        <p:spPr>
          <a:xfrm>
            <a:off x="479376" y="1301663"/>
            <a:ext cx="9533472" cy="4051300"/>
          </a:xfrm>
          <a:prstGeom prst="rect">
            <a:avLst/>
          </a:prstGeom>
          <a:noFill/>
          <a:ln>
            <a:noFill/>
          </a:ln>
        </p:spPr>
        <p:txBody>
          <a:bodyPr anchorCtr="0" anchor="t" bIns="45700" lIns="91425" spcFirstLastPara="1" rIns="91425" wrap="square" tIns="45700">
            <a:noAutofit/>
          </a:bodyPr>
          <a:lstStyle/>
          <a:p>
            <a:pPr indent="0" lvl="1" marL="457200" rtl="0" algn="l">
              <a:spcBef>
                <a:spcPts val="0"/>
              </a:spcBef>
              <a:spcAft>
                <a:spcPts val="0"/>
              </a:spcAft>
              <a:buClr>
                <a:srgbClr val="595959"/>
              </a:buClr>
              <a:buSzPts val="2400"/>
              <a:buNone/>
            </a:pPr>
            <a:r>
              <a:rPr lang="de-DE" sz="2400"/>
              <a:t>TÜV Rheinland: </a:t>
            </a:r>
            <a:r>
              <a:rPr lang="de-DE" sz="2400"/>
              <a:t>Exigences</a:t>
            </a:r>
            <a:endParaRPr/>
          </a:p>
          <a:p>
            <a:pPr indent="-285750" lvl="1" marL="742950" rtl="0" algn="l">
              <a:spcBef>
                <a:spcPts val="400"/>
              </a:spcBef>
              <a:spcAft>
                <a:spcPts val="0"/>
              </a:spcAft>
              <a:buClr>
                <a:srgbClr val="595959"/>
              </a:buClr>
              <a:buSzPts val="2000"/>
              <a:buFont typeface="Noto Sans Symbols"/>
              <a:buChar char="−"/>
            </a:pPr>
            <a:r>
              <a:rPr lang="de-DE"/>
              <a:t>Conformité aux directives REACH et RoHS (Restriction of Hazardous Substances Directive) de l'UE</a:t>
            </a:r>
            <a:endParaRPr/>
          </a:p>
          <a:p>
            <a:pPr indent="-285750" lvl="1" marL="742950" rtl="0" algn="l">
              <a:spcBef>
                <a:spcPts val="400"/>
              </a:spcBef>
              <a:spcAft>
                <a:spcPts val="0"/>
              </a:spcAft>
              <a:buClr>
                <a:srgbClr val="595959"/>
              </a:buClr>
              <a:buSzPts val="2000"/>
              <a:buFont typeface="Noto Sans Symbols"/>
              <a:buChar char="−"/>
            </a:pPr>
            <a:r>
              <a:rPr lang="de-DE"/>
              <a:t>Interdiction des colorants azoïques</a:t>
            </a:r>
            <a:endParaRPr/>
          </a:p>
          <a:p>
            <a:pPr indent="-285750" lvl="1" marL="742950" rtl="0" algn="l">
              <a:spcBef>
                <a:spcPts val="400"/>
              </a:spcBef>
              <a:spcAft>
                <a:spcPts val="0"/>
              </a:spcAft>
              <a:buClr>
                <a:srgbClr val="595959"/>
              </a:buClr>
              <a:buSzPts val="2000"/>
              <a:buFont typeface="Noto Sans Symbols"/>
              <a:buChar char="−"/>
            </a:pPr>
            <a:r>
              <a:rPr lang="de-DE"/>
              <a:t>Contrôles des des phtalates, des substances </a:t>
            </a:r>
            <a:r>
              <a:rPr lang="de-DE"/>
              <a:t>déjà</a:t>
            </a:r>
            <a:r>
              <a:rPr lang="de-DE"/>
              <a:t> réglementées...</a:t>
            </a:r>
            <a:endParaRPr/>
          </a:p>
          <a:p>
            <a:pPr indent="0" lvl="1" marL="457200" rtl="0" algn="l">
              <a:spcBef>
                <a:spcPts val="400"/>
              </a:spcBef>
              <a:spcAft>
                <a:spcPts val="0"/>
              </a:spcAft>
              <a:buClr>
                <a:srgbClr val="595959"/>
              </a:buClr>
              <a:buSzPts val="2000"/>
              <a:buNone/>
            </a:pPr>
            <a:r>
              <a:rPr lang="de-DE"/>
              <a:t>Matériaux durables</a:t>
            </a:r>
            <a:endParaRPr/>
          </a:p>
          <a:p>
            <a:pPr indent="-285750" lvl="1" marL="742950" rtl="0" algn="l">
              <a:spcBef>
                <a:spcPts val="400"/>
              </a:spcBef>
              <a:spcAft>
                <a:spcPts val="0"/>
              </a:spcAft>
              <a:buClr>
                <a:srgbClr val="595959"/>
              </a:buClr>
              <a:buSzPts val="2000"/>
              <a:buFont typeface="Noto Sans Symbols"/>
              <a:buChar char="−"/>
            </a:pPr>
            <a:r>
              <a:rPr lang="de-DE"/>
              <a:t>Pas d'emballage en PVC</a:t>
            </a:r>
            <a:endParaRPr/>
          </a:p>
          <a:p>
            <a:pPr indent="-285750" lvl="1" marL="742950" rtl="0" algn="l">
              <a:spcBef>
                <a:spcPts val="400"/>
              </a:spcBef>
              <a:spcAft>
                <a:spcPts val="0"/>
              </a:spcAft>
              <a:buClr>
                <a:srgbClr val="595959"/>
              </a:buClr>
              <a:buSzPts val="2000"/>
              <a:buFont typeface="Noto Sans Symbols"/>
              <a:buChar char="−"/>
            </a:pPr>
            <a:r>
              <a:rPr lang="de-DE"/>
              <a:t>Min. 80% des produits en bois, papier et carton doivent provenir de sources certifiées FSC/PEFC</a:t>
            </a:r>
            <a:endParaRPr/>
          </a:p>
          <a:p>
            <a:pPr indent="-285750" lvl="1" marL="742950" rtl="0" algn="l">
              <a:spcBef>
                <a:spcPts val="400"/>
              </a:spcBef>
              <a:spcAft>
                <a:spcPts val="0"/>
              </a:spcAft>
              <a:buClr>
                <a:srgbClr val="595959"/>
              </a:buClr>
              <a:buSzPts val="2000"/>
              <a:buFont typeface="Noto Sans Symbols"/>
              <a:buChar char="−"/>
            </a:pPr>
            <a:r>
              <a:rPr lang="de-DE"/>
              <a:t>Min. 80% des fibres devront être d'origine naturelle</a:t>
            </a:r>
            <a:endParaRPr/>
          </a:p>
          <a:p>
            <a:pPr indent="-158750" lvl="1" marL="742950" rtl="0" algn="l">
              <a:spcBef>
                <a:spcPts val="400"/>
              </a:spcBef>
              <a:spcAft>
                <a:spcPts val="0"/>
              </a:spcAft>
              <a:buClr>
                <a:srgbClr val="595959"/>
              </a:buClr>
              <a:buSzPts val="2000"/>
              <a:buFont typeface="Noto Sans Symbols"/>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a:p>
            <a:pPr indent="0" lvl="1" marL="457200" rtl="0" algn="l">
              <a:spcBef>
                <a:spcPts val="400"/>
              </a:spcBef>
              <a:spcAft>
                <a:spcPts val="0"/>
              </a:spcAft>
              <a:buClr>
                <a:srgbClr val="595959"/>
              </a:buClr>
              <a:buSzPts val="2000"/>
              <a:buNone/>
            </a:pPr>
            <a:r>
              <a:t/>
            </a:r>
            <a:endParaRPr/>
          </a:p>
        </p:txBody>
      </p:sp>
      <p:sp>
        <p:nvSpPr>
          <p:cNvPr id="280" name="Google Shape;280;p18"/>
          <p:cNvSpPr txBox="1"/>
          <p:nvPr/>
        </p:nvSpPr>
        <p:spPr>
          <a:xfrm>
            <a:off x="561655" y="5494198"/>
            <a:ext cx="11630345"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chemeClr val="dk1"/>
                </a:solidFill>
                <a:latin typeface="Calibri"/>
                <a:ea typeface="Calibri"/>
                <a:cs typeface="Calibri"/>
                <a:sym typeface="Calibri"/>
              </a:rPr>
              <a:t>Sources</a:t>
            </a:r>
            <a:r>
              <a:rPr lang="de-DE" sz="1400">
                <a:solidFill>
                  <a:schemeClr val="dk1"/>
                </a:solidFill>
                <a:latin typeface="Calibri"/>
                <a:ea typeface="Calibri"/>
                <a:cs typeface="Calibri"/>
                <a:sym typeface="Calibri"/>
              </a:rPr>
              <a:t>:</a:t>
            </a:r>
            <a:br>
              <a:rPr lang="de-DE" sz="1400">
                <a:solidFill>
                  <a:schemeClr val="dk1"/>
                </a:solidFill>
                <a:latin typeface="Calibri"/>
                <a:ea typeface="Calibri"/>
                <a:cs typeface="Calibri"/>
                <a:sym typeface="Calibri"/>
              </a:rPr>
            </a:br>
            <a:r>
              <a:rPr lang="de-DE" sz="1200" u="sng">
                <a:solidFill>
                  <a:schemeClr val="dk1"/>
                </a:solidFill>
                <a:latin typeface="Calibri"/>
                <a:ea typeface="Calibri"/>
                <a:cs typeface="Calibri"/>
                <a:sym typeface="Calibri"/>
                <a:hlinkClick r:id="rId4">
                  <a:extLst>
                    <a:ext uri="{A12FA001-AC4F-418D-AE19-62706E023703}">
                      <ahyp:hlinkClr val="tx"/>
                    </a:ext>
                  </a:extLst>
                </a:hlinkClick>
              </a:rPr>
              <a:t>https://www.tuv.com/content-media-files/master-content/services/products/0221-tuv-rheinland-toy-testing/t%C3%BCv-rheinland_brochure-toys-certification.pdf</a:t>
            </a:r>
            <a:br>
              <a:rPr lang="de-DE" sz="1200">
                <a:solidFill>
                  <a:schemeClr val="dk1"/>
                </a:solidFill>
                <a:latin typeface="Calibri"/>
                <a:ea typeface="Calibri"/>
                <a:cs typeface="Calibri"/>
                <a:sym typeface="Calibri"/>
              </a:rPr>
            </a:br>
            <a:r>
              <a:rPr lang="de-DE" sz="1200" u="sng">
                <a:solidFill>
                  <a:schemeClr val="dk1"/>
                </a:solidFill>
                <a:latin typeface="Calibri"/>
                <a:ea typeface="Calibri"/>
                <a:cs typeface="Calibri"/>
                <a:sym typeface="Calibri"/>
                <a:hlinkClick r:id="rId5">
                  <a:extLst>
                    <a:ext uri="{A12FA001-AC4F-418D-AE19-62706E023703}">
                      <ahyp:hlinkClr val="tx"/>
                    </a:ext>
                  </a:extLst>
                </a:hlinkClick>
              </a:rPr>
              <a:t>https://www.tuv.com/content-media-files/master-content/services/products/1293-tuv-rheinland-green-product-mark/tuv-rheinland-green-product-mark-for-toys-cn.pdf </a:t>
            </a:r>
            <a:br>
              <a:rPr lang="de-DE" sz="1400">
                <a:solidFill>
                  <a:schemeClr val="dk1"/>
                </a:solidFill>
                <a:latin typeface="Calibri"/>
                <a:ea typeface="Calibri"/>
                <a:cs typeface="Calibri"/>
                <a:sym typeface="Calibri"/>
              </a:rPr>
            </a:br>
            <a:r>
              <a:rPr lang="de-DE" sz="1200" u="sng">
                <a:solidFill>
                  <a:schemeClr val="dk1"/>
                </a:solidFill>
                <a:latin typeface="Calibri"/>
                <a:ea typeface="Calibri"/>
                <a:cs typeface="Calibri"/>
                <a:sym typeface="Calibri"/>
                <a:hlinkClick r:id="rId6">
                  <a:extLst>
                    <a:ext uri="{A12FA001-AC4F-418D-AE19-62706E023703}">
                      <ahyp:hlinkClr val="tx"/>
                    </a:ext>
                  </a:extLst>
                </a:hlinkClick>
              </a:rPr>
              <a:t>https://media.go.tuv.com/Web/TUVRheinlandAG/%7B261b8f44-f43e-4c3e-8944-ee0a84343c27%7D_UNEP_Toys_ChemMgmt_Toolkit_Webinar_1.0_(1).pdf?elqTrack=true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81" name="Google Shape;281;p18"/>
          <p:cNvPicPr preferRelativeResize="0"/>
          <p:nvPr/>
        </p:nvPicPr>
        <p:blipFill rotWithShape="1">
          <a:blip r:embed="rId7">
            <a:alphaModFix/>
          </a:blip>
          <a:srcRect b="0" l="0" r="0" t="0"/>
          <a:stretch/>
        </p:blipFill>
        <p:spPr>
          <a:xfrm>
            <a:off x="10068402" y="873611"/>
            <a:ext cx="1335642" cy="1335642"/>
          </a:xfrm>
          <a:prstGeom prst="rect">
            <a:avLst/>
          </a:prstGeom>
          <a:noFill/>
          <a:ln>
            <a:noFill/>
          </a:ln>
        </p:spPr>
      </p:pic>
      <p:pic>
        <p:nvPicPr>
          <p:cNvPr id="282" name="Google Shape;282;p18"/>
          <p:cNvPicPr preferRelativeResize="0"/>
          <p:nvPr/>
        </p:nvPicPr>
        <p:blipFill rotWithShape="1">
          <a:blip r:embed="rId8">
            <a:alphaModFix/>
          </a:blip>
          <a:srcRect b="15882" l="17349" r="14512" t="10366"/>
          <a:stretch/>
        </p:blipFill>
        <p:spPr>
          <a:xfrm>
            <a:off x="10012848" y="2257292"/>
            <a:ext cx="1450974" cy="1524133"/>
          </a:xfrm>
          <a:prstGeom prst="rect">
            <a:avLst/>
          </a:prstGeom>
          <a:noFill/>
          <a:ln>
            <a:noFill/>
          </a:ln>
        </p:spPr>
      </p:pic>
      <p:pic>
        <p:nvPicPr>
          <p:cNvPr id="283" name="Google Shape;283;p18"/>
          <p:cNvPicPr preferRelativeResize="0"/>
          <p:nvPr/>
        </p:nvPicPr>
        <p:blipFill rotWithShape="1">
          <a:blip r:embed="rId9">
            <a:alphaModFix/>
          </a:blip>
          <a:srcRect b="0" l="8997" r="9255" t="0"/>
          <a:stretch/>
        </p:blipFill>
        <p:spPr>
          <a:xfrm>
            <a:off x="10068402" y="4118149"/>
            <a:ext cx="1335642" cy="1302963"/>
          </a:xfrm>
          <a:prstGeom prst="rect">
            <a:avLst/>
          </a:prstGeom>
          <a:solidFill>
            <a:srgbClr val="FF0000"/>
          </a:solidFill>
          <a:ln cap="flat" cmpd="sng" w="38100">
            <a:solidFill>
              <a:srgbClr val="FF0000"/>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descr="photo-1523755231516-e43fd2e8dca5.jpeg" id="289" name="Google Shape;289;p19"/>
          <p:cNvPicPr preferRelativeResize="0"/>
          <p:nvPr/>
        </p:nvPicPr>
        <p:blipFill rotWithShape="1">
          <a:blip r:embed="rId3">
            <a:alphaModFix/>
          </a:blip>
          <a:srcRect b="0" l="0" r="0" t="15296"/>
          <a:stretch/>
        </p:blipFill>
        <p:spPr>
          <a:xfrm>
            <a:off x="551384" y="1340768"/>
            <a:ext cx="4439816" cy="5011125"/>
          </a:xfrm>
          <a:prstGeom prst="rect">
            <a:avLst/>
          </a:prstGeom>
          <a:noFill/>
          <a:ln>
            <a:noFill/>
          </a:ln>
        </p:spPr>
      </p:pic>
      <p:sp>
        <p:nvSpPr>
          <p:cNvPr id="290" name="Google Shape;290;p1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000"/>
              <a:buFont typeface="Calibri"/>
              <a:buNone/>
            </a:pPr>
            <a:r>
              <a:rPr lang="de-DE" sz="3000">
                <a:latin typeface="Calibri"/>
                <a:ea typeface="Calibri"/>
                <a:cs typeface="Calibri"/>
                <a:sym typeface="Calibri"/>
              </a:rPr>
              <a:t>Salon : Où se cachent les produits chimiques dangereux ?</a:t>
            </a:r>
            <a:endParaRPr/>
          </a:p>
        </p:txBody>
      </p:sp>
      <p:pic>
        <p:nvPicPr>
          <p:cNvPr descr="Couch" id="291" name="Google Shape;291;p19"/>
          <p:cNvPicPr preferRelativeResize="0"/>
          <p:nvPr>
            <p:ph idx="1" type="body"/>
          </p:nvPr>
        </p:nvPicPr>
        <p:blipFill rotWithShape="1">
          <a:blip r:embed="rId4">
            <a:alphaModFix/>
          </a:blip>
          <a:srcRect b="0" l="0" r="0" t="0"/>
          <a:stretch/>
        </p:blipFill>
        <p:spPr>
          <a:xfrm>
            <a:off x="6025478" y="4170883"/>
            <a:ext cx="1491814" cy="1491814"/>
          </a:xfrm>
          <a:prstGeom prst="rect">
            <a:avLst/>
          </a:prstGeom>
          <a:noFill/>
          <a:ln>
            <a:noFill/>
          </a:ln>
        </p:spPr>
      </p:pic>
      <p:pic>
        <p:nvPicPr>
          <p:cNvPr descr="Fernsehen" id="292" name="Google Shape;292;p19"/>
          <p:cNvPicPr preferRelativeResize="0"/>
          <p:nvPr/>
        </p:nvPicPr>
        <p:blipFill rotWithShape="1">
          <a:blip r:embed="rId5">
            <a:alphaModFix/>
          </a:blip>
          <a:srcRect b="0" l="0" r="0" t="0"/>
          <a:stretch/>
        </p:blipFill>
        <p:spPr>
          <a:xfrm>
            <a:off x="5795815" y="1772816"/>
            <a:ext cx="1799476" cy="1799476"/>
          </a:xfrm>
          <a:prstGeom prst="rect">
            <a:avLst/>
          </a:prstGeom>
          <a:noFill/>
          <a:ln>
            <a:noFill/>
          </a:ln>
        </p:spPr>
      </p:pic>
      <p:pic>
        <p:nvPicPr>
          <p:cNvPr descr="Tisch und Stühle" id="293" name="Google Shape;293;p19"/>
          <p:cNvPicPr preferRelativeResize="0"/>
          <p:nvPr/>
        </p:nvPicPr>
        <p:blipFill rotWithShape="1">
          <a:blip r:embed="rId6">
            <a:alphaModFix/>
          </a:blip>
          <a:srcRect b="0" l="0" r="0" t="0"/>
          <a:stretch/>
        </p:blipFill>
        <p:spPr>
          <a:xfrm>
            <a:off x="8551570" y="3971069"/>
            <a:ext cx="1872208" cy="1872208"/>
          </a:xfrm>
          <a:prstGeom prst="rect">
            <a:avLst/>
          </a:prstGeom>
          <a:noFill/>
          <a:ln>
            <a:noFill/>
          </a:ln>
        </p:spPr>
      </p:pic>
      <p:pic>
        <p:nvPicPr>
          <p:cNvPr descr="Radio" id="294" name="Google Shape;294;p19"/>
          <p:cNvPicPr preferRelativeResize="0"/>
          <p:nvPr/>
        </p:nvPicPr>
        <p:blipFill rotWithShape="1">
          <a:blip r:embed="rId7">
            <a:alphaModFix/>
          </a:blip>
          <a:srcRect b="0" l="0" r="0" t="0"/>
          <a:stretch/>
        </p:blipFill>
        <p:spPr>
          <a:xfrm>
            <a:off x="8684395" y="1629524"/>
            <a:ext cx="1799476" cy="1799476"/>
          </a:xfrm>
          <a:prstGeom prst="rect">
            <a:avLst/>
          </a:prstGeom>
          <a:noFill/>
          <a:ln>
            <a:noFill/>
          </a:ln>
        </p:spPr>
      </p:pic>
      <p:sp>
        <p:nvSpPr>
          <p:cNvPr id="295" name="Google Shape;295;p19"/>
          <p:cNvSpPr txBox="1"/>
          <p:nvPr/>
        </p:nvSpPr>
        <p:spPr>
          <a:xfrm>
            <a:off x="7032099" y="5668725"/>
            <a:ext cx="38091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latin typeface="Calibri"/>
                <a:ea typeface="Calibri"/>
                <a:cs typeface="Calibri"/>
                <a:sym typeface="Calibri"/>
              </a:rPr>
              <a:t>les meubles et les textiles</a:t>
            </a:r>
            <a:endParaRPr/>
          </a:p>
        </p:txBody>
      </p:sp>
      <p:sp>
        <p:nvSpPr>
          <p:cNvPr id="296" name="Google Shape;296;p19"/>
          <p:cNvSpPr txBox="1"/>
          <p:nvPr/>
        </p:nvSpPr>
        <p:spPr>
          <a:xfrm>
            <a:off x="6782773" y="3486925"/>
            <a:ext cx="38091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latin typeface="Calibri"/>
                <a:ea typeface="Calibri"/>
                <a:cs typeface="Calibri"/>
                <a:sym typeface="Calibri"/>
              </a:rPr>
              <a:t>Les appareils électroniques</a:t>
            </a:r>
            <a:endParaRPr/>
          </a:p>
        </p:txBody>
      </p:sp>
      <p:sp>
        <p:nvSpPr>
          <p:cNvPr id="297" name="Google Shape;297;p19"/>
          <p:cNvSpPr txBox="1"/>
          <p:nvPr/>
        </p:nvSpPr>
        <p:spPr>
          <a:xfrm>
            <a:off x="952052" y="1629525"/>
            <a:ext cx="1491900" cy="461700"/>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latin typeface="Calibri"/>
                <a:ea typeface="Calibri"/>
                <a:cs typeface="Calibri"/>
                <a:sym typeface="Calibri"/>
              </a:rPr>
              <a:t>les murs</a:t>
            </a:r>
            <a:endParaRPr/>
          </a:p>
        </p:txBody>
      </p:sp>
      <p:sp>
        <p:nvSpPr>
          <p:cNvPr id="298" name="Google Shape;298;p19"/>
          <p:cNvSpPr txBox="1"/>
          <p:nvPr/>
        </p:nvSpPr>
        <p:spPr>
          <a:xfrm>
            <a:off x="3381073" y="5286400"/>
            <a:ext cx="1491900" cy="461700"/>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latin typeface="Calibri"/>
                <a:ea typeface="Calibri"/>
                <a:cs typeface="Calibri"/>
                <a:sym typeface="Calibri"/>
              </a:rPr>
              <a:t>Les sols</a:t>
            </a:r>
            <a:endParaRPr/>
          </a:p>
        </p:txBody>
      </p:sp>
      <p:sp>
        <p:nvSpPr>
          <p:cNvPr id="299" name="Google Shape;299;p19"/>
          <p:cNvSpPr txBox="1"/>
          <p:nvPr/>
        </p:nvSpPr>
        <p:spPr>
          <a:xfrm>
            <a:off x="4096999" y="5982561"/>
            <a:ext cx="84189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800" u="none" cap="none" strike="noStrike">
                <a:solidFill>
                  <a:schemeClr val="lt1"/>
                </a:solidFill>
                <a:latin typeface="Calibri"/>
                <a:ea typeface="Calibri"/>
                <a:cs typeface="Calibri"/>
                <a:sym typeface="Calibri"/>
              </a:rPr>
              <a:t>© Kirill</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3000"/>
              <a:buFont typeface="Arial"/>
              <a:buNone/>
            </a:pPr>
            <a:r>
              <a:rPr lang="de-DE" sz="3000"/>
              <a:t>Salon : Où se cachent les substances chimiques dangereuses ?</a:t>
            </a:r>
            <a:endParaRPr/>
          </a:p>
        </p:txBody>
      </p:sp>
      <p:pic>
        <p:nvPicPr>
          <p:cNvPr descr="Ein Bild, das Tisch, drinnen, Fenster, Stuhl enthält.&#10;&#10;Automatisch generierte Beschreibung" id="306" name="Google Shape;306;p20"/>
          <p:cNvPicPr preferRelativeResize="0"/>
          <p:nvPr/>
        </p:nvPicPr>
        <p:blipFill rotWithShape="1">
          <a:blip r:embed="rId4">
            <a:alphaModFix/>
          </a:blip>
          <a:srcRect b="10377" l="0" r="0" t="27829"/>
          <a:stretch/>
        </p:blipFill>
        <p:spPr>
          <a:xfrm>
            <a:off x="609600" y="1600201"/>
            <a:ext cx="10972800" cy="4525963"/>
          </a:xfrm>
          <a:prstGeom prst="rect">
            <a:avLst/>
          </a:prstGeom>
          <a:noFill/>
          <a:ln>
            <a:noFill/>
          </a:ln>
        </p:spPr>
      </p:pic>
      <p:sp>
        <p:nvSpPr>
          <p:cNvPr id="307" name="Google Shape;307;p20"/>
          <p:cNvSpPr txBox="1"/>
          <p:nvPr/>
        </p:nvSpPr>
        <p:spPr>
          <a:xfrm>
            <a:off x="9038503" y="3645023"/>
            <a:ext cx="2448300" cy="708000"/>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000">
                <a:solidFill>
                  <a:schemeClr val="dk1"/>
                </a:solidFill>
              </a:rPr>
              <a:t>Les retardateurs de flammes</a:t>
            </a:r>
            <a:endParaRPr/>
          </a:p>
        </p:txBody>
      </p:sp>
      <p:cxnSp>
        <p:nvCxnSpPr>
          <p:cNvPr id="308" name="Google Shape;308;p20"/>
          <p:cNvCxnSpPr>
            <a:stCxn id="307" idx="0"/>
          </p:cNvCxnSpPr>
          <p:nvPr/>
        </p:nvCxnSpPr>
        <p:spPr>
          <a:xfrm rot="10800000">
            <a:off x="10118653" y="2912723"/>
            <a:ext cx="144000" cy="732300"/>
          </a:xfrm>
          <a:prstGeom prst="straightConnector1">
            <a:avLst/>
          </a:prstGeom>
          <a:noFill/>
          <a:ln cap="flat" cmpd="sng" w="57150">
            <a:solidFill>
              <a:srgbClr val="92D050"/>
            </a:solidFill>
            <a:prstDash val="solid"/>
            <a:round/>
            <a:headEnd len="sm" w="sm" type="none"/>
            <a:tailEnd len="med" w="med" type="triangle"/>
          </a:ln>
        </p:spPr>
      </p:cxnSp>
      <p:sp>
        <p:nvSpPr>
          <p:cNvPr id="309" name="Google Shape;309;p20"/>
          <p:cNvSpPr txBox="1"/>
          <p:nvPr/>
        </p:nvSpPr>
        <p:spPr>
          <a:xfrm rot="-1482302">
            <a:off x="5119204" y="3960580"/>
            <a:ext cx="2996792" cy="461635"/>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rPr>
              <a:t>Le formaldéhyde</a:t>
            </a:r>
            <a:endParaRPr/>
          </a:p>
        </p:txBody>
      </p:sp>
      <p:cxnSp>
        <p:nvCxnSpPr>
          <p:cNvPr id="310" name="Google Shape;310;p20"/>
          <p:cNvCxnSpPr>
            <a:stCxn id="309" idx="0"/>
          </p:cNvCxnSpPr>
          <p:nvPr/>
        </p:nvCxnSpPr>
        <p:spPr>
          <a:xfrm rot="10800000">
            <a:off x="6194450" y="3284198"/>
            <a:ext cx="326700" cy="697500"/>
          </a:xfrm>
          <a:prstGeom prst="straightConnector1">
            <a:avLst/>
          </a:prstGeom>
          <a:noFill/>
          <a:ln cap="flat" cmpd="sng" w="57150">
            <a:solidFill>
              <a:srgbClr val="92D050"/>
            </a:solidFill>
            <a:prstDash val="solid"/>
            <a:round/>
            <a:headEnd len="sm" w="sm" type="none"/>
            <a:tailEnd len="med" w="med" type="triangle"/>
          </a:ln>
        </p:spPr>
      </p:cxnSp>
      <p:cxnSp>
        <p:nvCxnSpPr>
          <p:cNvPr id="311" name="Google Shape;311;p20"/>
          <p:cNvCxnSpPr/>
          <p:nvPr/>
        </p:nvCxnSpPr>
        <p:spPr>
          <a:xfrm>
            <a:off x="6384032" y="4509120"/>
            <a:ext cx="360040" cy="628811"/>
          </a:xfrm>
          <a:prstGeom prst="straightConnector1">
            <a:avLst/>
          </a:prstGeom>
          <a:noFill/>
          <a:ln cap="flat" cmpd="sng" w="57150">
            <a:solidFill>
              <a:srgbClr val="92D050"/>
            </a:solidFill>
            <a:prstDash val="solid"/>
            <a:round/>
            <a:headEnd len="sm" w="sm" type="none"/>
            <a:tailEnd len="med" w="med" type="triangle"/>
          </a:ln>
        </p:spPr>
      </p:cxnSp>
      <p:sp>
        <p:nvSpPr>
          <p:cNvPr id="312" name="Google Shape;312;p20"/>
          <p:cNvSpPr txBox="1"/>
          <p:nvPr/>
        </p:nvSpPr>
        <p:spPr>
          <a:xfrm>
            <a:off x="1989124" y="5218332"/>
            <a:ext cx="3170771" cy="830997"/>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rPr>
              <a:t>Substances très fluorées</a:t>
            </a:r>
            <a:endParaRPr b="1" sz="2400">
              <a:solidFill>
                <a:schemeClr val="dk1"/>
              </a:solidFill>
              <a:latin typeface="Arial"/>
              <a:ea typeface="Arial"/>
              <a:cs typeface="Arial"/>
              <a:sym typeface="Arial"/>
            </a:endParaRPr>
          </a:p>
        </p:txBody>
      </p:sp>
      <p:sp>
        <p:nvSpPr>
          <p:cNvPr id="313" name="Google Shape;313;p20"/>
          <p:cNvSpPr txBox="1"/>
          <p:nvPr/>
        </p:nvSpPr>
        <p:spPr>
          <a:xfrm>
            <a:off x="2999656" y="1714092"/>
            <a:ext cx="5025300" cy="831000"/>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rPr>
              <a:t>les plastifiants, les solvants, le PVC</a:t>
            </a:r>
            <a:endParaRPr/>
          </a:p>
        </p:txBody>
      </p:sp>
      <p:sp>
        <p:nvSpPr>
          <p:cNvPr id="314" name="Google Shape;314;p20"/>
          <p:cNvSpPr txBox="1"/>
          <p:nvPr/>
        </p:nvSpPr>
        <p:spPr>
          <a:xfrm>
            <a:off x="10190631" y="5864554"/>
            <a:ext cx="1507144"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050" u="none" cap="none" strike="noStrike">
                <a:solidFill>
                  <a:schemeClr val="lt1"/>
                </a:solidFill>
                <a:latin typeface="Calibri"/>
                <a:ea typeface="Calibri"/>
                <a:cs typeface="Calibri"/>
                <a:sym typeface="Calibri"/>
              </a:rPr>
              <a:t>© Nathan Van Egmond</a:t>
            </a:r>
            <a:endParaRPr sz="105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2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95959"/>
              </a:buClr>
              <a:buSzPct val="100000"/>
              <a:buFont typeface="Arial"/>
              <a:buNone/>
            </a:pPr>
            <a:r>
              <a:rPr lang="de-DE"/>
              <a:t>Retardateurs de flamme - un ennemi ou un ami ?</a:t>
            </a:r>
            <a:endParaRPr/>
          </a:p>
        </p:txBody>
      </p:sp>
      <p:sp>
        <p:nvSpPr>
          <p:cNvPr id="320" name="Google Shape;320;p21"/>
          <p:cNvSpPr txBox="1"/>
          <p:nvPr>
            <p:ph idx="1" type="body"/>
          </p:nvPr>
        </p:nvSpPr>
        <p:spPr>
          <a:xfrm>
            <a:off x="609600" y="1470454"/>
            <a:ext cx="6710536" cy="4622842"/>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rgbClr val="595959"/>
              </a:buClr>
              <a:buSzPts val="2400"/>
              <a:buChar char="•"/>
            </a:pPr>
            <a:r>
              <a:rPr lang="de-DE"/>
              <a:t>Une variété de composés organiques et inorganiques</a:t>
            </a:r>
            <a:endParaRPr/>
          </a:p>
          <a:p>
            <a:pPr indent="-342900" lvl="0" marL="342900" rtl="0" algn="l">
              <a:spcBef>
                <a:spcPts val="480"/>
              </a:spcBef>
              <a:spcAft>
                <a:spcPts val="0"/>
              </a:spcAft>
              <a:buClr>
                <a:srgbClr val="595959"/>
              </a:buClr>
              <a:buSzPts val="2400"/>
              <a:buChar char="•"/>
            </a:pPr>
            <a:r>
              <a:rPr lang="de-DE"/>
              <a:t>Les retardateurs de flamme organiques sont des produits bromés et halogénés.</a:t>
            </a:r>
            <a:endParaRPr/>
          </a:p>
          <a:p>
            <a:pPr indent="-342900" lvl="0" marL="342900" rtl="0" algn="l">
              <a:spcBef>
                <a:spcPts val="480"/>
              </a:spcBef>
              <a:spcAft>
                <a:spcPts val="0"/>
              </a:spcAft>
              <a:buClr>
                <a:srgbClr val="595959"/>
              </a:buClr>
              <a:buSzPts val="2400"/>
              <a:buChar char="•"/>
            </a:pPr>
            <a:r>
              <a:rPr lang="de-DE"/>
              <a:t>Dangereux pour la santé et l'environnement (persistant, bioaccumulable)</a:t>
            </a:r>
            <a:endParaRPr/>
          </a:p>
          <a:p>
            <a:pPr indent="-342900" lvl="0" marL="342900" rtl="0" algn="l">
              <a:spcBef>
                <a:spcPts val="480"/>
              </a:spcBef>
              <a:spcAft>
                <a:spcPts val="0"/>
              </a:spcAft>
              <a:buClr>
                <a:srgbClr val="595959"/>
              </a:buClr>
              <a:buSzPts val="2400"/>
              <a:buChar char="•"/>
            </a:pPr>
            <a:r>
              <a:rPr lang="de-DE"/>
              <a:t>Certaines substances sont déjà réglementées et interdites depuis 2004, 2006, 2008, 2012 et 2013 (par exemple, dans les appareils électriques).</a:t>
            </a:r>
            <a:endParaRPr/>
          </a:p>
          <a:p>
            <a:pPr indent="-342900" lvl="0" marL="342900" rtl="0" algn="l">
              <a:spcBef>
                <a:spcPts val="480"/>
              </a:spcBef>
              <a:spcAft>
                <a:spcPts val="0"/>
              </a:spcAft>
              <a:buClr>
                <a:srgbClr val="595959"/>
              </a:buClr>
              <a:buSzPts val="2400"/>
              <a:buChar char="•"/>
            </a:pPr>
            <a:r>
              <a:rPr lang="de-DE"/>
              <a:t>Présence possible dans les alimentations humaine et animale, car il s'accumule dans les graisses.</a:t>
            </a:r>
            <a:r>
              <a:rPr lang="de-DE"/>
              <a:t> </a:t>
            </a:r>
            <a:endParaRPr/>
          </a:p>
        </p:txBody>
      </p:sp>
      <p:pic>
        <p:nvPicPr>
          <p:cNvPr descr="Ein Bild, das Gras, LEGO, Spielzeug, orange enthält.&#10;&#10;Automatisch generierte Beschreibung" id="321" name="Google Shape;321;p21"/>
          <p:cNvPicPr preferRelativeResize="0"/>
          <p:nvPr/>
        </p:nvPicPr>
        <p:blipFill rotWithShape="1">
          <a:blip r:embed="rId4">
            <a:alphaModFix/>
          </a:blip>
          <a:srcRect b="0" l="0" r="0" t="0"/>
          <a:stretch/>
        </p:blipFill>
        <p:spPr>
          <a:xfrm>
            <a:off x="7320136" y="1823988"/>
            <a:ext cx="3707747" cy="3915773"/>
          </a:xfrm>
          <a:custGeom>
            <a:rect b="b" l="l" r="r" t="t"/>
            <a:pathLst>
              <a:path extrusionOk="0" fill="none" h="3915773" w="3707747">
                <a:moveTo>
                  <a:pt x="0" y="0"/>
                </a:moveTo>
                <a:cubicBezTo>
                  <a:pt x="129778" y="6266"/>
                  <a:pt x="395463" y="-17549"/>
                  <a:pt x="580880" y="0"/>
                </a:cubicBezTo>
                <a:cubicBezTo>
                  <a:pt x="766297" y="17549"/>
                  <a:pt x="1003476" y="-12694"/>
                  <a:pt x="1272993" y="0"/>
                </a:cubicBezTo>
                <a:cubicBezTo>
                  <a:pt x="1542510" y="12694"/>
                  <a:pt x="1755996" y="20646"/>
                  <a:pt x="1965106" y="0"/>
                </a:cubicBezTo>
                <a:cubicBezTo>
                  <a:pt x="2174216" y="-20646"/>
                  <a:pt x="2395531" y="18966"/>
                  <a:pt x="2508909" y="0"/>
                </a:cubicBezTo>
                <a:cubicBezTo>
                  <a:pt x="2622287" y="-18966"/>
                  <a:pt x="3350612" y="102"/>
                  <a:pt x="3707747" y="0"/>
                </a:cubicBezTo>
                <a:cubicBezTo>
                  <a:pt x="3680153" y="295961"/>
                  <a:pt x="3718587" y="488915"/>
                  <a:pt x="3707747" y="652629"/>
                </a:cubicBezTo>
                <a:cubicBezTo>
                  <a:pt x="3696907" y="816343"/>
                  <a:pt x="3719893" y="1078636"/>
                  <a:pt x="3707747" y="1187784"/>
                </a:cubicBezTo>
                <a:cubicBezTo>
                  <a:pt x="3695601" y="1296933"/>
                  <a:pt x="3716966" y="1491040"/>
                  <a:pt x="3707747" y="1762098"/>
                </a:cubicBezTo>
                <a:cubicBezTo>
                  <a:pt x="3698528" y="2033156"/>
                  <a:pt x="3718588" y="2120359"/>
                  <a:pt x="3707747" y="2297253"/>
                </a:cubicBezTo>
                <a:cubicBezTo>
                  <a:pt x="3696906" y="2474147"/>
                  <a:pt x="3719750" y="2808915"/>
                  <a:pt x="3707747" y="3028198"/>
                </a:cubicBezTo>
                <a:cubicBezTo>
                  <a:pt x="3695744" y="3247481"/>
                  <a:pt x="3696953" y="3547647"/>
                  <a:pt x="3707747" y="3915773"/>
                </a:cubicBezTo>
                <a:cubicBezTo>
                  <a:pt x="3558359" y="3901792"/>
                  <a:pt x="3274108" y="3940891"/>
                  <a:pt x="3126867" y="3915773"/>
                </a:cubicBezTo>
                <a:cubicBezTo>
                  <a:pt x="2979626" y="3890655"/>
                  <a:pt x="2740105" y="3934129"/>
                  <a:pt x="2508909" y="3915773"/>
                </a:cubicBezTo>
                <a:cubicBezTo>
                  <a:pt x="2277713" y="3897417"/>
                  <a:pt x="2113358" y="3909903"/>
                  <a:pt x="1853874" y="3915773"/>
                </a:cubicBezTo>
                <a:cubicBezTo>
                  <a:pt x="1594390" y="3921643"/>
                  <a:pt x="1561353" y="3939386"/>
                  <a:pt x="1310071" y="3915773"/>
                </a:cubicBezTo>
                <a:cubicBezTo>
                  <a:pt x="1058789" y="3892160"/>
                  <a:pt x="944100" y="3937259"/>
                  <a:pt x="729190" y="3915773"/>
                </a:cubicBezTo>
                <a:cubicBezTo>
                  <a:pt x="514280" y="3894287"/>
                  <a:pt x="237757" y="3924823"/>
                  <a:pt x="0" y="3915773"/>
                </a:cubicBezTo>
                <a:cubicBezTo>
                  <a:pt x="-31309" y="3731591"/>
                  <a:pt x="30553" y="3469744"/>
                  <a:pt x="0" y="3223986"/>
                </a:cubicBezTo>
                <a:cubicBezTo>
                  <a:pt x="-30553" y="2978228"/>
                  <a:pt x="14270" y="2821038"/>
                  <a:pt x="0" y="2532200"/>
                </a:cubicBezTo>
                <a:cubicBezTo>
                  <a:pt x="-14270" y="2243362"/>
                  <a:pt x="-5842" y="2160934"/>
                  <a:pt x="0" y="1879571"/>
                </a:cubicBezTo>
                <a:cubicBezTo>
                  <a:pt x="5842" y="1598208"/>
                  <a:pt x="29025" y="1470416"/>
                  <a:pt x="0" y="1226942"/>
                </a:cubicBezTo>
                <a:cubicBezTo>
                  <a:pt x="-29025" y="983468"/>
                  <a:pt x="-36531" y="503639"/>
                  <a:pt x="0" y="0"/>
                </a:cubicBezTo>
                <a:close/>
              </a:path>
              <a:path extrusionOk="0" h="3915773" w="3707747">
                <a:moveTo>
                  <a:pt x="0" y="0"/>
                </a:moveTo>
                <a:cubicBezTo>
                  <a:pt x="242270" y="22901"/>
                  <a:pt x="377737" y="-26099"/>
                  <a:pt x="543803" y="0"/>
                </a:cubicBezTo>
                <a:cubicBezTo>
                  <a:pt x="709869" y="26099"/>
                  <a:pt x="1089297" y="-11207"/>
                  <a:pt x="1235916" y="0"/>
                </a:cubicBezTo>
                <a:cubicBezTo>
                  <a:pt x="1382535" y="11207"/>
                  <a:pt x="1585810" y="1013"/>
                  <a:pt x="1853874" y="0"/>
                </a:cubicBezTo>
                <a:cubicBezTo>
                  <a:pt x="2121938" y="-1013"/>
                  <a:pt x="2280024" y="12415"/>
                  <a:pt x="2471831" y="0"/>
                </a:cubicBezTo>
                <a:cubicBezTo>
                  <a:pt x="2663638" y="-12415"/>
                  <a:pt x="2840617" y="-12235"/>
                  <a:pt x="3126867" y="0"/>
                </a:cubicBezTo>
                <a:cubicBezTo>
                  <a:pt x="3413117" y="12235"/>
                  <a:pt x="3582706" y="17290"/>
                  <a:pt x="3707747" y="0"/>
                </a:cubicBezTo>
                <a:cubicBezTo>
                  <a:pt x="3727080" y="129775"/>
                  <a:pt x="3696502" y="389649"/>
                  <a:pt x="3707747" y="574313"/>
                </a:cubicBezTo>
                <a:cubicBezTo>
                  <a:pt x="3718992" y="758977"/>
                  <a:pt x="3691469" y="1004286"/>
                  <a:pt x="3707747" y="1266100"/>
                </a:cubicBezTo>
                <a:cubicBezTo>
                  <a:pt x="3724025" y="1527914"/>
                  <a:pt x="3692755" y="1744610"/>
                  <a:pt x="3707747" y="1918729"/>
                </a:cubicBezTo>
                <a:cubicBezTo>
                  <a:pt x="3722739" y="2092848"/>
                  <a:pt x="3733612" y="2248325"/>
                  <a:pt x="3707747" y="2453884"/>
                </a:cubicBezTo>
                <a:cubicBezTo>
                  <a:pt x="3681882" y="2659444"/>
                  <a:pt x="3696184" y="2937541"/>
                  <a:pt x="3707747" y="3106513"/>
                </a:cubicBezTo>
                <a:cubicBezTo>
                  <a:pt x="3719310" y="3275485"/>
                  <a:pt x="3679063" y="3561914"/>
                  <a:pt x="3707747" y="3915773"/>
                </a:cubicBezTo>
                <a:cubicBezTo>
                  <a:pt x="3474408" y="3943692"/>
                  <a:pt x="3216089" y="3941386"/>
                  <a:pt x="3089789" y="3915773"/>
                </a:cubicBezTo>
                <a:cubicBezTo>
                  <a:pt x="2963489" y="3890160"/>
                  <a:pt x="2754409" y="3900037"/>
                  <a:pt x="2508909" y="3915773"/>
                </a:cubicBezTo>
                <a:cubicBezTo>
                  <a:pt x="2263409" y="3931509"/>
                  <a:pt x="2140251" y="3937199"/>
                  <a:pt x="1928028" y="3915773"/>
                </a:cubicBezTo>
                <a:cubicBezTo>
                  <a:pt x="1715805" y="3894347"/>
                  <a:pt x="1411760" y="3941221"/>
                  <a:pt x="1272993" y="3915773"/>
                </a:cubicBezTo>
                <a:cubicBezTo>
                  <a:pt x="1134226" y="3890325"/>
                  <a:pt x="870544" y="3889990"/>
                  <a:pt x="655035" y="3915773"/>
                </a:cubicBezTo>
                <a:cubicBezTo>
                  <a:pt x="439526" y="3941556"/>
                  <a:pt x="231870" y="3889674"/>
                  <a:pt x="0" y="3915773"/>
                </a:cubicBezTo>
                <a:cubicBezTo>
                  <a:pt x="18252" y="3743097"/>
                  <a:pt x="-15386" y="3620044"/>
                  <a:pt x="0" y="3380617"/>
                </a:cubicBezTo>
                <a:cubicBezTo>
                  <a:pt x="15386" y="3141190"/>
                  <a:pt x="-14932" y="3017731"/>
                  <a:pt x="0" y="2845462"/>
                </a:cubicBezTo>
                <a:cubicBezTo>
                  <a:pt x="14932" y="2673194"/>
                  <a:pt x="28225" y="2406153"/>
                  <a:pt x="0" y="2192833"/>
                </a:cubicBezTo>
                <a:cubicBezTo>
                  <a:pt x="-28225" y="1979513"/>
                  <a:pt x="19988" y="1774249"/>
                  <a:pt x="0" y="1461889"/>
                </a:cubicBezTo>
                <a:cubicBezTo>
                  <a:pt x="-19988" y="1149529"/>
                  <a:pt x="-17961" y="998366"/>
                  <a:pt x="0" y="848417"/>
                </a:cubicBezTo>
                <a:cubicBezTo>
                  <a:pt x="17961" y="698468"/>
                  <a:pt x="15187" y="349162"/>
                  <a:pt x="0" y="0"/>
                </a:cubicBezTo>
                <a:close/>
              </a:path>
            </a:pathLst>
          </a:custGeom>
          <a:noFill/>
          <a:ln cap="flat" cmpd="sng" w="9525">
            <a:solidFill>
              <a:schemeClr val="dk1"/>
            </a:solidFill>
            <a:prstDash val="solid"/>
            <a:round/>
            <a:headEnd len="sm" w="sm" type="none"/>
            <a:tailEnd len="sm" w="sm" type="none"/>
          </a:ln>
        </p:spPr>
      </p:pic>
      <p:sp>
        <p:nvSpPr>
          <p:cNvPr id="322" name="Google Shape;322;p21"/>
          <p:cNvSpPr txBox="1"/>
          <p:nvPr/>
        </p:nvSpPr>
        <p:spPr>
          <a:xfrm>
            <a:off x="9600889" y="5362531"/>
            <a:ext cx="14269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800" u="none" cap="none" strike="noStrike">
                <a:solidFill>
                  <a:schemeClr val="lt1"/>
                </a:solidFill>
                <a:latin typeface="Calibri"/>
                <a:ea typeface="Calibri"/>
                <a:cs typeface="Calibri"/>
                <a:sym typeface="Calibri"/>
              </a:rPr>
              <a:t>© jLasWilson</a:t>
            </a:r>
            <a:endParaRPr sz="1800">
              <a:solidFill>
                <a:schemeClr val="lt1"/>
              </a:solidFill>
              <a:latin typeface="Calibri"/>
              <a:ea typeface="Calibri"/>
              <a:cs typeface="Calibri"/>
              <a:sym typeface="Calibri"/>
            </a:endParaRPr>
          </a:p>
        </p:txBody>
      </p:sp>
      <p:sp>
        <p:nvSpPr>
          <p:cNvPr id="323" name="Google Shape;323;p21"/>
          <p:cNvSpPr txBox="1"/>
          <p:nvPr/>
        </p:nvSpPr>
        <p:spPr>
          <a:xfrm>
            <a:off x="435934" y="5792169"/>
            <a:ext cx="671053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5">
                  <a:extLst>
                    <a:ext uri="{A12FA001-AC4F-418D-AE19-62706E023703}">
                      <ahyp:hlinkClr val="tx"/>
                    </a:ext>
                  </a:extLst>
                </a:hlinkClick>
              </a:rPr>
              <a:t>https://www.umweltbundesamt.de/themen/wirtschaft-konsum/produkte/schadstoffe-in-produkten/flammschutzmittel-in-produkten</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de-DE" sz="1000" u="sng">
                <a:solidFill>
                  <a:schemeClr val="dk1"/>
                </a:solidFill>
                <a:latin typeface="Calibri"/>
                <a:ea typeface="Calibri"/>
                <a:cs typeface="Calibri"/>
                <a:sym typeface="Calibri"/>
                <a:hlinkClick r:id="rId6">
                  <a:extLst>
                    <a:ext uri="{A12FA001-AC4F-418D-AE19-62706E023703}">
                      <ahyp:hlinkClr val="tx"/>
                    </a:ext>
                  </a:extLst>
                </a:hlinkClick>
              </a:rPr>
              <a:t>https://www.bmuv.de/themen/gesundheit-chemikalien/chemikalien/bromierte-flammschutzmittel</a:t>
            </a:r>
            <a:r>
              <a:rPr lang="de-DE" sz="1000">
                <a:solidFill>
                  <a:schemeClr val="dk1"/>
                </a:solidFill>
                <a:latin typeface="Calibri"/>
                <a:ea typeface="Calibri"/>
                <a:cs typeface="Calibri"/>
                <a:sym typeface="Calibri"/>
              </a:rPr>
              <a:t> </a:t>
            </a:r>
            <a:endParaRPr/>
          </a:p>
          <a:p>
            <a:pPr indent="0" lvl="0" marL="0" marR="0" rtl="0" algn="l">
              <a:spcBef>
                <a:spcPts val="0"/>
              </a:spcBef>
              <a:spcAft>
                <a:spcPts val="0"/>
              </a:spcAft>
              <a:buNone/>
            </a:pPr>
            <a:r>
              <a:rPr lang="de-DE" sz="1000" u="sng">
                <a:solidFill>
                  <a:schemeClr val="dk1"/>
                </a:solidFill>
                <a:latin typeface="Calibri"/>
                <a:ea typeface="Calibri"/>
                <a:cs typeface="Calibri"/>
                <a:sym typeface="Calibri"/>
                <a:hlinkClick r:id="rId7">
                  <a:extLst>
                    <a:ext uri="{A12FA001-AC4F-418D-AE19-62706E023703}">
                      <ahyp:hlinkClr val="tx"/>
                    </a:ext>
                  </a:extLst>
                </a:hlinkClick>
              </a:rPr>
              <a:t>https://www.efsa.europa.eu/de/topics/topic/brominated-flame-retardants</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36666"/>
              <a:buFont typeface="Arial"/>
              <a:buNone/>
            </a:pPr>
            <a:r>
              <a:rPr lang="de-DE" sz="3000">
                <a:latin typeface="Calibri"/>
                <a:ea typeface="Calibri"/>
                <a:cs typeface="Calibri"/>
                <a:sym typeface="Calibri"/>
              </a:rPr>
              <a:t>Salon : Quelles substances ?</a:t>
            </a:r>
            <a:endParaRPr sz="3000">
              <a:latin typeface="Calibri"/>
              <a:ea typeface="Calibri"/>
              <a:cs typeface="Calibri"/>
              <a:sym typeface="Calibri"/>
            </a:endParaRPr>
          </a:p>
          <a:p>
            <a:pPr indent="0" lvl="0" marL="0" rtl="0" algn="l">
              <a:spcBef>
                <a:spcPts val="0"/>
              </a:spcBef>
              <a:spcAft>
                <a:spcPts val="0"/>
              </a:spcAft>
              <a:buClr>
                <a:schemeClr val="dk1"/>
              </a:buClr>
              <a:buSzPct val="36666"/>
              <a:buFont typeface="Arial"/>
              <a:buNone/>
            </a:pPr>
            <a:r>
              <a:t/>
            </a:r>
            <a:endParaRPr sz="3000">
              <a:latin typeface="Calibri"/>
              <a:ea typeface="Calibri"/>
              <a:cs typeface="Calibri"/>
              <a:sym typeface="Calibri"/>
            </a:endParaRPr>
          </a:p>
          <a:p>
            <a:pPr indent="0" lvl="0" marL="0" rtl="0" algn="l">
              <a:spcBef>
                <a:spcPts val="0"/>
              </a:spcBef>
              <a:spcAft>
                <a:spcPts val="0"/>
              </a:spcAft>
              <a:buClr>
                <a:srgbClr val="595959"/>
              </a:buClr>
              <a:buSzPct val="100000"/>
              <a:buFont typeface="Calibri"/>
              <a:buNone/>
            </a:pPr>
            <a:r>
              <a:t/>
            </a:r>
            <a:endParaRPr sz="3000">
              <a:latin typeface="Calibri"/>
              <a:ea typeface="Calibri"/>
              <a:cs typeface="Calibri"/>
              <a:sym typeface="Calibri"/>
            </a:endParaRPr>
          </a:p>
        </p:txBody>
      </p:sp>
      <p:graphicFrame>
        <p:nvGraphicFramePr>
          <p:cNvPr id="330" name="Google Shape;330;p22"/>
          <p:cNvGraphicFramePr/>
          <p:nvPr/>
        </p:nvGraphicFramePr>
        <p:xfrm>
          <a:off x="623392" y="1403648"/>
          <a:ext cx="3000000" cy="3000000"/>
        </p:xfrm>
        <a:graphic>
          <a:graphicData uri="http://schemas.openxmlformats.org/drawingml/2006/table">
            <a:tbl>
              <a:tblPr bandRow="1" firstRow="1">
                <a:noFill/>
                <a:tableStyleId>{528D10C0-3806-4303-A0B6-138BBE1DCDF1}</a:tableStyleId>
              </a:tblPr>
              <a:tblGrid>
                <a:gridCol w="2280075"/>
                <a:gridCol w="3336550"/>
                <a:gridCol w="4680525"/>
              </a:tblGrid>
              <a:tr h="1003500">
                <a:tc rowSpan="2">
                  <a:txBody>
                    <a:bodyPr/>
                    <a:lstStyle/>
                    <a:p>
                      <a:pPr indent="0" lvl="0" marL="0" marR="0" rtl="0" algn="l">
                        <a:lnSpc>
                          <a:spcPct val="110000"/>
                        </a:lnSpc>
                        <a:spcBef>
                          <a:spcPts val="0"/>
                        </a:spcBef>
                        <a:spcAft>
                          <a:spcPts val="0"/>
                        </a:spcAft>
                        <a:buNone/>
                      </a:pPr>
                      <a:r>
                        <a:rPr b="1" lang="de-DE" sz="2400"/>
                        <a:t>Meubles</a:t>
                      </a:r>
                      <a:endParaRPr/>
                    </a:p>
                  </a:txBody>
                  <a:tcPr marT="45725" marB="45725" marR="91450" marL="91450">
                    <a:solidFill>
                      <a:srgbClr val="D99694"/>
                    </a:solidFill>
                  </a:tcPr>
                </a:tc>
                <a:tc>
                  <a:txBody>
                    <a:bodyPr/>
                    <a:lstStyle/>
                    <a:p>
                      <a:pPr indent="0" lvl="0" marL="0" marR="0" rtl="0" algn="l">
                        <a:lnSpc>
                          <a:spcPct val="110000"/>
                        </a:lnSpc>
                        <a:spcBef>
                          <a:spcPts val="0"/>
                        </a:spcBef>
                        <a:spcAft>
                          <a:spcPts val="0"/>
                        </a:spcAft>
                        <a:buNone/>
                      </a:pPr>
                      <a:r>
                        <a:rPr lang="de-DE" sz="2400" u="none" cap="none" strike="noStrike"/>
                        <a:t>from chipboard (?</a:t>
                      </a:r>
                      <a:r>
                        <a:rPr lang="de-DE" sz="2400"/>
                        <a:t>)</a:t>
                      </a:r>
                      <a:endParaRPr/>
                    </a:p>
                  </a:txBody>
                  <a:tcPr marT="45725" marB="45725" marR="91450" marL="91450"/>
                </a:tc>
                <a:tc>
                  <a:txBody>
                    <a:bodyPr/>
                    <a:lstStyle/>
                    <a:p>
                      <a:pPr indent="0" lvl="0" marL="0" marR="0" rtl="0" algn="l">
                        <a:lnSpc>
                          <a:spcPct val="110000"/>
                        </a:lnSpc>
                        <a:spcBef>
                          <a:spcPts val="0"/>
                        </a:spcBef>
                        <a:spcAft>
                          <a:spcPts val="0"/>
                        </a:spcAft>
                        <a:buClr>
                          <a:schemeClr val="dk1"/>
                        </a:buClr>
                        <a:buSzPts val="1100"/>
                        <a:buFont typeface="Arial"/>
                        <a:buNone/>
                      </a:pPr>
                      <a:r>
                        <a:rPr lang="de-DE" sz="2400"/>
                        <a:t>Formaldéhyde allergène</a:t>
                      </a:r>
                      <a:endParaRPr sz="2400"/>
                    </a:p>
                    <a:p>
                      <a:pPr indent="0" lvl="0" marL="0" marR="0" rtl="0" algn="l">
                        <a:lnSpc>
                          <a:spcPct val="110000"/>
                        </a:lnSpc>
                        <a:spcBef>
                          <a:spcPts val="0"/>
                        </a:spcBef>
                        <a:spcAft>
                          <a:spcPts val="0"/>
                        </a:spcAft>
                        <a:buClr>
                          <a:schemeClr val="dk1"/>
                        </a:buClr>
                        <a:buSzPts val="1100"/>
                        <a:buFont typeface="Arial"/>
                        <a:buNone/>
                      </a:pPr>
                      <a:r>
                        <a:t/>
                      </a:r>
                      <a:endParaRPr sz="2400"/>
                    </a:p>
                    <a:p>
                      <a:pPr indent="0" lvl="2" marL="0" marR="0" rtl="0" algn="l">
                        <a:lnSpc>
                          <a:spcPct val="110000"/>
                        </a:lnSpc>
                        <a:spcBef>
                          <a:spcPts val="0"/>
                        </a:spcBef>
                        <a:spcAft>
                          <a:spcPts val="0"/>
                        </a:spcAft>
                        <a:buClr>
                          <a:schemeClr val="dk1"/>
                        </a:buClr>
                        <a:buSzPts val="2400"/>
                        <a:buFont typeface="Calibri"/>
                        <a:buNone/>
                      </a:pPr>
                      <a:r>
                        <a:t/>
                      </a:r>
                      <a:endParaRPr sz="2400"/>
                    </a:p>
                  </a:txBody>
                  <a:tcPr marT="45725" marB="45725" marR="91450" marL="91450"/>
                </a:tc>
              </a:tr>
              <a:tr h="1003500">
                <a:tc vMerge="1"/>
                <a:tc>
                  <a:txBody>
                    <a:bodyPr/>
                    <a:lstStyle/>
                    <a:p>
                      <a:pPr indent="0" lvl="0" marL="0" marR="0" rtl="0" algn="l">
                        <a:lnSpc>
                          <a:spcPct val="110000"/>
                        </a:lnSpc>
                        <a:spcBef>
                          <a:spcPts val="0"/>
                        </a:spcBef>
                        <a:spcAft>
                          <a:spcPts val="0"/>
                        </a:spcAft>
                        <a:buNone/>
                      </a:pPr>
                      <a:r>
                        <a:rPr lang="de-DE" sz="2400"/>
                        <a:t>avec du caoutchouc mousse des années 70, 80 et 90</a:t>
                      </a:r>
                      <a:endParaRPr sz="2400" u="none" cap="none" strike="noStrike"/>
                    </a:p>
                  </a:txBody>
                  <a:tcPr marT="45725" marB="45725" marR="91450" marL="91450"/>
                </a:tc>
                <a:tc>
                  <a:txBody>
                    <a:bodyPr/>
                    <a:lstStyle/>
                    <a:p>
                      <a:pPr indent="0" lvl="0" marL="0" marR="0" rtl="0" algn="l">
                        <a:lnSpc>
                          <a:spcPct val="110000"/>
                        </a:lnSpc>
                        <a:spcBef>
                          <a:spcPts val="0"/>
                        </a:spcBef>
                        <a:spcAft>
                          <a:spcPts val="0"/>
                        </a:spcAft>
                        <a:buNone/>
                      </a:pPr>
                      <a:r>
                        <a:rPr lang="de-DE" sz="2400"/>
                        <a:t>Aujourd'hui interdits : retardateurs de flamme, antimites (insecticides)</a:t>
                      </a:r>
                      <a:endParaRPr/>
                    </a:p>
                  </a:txBody>
                  <a:tcPr marT="45725" marB="45725" marR="91450" marL="91450"/>
                </a:tc>
              </a:tr>
              <a:tr h="1454025">
                <a:tc>
                  <a:txBody>
                    <a:bodyPr/>
                    <a:lstStyle/>
                    <a:p>
                      <a:pPr indent="0" lvl="0" marL="0" rtl="0" algn="l">
                        <a:lnSpc>
                          <a:spcPct val="110000"/>
                        </a:lnSpc>
                        <a:spcBef>
                          <a:spcPts val="0"/>
                        </a:spcBef>
                        <a:spcAft>
                          <a:spcPts val="0"/>
                        </a:spcAft>
                        <a:buClr>
                          <a:schemeClr val="dk1"/>
                        </a:buClr>
                        <a:buFont typeface="Arial"/>
                        <a:buNone/>
                      </a:pPr>
                      <a:r>
                        <a:rPr b="1" lang="de-DE" sz="2400"/>
                        <a:t>Home textiles</a:t>
                      </a:r>
                      <a:endParaRPr/>
                    </a:p>
                    <a:p>
                      <a:pPr indent="0" lvl="0" marL="0" marR="0" rtl="0" algn="l">
                        <a:lnSpc>
                          <a:spcPct val="110000"/>
                        </a:lnSpc>
                        <a:spcBef>
                          <a:spcPts val="0"/>
                        </a:spcBef>
                        <a:spcAft>
                          <a:spcPts val="0"/>
                        </a:spcAft>
                        <a:buNone/>
                      </a:pPr>
                      <a:r>
                        <a:t/>
                      </a:r>
                      <a:endParaRPr b="1" sz="2400"/>
                    </a:p>
                  </a:txBody>
                  <a:tcPr marT="45725" marB="45725" marR="91450" marL="91450">
                    <a:solidFill>
                      <a:srgbClr val="D99694"/>
                    </a:solidFill>
                  </a:tcPr>
                </a:tc>
                <a:tc>
                  <a:txBody>
                    <a:bodyPr/>
                    <a:lstStyle/>
                    <a:p>
                      <a:pPr indent="0" lvl="0" marL="0" marR="0" rtl="0" algn="l">
                        <a:lnSpc>
                          <a:spcPct val="110000"/>
                        </a:lnSpc>
                        <a:spcBef>
                          <a:spcPts val="0"/>
                        </a:spcBef>
                        <a:spcAft>
                          <a:spcPts val="0"/>
                        </a:spcAft>
                        <a:buNone/>
                      </a:pPr>
                      <a:r>
                        <a:rPr lang="de-DE" sz="2400"/>
                        <a:t>Housses de canapé</a:t>
                      </a:r>
                      <a:endParaRPr/>
                    </a:p>
                  </a:txBody>
                  <a:tcPr marT="45725" marB="45725" marR="91450" marL="91450"/>
                </a:tc>
                <a:tc>
                  <a:txBody>
                    <a:bodyPr/>
                    <a:lstStyle/>
                    <a:p>
                      <a:pPr indent="0" lvl="0" marL="0" marR="0" rtl="0" algn="l">
                        <a:lnSpc>
                          <a:spcPct val="110000"/>
                        </a:lnSpc>
                        <a:spcBef>
                          <a:spcPts val="0"/>
                        </a:spcBef>
                        <a:spcAft>
                          <a:spcPts val="0"/>
                        </a:spcAft>
                        <a:buNone/>
                      </a:pPr>
                      <a:r>
                        <a:rPr i="1" lang="de-DE" sz="2400" u="none" cap="none" strike="noStrike"/>
                        <a:t>PFAS </a:t>
                      </a:r>
                      <a:br>
                        <a:rPr i="1" lang="de-DE" sz="2400" u="none" cap="none" strike="noStrike"/>
                      </a:br>
                      <a:endParaRPr/>
                    </a:p>
                  </a:txBody>
                  <a:tcPr marT="45725" marB="45725" marR="91450" marL="91450"/>
                </a:tc>
              </a:tr>
              <a:tr h="1003500">
                <a:tc>
                  <a:txBody>
                    <a:bodyPr/>
                    <a:lstStyle/>
                    <a:p>
                      <a:pPr indent="0" lvl="0" marL="0" marR="0" rtl="0" algn="l">
                        <a:lnSpc>
                          <a:spcPct val="110000"/>
                        </a:lnSpc>
                        <a:spcBef>
                          <a:spcPts val="0"/>
                        </a:spcBef>
                        <a:spcAft>
                          <a:spcPts val="0"/>
                        </a:spcAft>
                        <a:buNone/>
                      </a:pPr>
                      <a:r>
                        <a:rPr b="1" lang="de-DE" sz="2400"/>
                        <a:t>Électronique</a:t>
                      </a:r>
                      <a:endParaRPr/>
                    </a:p>
                  </a:txBody>
                  <a:tcPr marT="45725" marB="45725" marR="91450" marL="91450">
                    <a:solidFill>
                      <a:srgbClr val="D99694"/>
                    </a:solidFill>
                  </a:tcPr>
                </a:tc>
                <a:tc>
                  <a:txBody>
                    <a:bodyPr/>
                    <a:lstStyle/>
                    <a:p>
                      <a:pPr indent="0" lvl="0" marL="0" marR="0" rtl="0" algn="l">
                        <a:lnSpc>
                          <a:spcPct val="110000"/>
                        </a:lnSpc>
                        <a:spcBef>
                          <a:spcPts val="0"/>
                        </a:spcBef>
                        <a:spcAft>
                          <a:spcPts val="0"/>
                        </a:spcAft>
                        <a:buNone/>
                      </a:pPr>
                      <a:r>
                        <a:rPr lang="de-DE" sz="2400"/>
                        <a:t>Câble (PVC)</a:t>
                      </a:r>
                      <a:endParaRPr/>
                    </a:p>
                  </a:txBody>
                  <a:tcPr marT="45725" marB="45725" marR="91450" marL="91450"/>
                </a:tc>
                <a:tc>
                  <a:txBody>
                    <a:bodyPr/>
                    <a:lstStyle/>
                    <a:p>
                      <a:pPr indent="0" lvl="0" marL="0" marR="0" rtl="0" algn="l">
                        <a:lnSpc>
                          <a:spcPct val="110000"/>
                        </a:lnSpc>
                        <a:spcBef>
                          <a:spcPts val="0"/>
                        </a:spcBef>
                        <a:spcAft>
                          <a:spcPts val="0"/>
                        </a:spcAft>
                        <a:buNone/>
                      </a:pPr>
                      <a:r>
                        <a:rPr lang="de-DE" sz="2400"/>
                        <a:t>Additifs tels que les phtalates ou les retardateurs de flamme</a:t>
                      </a:r>
                      <a:endParaRPr/>
                    </a:p>
                  </a:txBody>
                  <a:tcPr marT="45725" marB="45725" marR="91450" marL="91450"/>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de-DE" sz="3000">
                <a:latin typeface="Calibri"/>
                <a:ea typeface="Calibri"/>
                <a:cs typeface="Calibri"/>
                <a:sym typeface="Calibri"/>
              </a:rPr>
              <a:t>Salon : Quelles substances ?</a:t>
            </a:r>
            <a:endParaRPr sz="3000">
              <a:latin typeface="Calibri"/>
              <a:ea typeface="Calibri"/>
              <a:cs typeface="Calibri"/>
              <a:sym typeface="Calibri"/>
            </a:endParaRPr>
          </a:p>
          <a:p>
            <a:pPr indent="0" lvl="0" marL="0" rtl="0" algn="l">
              <a:spcBef>
                <a:spcPts val="0"/>
              </a:spcBef>
              <a:spcAft>
                <a:spcPts val="0"/>
              </a:spcAft>
              <a:buClr>
                <a:srgbClr val="595959"/>
              </a:buClr>
              <a:buSzPts val="3000"/>
              <a:buFont typeface="Calibri"/>
              <a:buNone/>
            </a:pPr>
            <a:r>
              <a:t/>
            </a:r>
            <a:endParaRPr sz="3000">
              <a:latin typeface="Calibri"/>
              <a:ea typeface="Calibri"/>
              <a:cs typeface="Calibri"/>
              <a:sym typeface="Calibri"/>
            </a:endParaRPr>
          </a:p>
        </p:txBody>
      </p:sp>
      <p:graphicFrame>
        <p:nvGraphicFramePr>
          <p:cNvPr id="337" name="Google Shape;337;p23"/>
          <p:cNvGraphicFramePr/>
          <p:nvPr/>
        </p:nvGraphicFramePr>
        <p:xfrm>
          <a:off x="609600" y="1470025"/>
          <a:ext cx="3000000" cy="3000000"/>
        </p:xfrm>
        <a:graphic>
          <a:graphicData uri="http://schemas.openxmlformats.org/drawingml/2006/table">
            <a:tbl>
              <a:tblPr bandRow="1" firstRow="1">
                <a:noFill/>
                <a:tableStyleId>{528D10C0-3806-4303-A0B6-138BBE1DCDF1}</a:tableStyleId>
              </a:tblPr>
              <a:tblGrid>
                <a:gridCol w="1578275"/>
                <a:gridCol w="3908125"/>
                <a:gridCol w="5486400"/>
              </a:tblGrid>
              <a:tr h="618850">
                <a:tc rowSpan="2">
                  <a:txBody>
                    <a:bodyPr/>
                    <a:lstStyle/>
                    <a:p>
                      <a:pPr indent="0" lvl="0" marL="0" marR="0" rtl="0" algn="l">
                        <a:lnSpc>
                          <a:spcPct val="130000"/>
                        </a:lnSpc>
                        <a:spcBef>
                          <a:spcPts val="0"/>
                        </a:spcBef>
                        <a:spcAft>
                          <a:spcPts val="0"/>
                        </a:spcAft>
                        <a:buNone/>
                      </a:pPr>
                      <a:r>
                        <a:rPr b="1" lang="de-DE" sz="2400"/>
                        <a:t>Sols</a:t>
                      </a:r>
                      <a:endParaRPr/>
                    </a:p>
                  </a:txBody>
                  <a:tcPr marT="45725" marB="45725" marR="91450" marL="91450">
                    <a:solidFill>
                      <a:srgbClr val="D99694"/>
                    </a:solidFill>
                  </a:tcPr>
                </a:tc>
                <a:tc>
                  <a:txBody>
                    <a:bodyPr/>
                    <a:lstStyle/>
                    <a:p>
                      <a:pPr indent="0" lvl="0" marL="0" marR="0" rtl="0" algn="l">
                        <a:lnSpc>
                          <a:spcPct val="130000"/>
                        </a:lnSpc>
                        <a:spcBef>
                          <a:spcPts val="0"/>
                        </a:spcBef>
                        <a:spcAft>
                          <a:spcPts val="0"/>
                        </a:spcAft>
                        <a:buNone/>
                      </a:pPr>
                      <a:r>
                        <a:rPr lang="de-DE" sz="2400"/>
                        <a:t>Adhésifs</a:t>
                      </a:r>
                      <a:endParaRPr sz="2400" u="none" cap="none" strike="noStrike"/>
                    </a:p>
                  </a:txBody>
                  <a:tcPr marT="45725" marB="45725" marR="91450" marL="91450"/>
                </a:tc>
                <a:tc>
                  <a:txBody>
                    <a:bodyPr/>
                    <a:lstStyle/>
                    <a:p>
                      <a:pPr indent="0" lvl="0" marL="0" marR="0" rtl="0" algn="l">
                        <a:lnSpc>
                          <a:spcPct val="130000"/>
                        </a:lnSpc>
                        <a:spcBef>
                          <a:spcPts val="0"/>
                        </a:spcBef>
                        <a:spcAft>
                          <a:spcPts val="0"/>
                        </a:spcAft>
                        <a:buNone/>
                      </a:pPr>
                      <a:r>
                        <a:rPr lang="de-DE" sz="2400" u="none" cap="none" strike="noStrike">
                          <a:solidFill>
                            <a:schemeClr val="dk1"/>
                          </a:solidFill>
                          <a:latin typeface="Calibri"/>
                          <a:ea typeface="Calibri"/>
                          <a:cs typeface="Calibri"/>
                          <a:sym typeface="Calibri"/>
                        </a:rPr>
                        <a:t>Formaldehyde, BPA </a:t>
                      </a:r>
                      <a:endParaRPr sz="2400" u="none" cap="none" strike="noStrike"/>
                    </a:p>
                  </a:txBody>
                  <a:tcPr marT="45725" marB="45725" marR="91450" marL="91450"/>
                </a:tc>
              </a:tr>
              <a:tr h="1656900">
                <a:tc vMerge="1"/>
                <a:tc>
                  <a:txBody>
                    <a:bodyPr/>
                    <a:lstStyle/>
                    <a:p>
                      <a:pPr indent="0" lvl="0" marL="0" marR="0" rtl="0" algn="l">
                        <a:lnSpc>
                          <a:spcPct val="130000"/>
                        </a:lnSpc>
                        <a:spcBef>
                          <a:spcPts val="0"/>
                        </a:spcBef>
                        <a:spcAft>
                          <a:spcPts val="0"/>
                        </a:spcAft>
                        <a:buNone/>
                      </a:pPr>
                      <a:r>
                        <a:rPr lang="de-DE" sz="2400"/>
                        <a:t>planches de parquet collées  </a:t>
                      </a:r>
                      <a:r>
                        <a:rPr lang="de-DE" sz="2400" u="none" cap="none" strike="noStrike">
                          <a:solidFill>
                            <a:schemeClr val="dk1"/>
                          </a:solidFill>
                          <a:latin typeface="Calibri"/>
                          <a:ea typeface="Calibri"/>
                          <a:cs typeface="Calibri"/>
                          <a:sym typeface="Calibri"/>
                        </a:rPr>
                        <a:t> </a:t>
                      </a:r>
                      <a:endParaRPr sz="2400" u="none" cap="none" strike="noStrike"/>
                    </a:p>
                  </a:txBody>
                  <a:tcPr marT="45725" marB="45725" marR="91450" marL="91450"/>
                </a:tc>
                <a:tc>
                  <a:txBody>
                    <a:bodyPr/>
                    <a:lstStyle/>
                    <a:p>
                      <a:pPr indent="0" lvl="0" marL="0" marR="0" rtl="0" algn="l">
                        <a:lnSpc>
                          <a:spcPct val="130000"/>
                        </a:lnSpc>
                        <a:spcBef>
                          <a:spcPts val="0"/>
                        </a:spcBef>
                        <a:spcAft>
                          <a:spcPts val="0"/>
                        </a:spcAft>
                        <a:buNone/>
                      </a:pPr>
                      <a:r>
                        <a:rPr lang="de-DE" sz="2400"/>
                        <a:t>Liants et imprégnations protectrices (phénol, toluène, formaldéhyde)</a:t>
                      </a:r>
                      <a:endParaRPr sz="2400" u="none" cap="none" strike="noStrike"/>
                    </a:p>
                  </a:txBody>
                  <a:tcPr marT="45725" marB="45725" marR="91450" marL="91450"/>
                </a:tc>
              </a:tr>
              <a:tr h="1137875">
                <a:tc rowSpan="2">
                  <a:txBody>
                    <a:bodyPr/>
                    <a:lstStyle/>
                    <a:p>
                      <a:pPr indent="0" lvl="0" marL="0" marR="0" rtl="0" algn="l">
                        <a:lnSpc>
                          <a:spcPct val="130000"/>
                        </a:lnSpc>
                        <a:spcBef>
                          <a:spcPts val="0"/>
                        </a:spcBef>
                        <a:spcAft>
                          <a:spcPts val="0"/>
                        </a:spcAft>
                        <a:buNone/>
                      </a:pPr>
                      <a:r>
                        <a:rPr b="1" lang="de-DE" sz="2400"/>
                        <a:t>Murs</a:t>
                      </a:r>
                      <a:endParaRPr/>
                    </a:p>
                  </a:txBody>
                  <a:tcPr marT="45725" marB="45725" marR="91450" marL="91450">
                    <a:solidFill>
                      <a:srgbClr val="D99694"/>
                    </a:solidFill>
                  </a:tcPr>
                </a:tc>
                <a:tc>
                  <a:txBody>
                    <a:bodyPr/>
                    <a:lstStyle/>
                    <a:p>
                      <a:pPr indent="0" lvl="0" marL="0" marR="0" rtl="0" algn="l">
                        <a:lnSpc>
                          <a:spcPct val="130000"/>
                        </a:lnSpc>
                        <a:spcBef>
                          <a:spcPts val="0"/>
                        </a:spcBef>
                        <a:spcAft>
                          <a:spcPts val="0"/>
                        </a:spcAft>
                        <a:buNone/>
                      </a:pPr>
                      <a:r>
                        <a:rPr lang="de-DE" sz="2400"/>
                        <a:t>peinture murale</a:t>
                      </a:r>
                      <a:endParaRPr/>
                    </a:p>
                  </a:txBody>
                  <a:tcPr marT="45725" marB="45725" marR="91450" marL="91450"/>
                </a:tc>
                <a:tc>
                  <a:txBody>
                    <a:bodyPr/>
                    <a:lstStyle/>
                    <a:p>
                      <a:pPr indent="0" lvl="0" marL="0" marR="0" rtl="0" algn="l">
                        <a:lnSpc>
                          <a:spcPct val="130000"/>
                        </a:lnSpc>
                        <a:spcBef>
                          <a:spcPts val="0"/>
                        </a:spcBef>
                        <a:spcAft>
                          <a:spcPts val="0"/>
                        </a:spcAft>
                        <a:buNone/>
                      </a:pPr>
                      <a:r>
                        <a:rPr lang="de-DE" sz="2400"/>
                        <a:t>Ils contiennent souvent des plastifiants, des conservateurs et des solvants.</a:t>
                      </a:r>
                      <a:endParaRPr sz="2400" u="none" cap="none" strike="noStrike"/>
                    </a:p>
                  </a:txBody>
                  <a:tcPr marT="45725" marB="45725" marR="91450" marL="91450"/>
                </a:tc>
              </a:tr>
              <a:tr h="618850">
                <a:tc vMerge="1"/>
                <a:tc>
                  <a:txBody>
                    <a:bodyPr/>
                    <a:lstStyle/>
                    <a:p>
                      <a:pPr indent="0" lvl="0" marL="0" marR="0" rtl="0" algn="l">
                        <a:lnSpc>
                          <a:spcPct val="130000"/>
                        </a:lnSpc>
                        <a:spcBef>
                          <a:spcPts val="0"/>
                        </a:spcBef>
                        <a:spcAft>
                          <a:spcPts val="0"/>
                        </a:spcAft>
                        <a:buNone/>
                      </a:pPr>
                      <a:r>
                        <a:rPr lang="de-DE" sz="2400"/>
                        <a:t>Papier peint lavable</a:t>
                      </a:r>
                      <a:endParaRPr sz="2400" u="none" cap="none" strike="noStrike"/>
                    </a:p>
                  </a:txBody>
                  <a:tcPr marT="45725" marB="45725" marR="91450" marL="91450"/>
                </a:tc>
                <a:tc>
                  <a:txBody>
                    <a:bodyPr/>
                    <a:lstStyle/>
                    <a:p>
                      <a:pPr indent="0" lvl="0" marL="0" marR="0" rtl="0" algn="l">
                        <a:lnSpc>
                          <a:spcPct val="130000"/>
                        </a:lnSpc>
                        <a:spcBef>
                          <a:spcPts val="0"/>
                        </a:spcBef>
                        <a:spcAft>
                          <a:spcPts val="0"/>
                        </a:spcAft>
                        <a:buNone/>
                      </a:pPr>
                      <a:r>
                        <a:rPr lang="de-DE" sz="2400"/>
                        <a:t>PVC et plastifiants</a:t>
                      </a:r>
                      <a:r>
                        <a:rPr lang="de-DE" sz="2400" u="none" cap="none" strike="noStrike">
                          <a:solidFill>
                            <a:schemeClr val="dk1"/>
                          </a:solidFill>
                          <a:latin typeface="Calibri"/>
                          <a:ea typeface="Calibri"/>
                          <a:cs typeface="Calibri"/>
                          <a:sym typeface="Calibri"/>
                        </a:rPr>
                        <a:t> </a:t>
                      </a:r>
                      <a:endParaRPr sz="2400" u="none" cap="none" strike="noStrike"/>
                    </a:p>
                  </a:txBody>
                  <a:tcPr marT="45725" marB="45725" marR="91450" marL="91450"/>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000"/>
              <a:buFont typeface="Calibri"/>
              <a:buNone/>
            </a:pPr>
            <a:r>
              <a:rPr lang="de-DE" sz="3000">
                <a:latin typeface="Calibri"/>
                <a:ea typeface="Calibri"/>
                <a:cs typeface="Calibri"/>
                <a:sym typeface="Calibri"/>
              </a:rPr>
              <a:t>Comment puis-je me protéger ?</a:t>
            </a:r>
            <a:endParaRPr/>
          </a:p>
        </p:txBody>
      </p:sp>
      <p:sp>
        <p:nvSpPr>
          <p:cNvPr id="344" name="Google Shape;344;p24"/>
          <p:cNvSpPr txBox="1"/>
          <p:nvPr>
            <p:ph idx="1" type="body"/>
          </p:nvPr>
        </p:nvSpPr>
        <p:spPr>
          <a:xfrm>
            <a:off x="609600" y="1470453"/>
            <a:ext cx="10972800" cy="4834653"/>
          </a:xfrm>
          <a:prstGeom prst="rect">
            <a:avLst/>
          </a:prstGeom>
          <a:noFill/>
          <a:ln>
            <a:noFill/>
          </a:ln>
        </p:spPr>
        <p:txBody>
          <a:bodyPr anchorCtr="0" anchor="t" bIns="45700" lIns="91425" spcFirstLastPara="1" rIns="91425" wrap="square" tIns="45700">
            <a:normAutofit fontScale="85000" lnSpcReduction="20000"/>
          </a:bodyPr>
          <a:lstStyle/>
          <a:p>
            <a:pPr indent="-320040" lvl="0" marL="342900" rtl="0" algn="l">
              <a:lnSpc>
                <a:spcPct val="120000"/>
              </a:lnSpc>
              <a:spcBef>
                <a:spcPts val="0"/>
              </a:spcBef>
              <a:spcAft>
                <a:spcPts val="0"/>
              </a:spcAft>
              <a:buClr>
                <a:srgbClr val="595959"/>
              </a:buClr>
              <a:buSzPct val="100000"/>
              <a:buFont typeface="Noto Sans Symbols"/>
              <a:buChar char="⮚"/>
            </a:pPr>
            <a:r>
              <a:rPr lang="de-DE"/>
              <a:t>Éteindre / retirer les appareils électroniques 🡪 Acheter des appareils électriques certifiés (label TCO)</a:t>
            </a:r>
            <a:r>
              <a:rPr lang="de-DE" sz="2400"/>
              <a:t> </a:t>
            </a:r>
            <a:endParaRPr sz="2400"/>
          </a:p>
          <a:p>
            <a:pPr indent="-320040" lvl="0" marL="342900" rtl="0" algn="l">
              <a:lnSpc>
                <a:spcPct val="120000"/>
              </a:lnSpc>
              <a:spcBef>
                <a:spcPts val="480"/>
              </a:spcBef>
              <a:spcAft>
                <a:spcPts val="0"/>
              </a:spcAft>
              <a:buClr>
                <a:srgbClr val="595959"/>
              </a:buClr>
              <a:buSzPct val="100000"/>
              <a:buFont typeface="Noto Sans Symbols"/>
              <a:buChar char="⮚"/>
            </a:pPr>
            <a:r>
              <a:rPr lang="de-DE"/>
              <a:t>Évitez les meubles rembourrés des années 70, 80 et 90.</a:t>
            </a:r>
            <a:r>
              <a:rPr lang="de-DE" sz="2400"/>
              <a:t>s</a:t>
            </a:r>
            <a:endParaRPr/>
          </a:p>
          <a:p>
            <a:pPr indent="-320040" lvl="0" marL="342900" rtl="0" algn="l">
              <a:lnSpc>
                <a:spcPct val="120000"/>
              </a:lnSpc>
              <a:spcBef>
                <a:spcPts val="480"/>
              </a:spcBef>
              <a:spcAft>
                <a:spcPts val="0"/>
              </a:spcAft>
              <a:buClr>
                <a:srgbClr val="595959"/>
              </a:buClr>
              <a:buSzPct val="100000"/>
              <a:buFont typeface="Noto Sans Symbols"/>
              <a:buChar char="⮚"/>
            </a:pPr>
            <a:r>
              <a:rPr lang="de-DE"/>
              <a:t>Aérez régulièrement vos espaces et passez l'aspirateur</a:t>
            </a:r>
            <a:endParaRPr/>
          </a:p>
          <a:p>
            <a:pPr indent="-266700" lvl="1" marL="742950" rtl="0" algn="l">
              <a:lnSpc>
                <a:spcPct val="120000"/>
              </a:lnSpc>
              <a:spcBef>
                <a:spcPts val="400"/>
              </a:spcBef>
              <a:spcAft>
                <a:spcPts val="0"/>
              </a:spcAft>
              <a:buClr>
                <a:srgbClr val="595959"/>
              </a:buClr>
              <a:buSzPct val="100000"/>
              <a:buFont typeface="Noto Sans Symbols"/>
              <a:buChar char="▪"/>
            </a:pPr>
            <a:r>
              <a:rPr lang="de-DE"/>
              <a:t>Particulièrement à proximité des câbles et des appareils électriques</a:t>
            </a:r>
            <a:endParaRPr sz="2000"/>
          </a:p>
          <a:p>
            <a:pPr indent="-320040" lvl="0" marL="342900" rtl="0" algn="l">
              <a:lnSpc>
                <a:spcPct val="120000"/>
              </a:lnSpc>
              <a:spcBef>
                <a:spcPts val="480"/>
              </a:spcBef>
              <a:spcAft>
                <a:spcPts val="0"/>
              </a:spcAft>
              <a:buClr>
                <a:srgbClr val="595959"/>
              </a:buClr>
              <a:buSzPct val="100000"/>
              <a:buFont typeface="Noto Sans Symbols"/>
              <a:buChar char="⮚"/>
            </a:pPr>
            <a:r>
              <a:rPr lang="de-DE"/>
              <a:t>Éviter les meubles et les sols collés (PVC !)</a:t>
            </a:r>
            <a:endParaRPr/>
          </a:p>
          <a:p>
            <a:pPr indent="-266700" lvl="1" marL="742950" rtl="0" algn="l">
              <a:lnSpc>
                <a:spcPct val="120000"/>
              </a:lnSpc>
              <a:spcBef>
                <a:spcPts val="400"/>
              </a:spcBef>
              <a:spcAft>
                <a:spcPts val="0"/>
              </a:spcAft>
              <a:buClr>
                <a:srgbClr val="595959"/>
              </a:buClr>
              <a:buSzPct val="100000"/>
              <a:buFont typeface="Noto Sans Symbols"/>
              <a:buChar char="▪"/>
            </a:pPr>
            <a:r>
              <a:rPr lang="de-DE"/>
              <a:t>Si c'est inévitable : au mieux, laissez-le s'aérer pendant quelques jours.</a:t>
            </a:r>
            <a:endParaRPr sz="2000"/>
          </a:p>
          <a:p>
            <a:pPr indent="-323850" lvl="0" marL="342900" rtl="0" algn="l">
              <a:lnSpc>
                <a:spcPct val="120000"/>
              </a:lnSpc>
              <a:spcBef>
                <a:spcPts val="400"/>
              </a:spcBef>
              <a:spcAft>
                <a:spcPts val="0"/>
              </a:spcAft>
              <a:buClr>
                <a:srgbClr val="595959"/>
              </a:buClr>
              <a:buSzPct val="100000"/>
              <a:buFont typeface="Noto Sans Symbols"/>
              <a:buChar char="⮚"/>
            </a:pPr>
            <a:r>
              <a:rPr lang="de-DE" sz="2000"/>
              <a:t>Maintenir la température de l'air ambiant en dessous de 21°C</a:t>
            </a:r>
            <a:r>
              <a:rPr lang="de-DE" sz="2000"/>
              <a:t> </a:t>
            </a:r>
            <a:r>
              <a:rPr lang="de-DE" sz="1100"/>
              <a:t>(Kashyap &amp; Agarwal, 2018: </a:t>
            </a:r>
            <a:r>
              <a:rPr lang="de-DE" sz="1100" u="sng">
                <a:solidFill>
                  <a:schemeClr val="hlink"/>
                </a:solidFill>
                <a:hlinkClick r:id="rId4"/>
              </a:rPr>
              <a:t>https://www.sciencedirect.com/science/article/abs/pii/S0048969718313330</a:t>
            </a:r>
            <a:r>
              <a:rPr lang="de-DE" sz="1100"/>
              <a:t>)  </a:t>
            </a:r>
            <a:endParaRPr/>
          </a:p>
          <a:p>
            <a:pPr indent="-323850" lvl="0" marL="342900" rtl="0" algn="l">
              <a:lnSpc>
                <a:spcPct val="120000"/>
              </a:lnSpc>
              <a:spcBef>
                <a:spcPts val="400"/>
              </a:spcBef>
              <a:spcAft>
                <a:spcPts val="0"/>
              </a:spcAft>
              <a:buClr>
                <a:srgbClr val="595959"/>
              </a:buClr>
              <a:buSzPct val="100000"/>
              <a:buFont typeface="Noto Sans Symbols"/>
              <a:buChar char="⮚"/>
            </a:pPr>
            <a:r>
              <a:rPr lang="de-DE" sz="2000"/>
              <a:t>Éviter les peintures et papiers peints lavables (brillants).</a:t>
            </a:r>
            <a:r>
              <a:rPr lang="de-DE" sz="2000"/>
              <a:t> </a:t>
            </a:r>
            <a:endParaRPr/>
          </a:p>
          <a:p>
            <a:pPr indent="-323850" lvl="0" marL="342900" rtl="0" algn="l">
              <a:lnSpc>
                <a:spcPct val="120000"/>
              </a:lnSpc>
              <a:spcBef>
                <a:spcPts val="400"/>
              </a:spcBef>
              <a:spcAft>
                <a:spcPts val="0"/>
              </a:spcAft>
              <a:buSzPct val="100000"/>
              <a:buFont typeface="Noto Sans Symbols"/>
              <a:buChar char="⮚"/>
            </a:pPr>
            <a:r>
              <a:rPr lang="de-DE" sz="2000"/>
              <a:t>Pour les produits de construction ainsi que les matériaux d'ameublement et d'équipement </a:t>
            </a:r>
            <a:endParaRPr sz="2000"/>
          </a:p>
          <a:p>
            <a:pPr indent="-323850" lvl="0" marL="342900" rtl="0" algn="l">
              <a:lnSpc>
                <a:spcPct val="120000"/>
              </a:lnSpc>
              <a:spcBef>
                <a:spcPts val="400"/>
              </a:spcBef>
              <a:spcAft>
                <a:spcPts val="0"/>
              </a:spcAft>
              <a:buSzPct val="100000"/>
              <a:buFont typeface="Noto Sans Symbols"/>
              <a:buChar char="⮚"/>
            </a:pPr>
            <a:r>
              <a:rPr lang="de-DE" sz="2000"/>
              <a:t>Faites attention à l'étiquette COV </a:t>
            </a:r>
            <a:r>
              <a:rPr lang="de-DE" sz="2000"/>
              <a:t>(</a:t>
            </a:r>
            <a:r>
              <a:rPr lang="de-DE" sz="2000">
                <a:solidFill>
                  <a:srgbClr val="00B050"/>
                </a:solidFill>
              </a:rPr>
              <a:t>A+</a:t>
            </a:r>
            <a:r>
              <a:rPr lang="de-DE" sz="2000"/>
              <a:t>, </a:t>
            </a:r>
            <a:r>
              <a:rPr lang="de-DE" sz="2000">
                <a:solidFill>
                  <a:srgbClr val="92D050"/>
                </a:solidFill>
              </a:rPr>
              <a:t>A</a:t>
            </a:r>
            <a:r>
              <a:rPr lang="de-DE" sz="2000"/>
              <a:t>, </a:t>
            </a:r>
            <a:r>
              <a:rPr lang="de-DE" sz="2000">
                <a:solidFill>
                  <a:schemeClr val="accent6"/>
                </a:solidFill>
              </a:rPr>
              <a:t>B</a:t>
            </a:r>
            <a:r>
              <a:rPr lang="de-DE" sz="2000"/>
              <a:t>, </a:t>
            </a:r>
            <a:r>
              <a:rPr lang="de-DE" sz="2000">
                <a:solidFill>
                  <a:srgbClr val="C00000"/>
                </a:solidFill>
              </a:rPr>
              <a:t>C</a:t>
            </a:r>
            <a:r>
              <a:rPr lang="de-DE" sz="2000"/>
              <a:t>) </a:t>
            </a:r>
            <a:r>
              <a:rPr lang="de-DE" sz="2000"/>
              <a:t>les composés organiques volatils</a:t>
            </a:r>
            <a:endParaRPr sz="2000"/>
          </a:p>
          <a:p>
            <a:pPr indent="0" lvl="0" marL="0" rtl="0" algn="l">
              <a:lnSpc>
                <a:spcPct val="120000"/>
              </a:lnSpc>
              <a:spcBef>
                <a:spcPts val="480"/>
              </a:spcBef>
              <a:spcAft>
                <a:spcPts val="0"/>
              </a:spcAft>
              <a:buClr>
                <a:srgbClr val="595959"/>
              </a:buClr>
              <a:buSzPct val="100000"/>
              <a:buNone/>
            </a:pPr>
            <a:r>
              <a:t/>
            </a:r>
            <a:endParaRPr sz="2400"/>
          </a:p>
          <a:p>
            <a:pPr indent="-158750" lvl="1" marL="742950" rtl="0" algn="l">
              <a:spcBef>
                <a:spcPts val="400"/>
              </a:spcBef>
              <a:spcAft>
                <a:spcPts val="0"/>
              </a:spcAft>
              <a:buClr>
                <a:srgbClr val="595959"/>
              </a:buClr>
              <a:buSzPct val="100000"/>
              <a:buFont typeface="Arial"/>
              <a:buNone/>
            </a:pPr>
            <a:r>
              <a:t/>
            </a:r>
            <a:endParaRPr/>
          </a:p>
          <a:p>
            <a:pPr indent="-190500" lvl="0" marL="342900" rtl="0" algn="l">
              <a:spcBef>
                <a:spcPts val="480"/>
              </a:spcBef>
              <a:spcAft>
                <a:spcPts val="0"/>
              </a:spcAft>
              <a:buClr>
                <a:srgbClr val="595959"/>
              </a:buClr>
              <a:buSzPct val="100000"/>
              <a:buFont typeface="Arial"/>
              <a:buNone/>
            </a:pPr>
            <a:r>
              <a:t/>
            </a:r>
            <a:endParaRPr/>
          </a:p>
        </p:txBody>
      </p:sp>
      <p:pic>
        <p:nvPicPr>
          <p:cNvPr id="345" name="Google Shape;345;p24"/>
          <p:cNvPicPr preferRelativeResize="0"/>
          <p:nvPr/>
        </p:nvPicPr>
        <p:blipFill rotWithShape="1">
          <a:blip r:embed="rId5">
            <a:alphaModFix/>
          </a:blip>
          <a:srcRect b="0" l="0" r="0" t="0"/>
          <a:stretch/>
        </p:blipFill>
        <p:spPr>
          <a:xfrm>
            <a:off x="7011375" y="2185892"/>
            <a:ext cx="2273417" cy="1701887"/>
          </a:xfrm>
          <a:prstGeom prst="rect">
            <a:avLst/>
          </a:prstGeom>
          <a:noFill/>
          <a:ln>
            <a:noFill/>
          </a:ln>
        </p:spPr>
      </p:pic>
      <p:pic>
        <p:nvPicPr>
          <p:cNvPr id="346" name="Google Shape;346;p24"/>
          <p:cNvPicPr preferRelativeResize="0"/>
          <p:nvPr/>
        </p:nvPicPr>
        <p:blipFill rotWithShape="1">
          <a:blip r:embed="rId6">
            <a:alphaModFix/>
          </a:blip>
          <a:srcRect b="0" l="0" r="0" t="0"/>
          <a:stretch/>
        </p:blipFill>
        <p:spPr>
          <a:xfrm>
            <a:off x="8622784" y="4213871"/>
            <a:ext cx="2514859" cy="137787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000"/>
              <a:buFont typeface="Calibri"/>
              <a:buNone/>
            </a:pPr>
            <a:r>
              <a:rPr lang="de-DE" sz="3000">
                <a:latin typeface="Calibri"/>
                <a:ea typeface="Calibri"/>
                <a:cs typeface="Calibri"/>
                <a:sym typeface="Calibri"/>
              </a:rPr>
              <a:t>Comment puis-je me protéger ?</a:t>
            </a:r>
            <a:endParaRPr/>
          </a:p>
        </p:txBody>
      </p:sp>
      <p:sp>
        <p:nvSpPr>
          <p:cNvPr id="353" name="Google Shape;353;p25"/>
          <p:cNvSpPr txBox="1"/>
          <p:nvPr>
            <p:ph idx="1" type="body"/>
          </p:nvPr>
        </p:nvSpPr>
        <p:spPr>
          <a:xfrm>
            <a:off x="609600" y="1470454"/>
            <a:ext cx="5630416" cy="4622842"/>
          </a:xfrm>
          <a:prstGeom prst="rect">
            <a:avLst/>
          </a:prstGeom>
          <a:noFill/>
          <a:ln>
            <a:noFill/>
          </a:ln>
        </p:spPr>
        <p:txBody>
          <a:bodyPr anchorCtr="0" anchor="t" bIns="45700" lIns="91425" spcFirstLastPara="1" rIns="91425" wrap="square" tIns="45700">
            <a:normAutofit/>
          </a:bodyPr>
          <a:lstStyle/>
          <a:p>
            <a:pPr indent="-342900" lvl="0" marL="342900" rtl="0" algn="l">
              <a:lnSpc>
                <a:spcPct val="120000"/>
              </a:lnSpc>
              <a:spcBef>
                <a:spcPts val="0"/>
              </a:spcBef>
              <a:spcAft>
                <a:spcPts val="0"/>
              </a:spcAft>
              <a:buClr>
                <a:srgbClr val="595959"/>
              </a:buClr>
              <a:buSzPts val="2400"/>
              <a:buFont typeface="Noto Sans Symbols"/>
              <a:buChar char="⮚"/>
            </a:pPr>
            <a:r>
              <a:rPr lang="de-DE"/>
              <a:t>Lors de l'achat de nouveaux produits, vérifiez le label </a:t>
            </a:r>
            <a:endParaRPr/>
          </a:p>
          <a:p>
            <a:pPr indent="-342900" lvl="0" marL="342900" rtl="0" algn="l">
              <a:lnSpc>
                <a:spcPct val="120000"/>
              </a:lnSpc>
              <a:spcBef>
                <a:spcPts val="480"/>
              </a:spcBef>
              <a:spcAft>
                <a:spcPts val="0"/>
              </a:spcAft>
              <a:buClr>
                <a:srgbClr val="595959"/>
              </a:buClr>
              <a:buSzPts val="2400"/>
              <a:buFont typeface="Noto Sans Symbols"/>
              <a:buChar char="⮚"/>
            </a:pPr>
            <a:r>
              <a:rPr lang="de-DE"/>
              <a:t>Ecotopten</a:t>
            </a:r>
            <a:endParaRPr sz="2400"/>
          </a:p>
          <a:p>
            <a:pPr indent="-342900" lvl="0" marL="342900" rtl="0" algn="l">
              <a:lnSpc>
                <a:spcPct val="120000"/>
              </a:lnSpc>
              <a:spcBef>
                <a:spcPts val="480"/>
              </a:spcBef>
              <a:spcAft>
                <a:spcPts val="0"/>
              </a:spcAft>
              <a:buClr>
                <a:srgbClr val="595959"/>
              </a:buClr>
              <a:buSzPts val="2400"/>
              <a:buFont typeface="Noto Sans Symbols"/>
              <a:buChar char="⮚"/>
            </a:pPr>
            <a:r>
              <a:rPr lang="de-DE" sz="2400"/>
              <a:t>Apps: Scan4Chem</a:t>
            </a:r>
            <a:endParaRPr/>
          </a:p>
          <a:p>
            <a:pPr indent="-285750" lvl="1" marL="742950" rtl="0" algn="l">
              <a:lnSpc>
                <a:spcPct val="120000"/>
              </a:lnSpc>
              <a:spcBef>
                <a:spcPts val="400"/>
              </a:spcBef>
              <a:spcAft>
                <a:spcPts val="0"/>
              </a:spcAft>
              <a:buClr>
                <a:srgbClr val="595959"/>
              </a:buClr>
              <a:buSzPts val="2000"/>
              <a:buFont typeface="Noto Sans Symbols"/>
              <a:buChar char="⮚"/>
            </a:pPr>
            <a:r>
              <a:rPr lang="de-DE"/>
              <a:t>Scannez votre produit !</a:t>
            </a:r>
            <a:endParaRPr/>
          </a:p>
          <a:p>
            <a:pPr indent="-190500" lvl="0" marL="342900" rtl="0" algn="l">
              <a:spcBef>
                <a:spcPts val="480"/>
              </a:spcBef>
              <a:spcAft>
                <a:spcPts val="0"/>
              </a:spcAft>
              <a:buClr>
                <a:srgbClr val="595959"/>
              </a:buClr>
              <a:buSzPts val="2400"/>
              <a:buFont typeface="Arial"/>
              <a:buNone/>
            </a:pPr>
            <a:r>
              <a:t/>
            </a:r>
            <a:endParaRPr/>
          </a:p>
        </p:txBody>
      </p:sp>
      <p:pic>
        <p:nvPicPr>
          <p:cNvPr descr="Ein Bild, das Text, Person, Fern, drinnen enthält.&#10;&#10;Automatisch generierte Beschreibung" id="354" name="Google Shape;354;p25"/>
          <p:cNvPicPr preferRelativeResize="0"/>
          <p:nvPr/>
        </p:nvPicPr>
        <p:blipFill rotWithShape="1">
          <a:blip r:embed="rId3">
            <a:alphaModFix/>
          </a:blip>
          <a:srcRect b="18500" l="19899" r="27601" t="9050"/>
          <a:stretch/>
        </p:blipFill>
        <p:spPr>
          <a:xfrm>
            <a:off x="6791400" y="1340768"/>
            <a:ext cx="5400600" cy="4968552"/>
          </a:xfrm>
          <a:prstGeom prst="rect">
            <a:avLst/>
          </a:prstGeom>
          <a:noFill/>
          <a:ln>
            <a:noFill/>
          </a:ln>
        </p:spPr>
      </p:pic>
      <p:pic>
        <p:nvPicPr>
          <p:cNvPr descr="Scan4Chem - Photos | Facebook" id="355" name="Google Shape;355;p25"/>
          <p:cNvPicPr preferRelativeResize="0"/>
          <p:nvPr/>
        </p:nvPicPr>
        <p:blipFill rotWithShape="1">
          <a:blip r:embed="rId4">
            <a:alphaModFix/>
          </a:blip>
          <a:srcRect b="0" l="0" r="0" t="0"/>
          <a:stretch/>
        </p:blipFill>
        <p:spPr>
          <a:xfrm>
            <a:off x="6062922" y="4437112"/>
            <a:ext cx="1456956" cy="1456956"/>
          </a:xfrm>
          <a:prstGeom prst="rect">
            <a:avLst/>
          </a:prstGeom>
          <a:noFill/>
          <a:ln>
            <a:noFill/>
          </a:ln>
        </p:spPr>
      </p:pic>
      <p:pic>
        <p:nvPicPr>
          <p:cNvPr id="356" name="Google Shape;356;p25"/>
          <p:cNvPicPr preferRelativeResize="0"/>
          <p:nvPr/>
        </p:nvPicPr>
        <p:blipFill rotWithShape="1">
          <a:blip r:embed="rId5">
            <a:alphaModFix/>
          </a:blip>
          <a:srcRect b="0" l="0" r="0" t="0"/>
          <a:stretch/>
        </p:blipFill>
        <p:spPr>
          <a:xfrm>
            <a:off x="1430507" y="4395468"/>
            <a:ext cx="3009900" cy="149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0" name="Shape 360"/>
        <p:cNvGrpSpPr/>
        <p:nvPr/>
      </p:nvGrpSpPr>
      <p:grpSpPr>
        <a:xfrm>
          <a:off x="0" y="0"/>
          <a:ext cx="0" cy="0"/>
          <a:chOff x="0" y="0"/>
          <a:chExt cx="0" cy="0"/>
        </a:xfrm>
      </p:grpSpPr>
      <p:sp>
        <p:nvSpPr>
          <p:cNvPr id="361" name="Google Shape;361;p2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PAHs - Sources</a:t>
            </a:r>
            <a:endParaRPr/>
          </a:p>
        </p:txBody>
      </p:sp>
      <p:pic>
        <p:nvPicPr>
          <p:cNvPr descr="Ein Bild, das Boden enthält.&#10;&#10;Automatisch generierte Beschreibung" id="362" name="Google Shape;362;p28"/>
          <p:cNvPicPr preferRelativeResize="0"/>
          <p:nvPr/>
        </p:nvPicPr>
        <p:blipFill rotWithShape="1">
          <a:blip r:embed="rId3">
            <a:alphaModFix/>
          </a:blip>
          <a:srcRect b="0" l="0" r="0" t="0"/>
          <a:stretch/>
        </p:blipFill>
        <p:spPr>
          <a:xfrm>
            <a:off x="6456040" y="1500753"/>
            <a:ext cx="4803953" cy="3190126"/>
          </a:xfrm>
          <a:custGeom>
            <a:rect b="b" l="l" r="r" t="t"/>
            <a:pathLst>
              <a:path extrusionOk="0" fill="none" h="3190126" w="4803953">
                <a:moveTo>
                  <a:pt x="0" y="0"/>
                </a:moveTo>
                <a:cubicBezTo>
                  <a:pt x="266682" y="-23962"/>
                  <a:pt x="306516" y="-19466"/>
                  <a:pt x="542160" y="0"/>
                </a:cubicBezTo>
                <a:cubicBezTo>
                  <a:pt x="777804" y="19466"/>
                  <a:pt x="980785" y="25291"/>
                  <a:pt x="1228439" y="0"/>
                </a:cubicBezTo>
                <a:cubicBezTo>
                  <a:pt x="1476093" y="-25291"/>
                  <a:pt x="1634929" y="13349"/>
                  <a:pt x="1818639" y="0"/>
                </a:cubicBezTo>
                <a:cubicBezTo>
                  <a:pt x="2002349" y="-13349"/>
                  <a:pt x="2267792" y="29251"/>
                  <a:pt x="2552958" y="0"/>
                </a:cubicBezTo>
                <a:cubicBezTo>
                  <a:pt x="2838124" y="-29251"/>
                  <a:pt x="2991645" y="-23489"/>
                  <a:pt x="3287276" y="0"/>
                </a:cubicBezTo>
                <a:cubicBezTo>
                  <a:pt x="3582907" y="23489"/>
                  <a:pt x="3710276" y="-8930"/>
                  <a:pt x="3877476" y="0"/>
                </a:cubicBezTo>
                <a:cubicBezTo>
                  <a:pt x="4044676" y="8930"/>
                  <a:pt x="4570187" y="-19752"/>
                  <a:pt x="4803953" y="0"/>
                </a:cubicBezTo>
                <a:cubicBezTo>
                  <a:pt x="4826539" y="298016"/>
                  <a:pt x="4797455" y="495494"/>
                  <a:pt x="4803953" y="669926"/>
                </a:cubicBezTo>
                <a:cubicBezTo>
                  <a:pt x="4810451" y="844358"/>
                  <a:pt x="4785618" y="1182255"/>
                  <a:pt x="4803953" y="1371754"/>
                </a:cubicBezTo>
                <a:cubicBezTo>
                  <a:pt x="4822288" y="1561253"/>
                  <a:pt x="4832534" y="1762079"/>
                  <a:pt x="4803953" y="1945977"/>
                </a:cubicBezTo>
                <a:cubicBezTo>
                  <a:pt x="4775372" y="2129875"/>
                  <a:pt x="4798051" y="2396842"/>
                  <a:pt x="4803953" y="2520200"/>
                </a:cubicBezTo>
                <a:cubicBezTo>
                  <a:pt x="4809855" y="2643558"/>
                  <a:pt x="4781147" y="2858023"/>
                  <a:pt x="4803953" y="3190126"/>
                </a:cubicBezTo>
                <a:cubicBezTo>
                  <a:pt x="4665743" y="3171258"/>
                  <a:pt x="4312792" y="3175630"/>
                  <a:pt x="4165714" y="3190126"/>
                </a:cubicBezTo>
                <a:cubicBezTo>
                  <a:pt x="4018636" y="3204622"/>
                  <a:pt x="3809463" y="3211424"/>
                  <a:pt x="3623553" y="3190126"/>
                </a:cubicBezTo>
                <a:cubicBezTo>
                  <a:pt x="3437643" y="3168828"/>
                  <a:pt x="3229429" y="3213990"/>
                  <a:pt x="3033353" y="3190126"/>
                </a:cubicBezTo>
                <a:cubicBezTo>
                  <a:pt x="2837277" y="3166262"/>
                  <a:pt x="2457197" y="3199524"/>
                  <a:pt x="2299035" y="3190126"/>
                </a:cubicBezTo>
                <a:cubicBezTo>
                  <a:pt x="2140873" y="3180728"/>
                  <a:pt x="1812945" y="3200901"/>
                  <a:pt x="1516677" y="3190126"/>
                </a:cubicBezTo>
                <a:cubicBezTo>
                  <a:pt x="1220409" y="3179351"/>
                  <a:pt x="1144145" y="3161936"/>
                  <a:pt x="782358" y="3190126"/>
                </a:cubicBezTo>
                <a:cubicBezTo>
                  <a:pt x="420571" y="3218316"/>
                  <a:pt x="158343" y="3174732"/>
                  <a:pt x="0" y="3190126"/>
                </a:cubicBezTo>
                <a:cubicBezTo>
                  <a:pt x="-24276" y="3024674"/>
                  <a:pt x="18241" y="2702719"/>
                  <a:pt x="0" y="2488298"/>
                </a:cubicBezTo>
                <a:cubicBezTo>
                  <a:pt x="-18241" y="2273877"/>
                  <a:pt x="-23912" y="2000767"/>
                  <a:pt x="0" y="1786471"/>
                </a:cubicBezTo>
                <a:cubicBezTo>
                  <a:pt x="23912" y="1572175"/>
                  <a:pt x="6928" y="1486778"/>
                  <a:pt x="0" y="1244149"/>
                </a:cubicBezTo>
                <a:cubicBezTo>
                  <a:pt x="-6928" y="1001520"/>
                  <a:pt x="-15009" y="938038"/>
                  <a:pt x="0" y="701828"/>
                </a:cubicBezTo>
                <a:cubicBezTo>
                  <a:pt x="15009" y="465618"/>
                  <a:pt x="-27957" y="173740"/>
                  <a:pt x="0" y="0"/>
                </a:cubicBezTo>
                <a:close/>
              </a:path>
              <a:path extrusionOk="0" h="3190126" w="4803953">
                <a:moveTo>
                  <a:pt x="0" y="0"/>
                </a:moveTo>
                <a:cubicBezTo>
                  <a:pt x="161518" y="4558"/>
                  <a:pt x="335094" y="24051"/>
                  <a:pt x="638239" y="0"/>
                </a:cubicBezTo>
                <a:cubicBezTo>
                  <a:pt x="941384" y="-24051"/>
                  <a:pt x="1048973" y="-14985"/>
                  <a:pt x="1180400" y="0"/>
                </a:cubicBezTo>
                <a:cubicBezTo>
                  <a:pt x="1311827" y="14985"/>
                  <a:pt x="1537308" y="-21249"/>
                  <a:pt x="1866679" y="0"/>
                </a:cubicBezTo>
                <a:cubicBezTo>
                  <a:pt x="2196050" y="21249"/>
                  <a:pt x="2166901" y="-17067"/>
                  <a:pt x="2408839" y="0"/>
                </a:cubicBezTo>
                <a:cubicBezTo>
                  <a:pt x="2650777" y="17067"/>
                  <a:pt x="2701060" y="18732"/>
                  <a:pt x="2951000" y="0"/>
                </a:cubicBezTo>
                <a:cubicBezTo>
                  <a:pt x="3200940" y="-18732"/>
                  <a:pt x="3483226" y="3247"/>
                  <a:pt x="3733358" y="0"/>
                </a:cubicBezTo>
                <a:cubicBezTo>
                  <a:pt x="3983490" y="-3247"/>
                  <a:pt x="4569672" y="-41120"/>
                  <a:pt x="4803953" y="0"/>
                </a:cubicBezTo>
                <a:cubicBezTo>
                  <a:pt x="4776194" y="142066"/>
                  <a:pt x="4778070" y="375396"/>
                  <a:pt x="4803953" y="606124"/>
                </a:cubicBezTo>
                <a:cubicBezTo>
                  <a:pt x="4829836" y="836852"/>
                  <a:pt x="4822546" y="1064052"/>
                  <a:pt x="4803953" y="1307952"/>
                </a:cubicBezTo>
                <a:cubicBezTo>
                  <a:pt x="4785360" y="1551852"/>
                  <a:pt x="4785669" y="1659889"/>
                  <a:pt x="4803953" y="2009779"/>
                </a:cubicBezTo>
                <a:cubicBezTo>
                  <a:pt x="4822237" y="2359669"/>
                  <a:pt x="4798173" y="2334683"/>
                  <a:pt x="4803953" y="2552101"/>
                </a:cubicBezTo>
                <a:cubicBezTo>
                  <a:pt x="4809733" y="2769519"/>
                  <a:pt x="4813566" y="2992712"/>
                  <a:pt x="4803953" y="3190126"/>
                </a:cubicBezTo>
                <a:cubicBezTo>
                  <a:pt x="4679240" y="3178777"/>
                  <a:pt x="4410652" y="3206393"/>
                  <a:pt x="4261793" y="3190126"/>
                </a:cubicBezTo>
                <a:cubicBezTo>
                  <a:pt x="4112934" y="3173859"/>
                  <a:pt x="3742317" y="3169969"/>
                  <a:pt x="3527474" y="3190126"/>
                </a:cubicBezTo>
                <a:cubicBezTo>
                  <a:pt x="3312631" y="3210283"/>
                  <a:pt x="3033152" y="3173504"/>
                  <a:pt x="2841195" y="3190126"/>
                </a:cubicBezTo>
                <a:cubicBezTo>
                  <a:pt x="2649238" y="3206748"/>
                  <a:pt x="2338715" y="3169991"/>
                  <a:pt x="2202956" y="3190126"/>
                </a:cubicBezTo>
                <a:cubicBezTo>
                  <a:pt x="2067197" y="3210261"/>
                  <a:pt x="1930328" y="3200851"/>
                  <a:pt x="1660795" y="3190126"/>
                </a:cubicBezTo>
                <a:cubicBezTo>
                  <a:pt x="1391262" y="3179401"/>
                  <a:pt x="1228386" y="3204070"/>
                  <a:pt x="926477" y="3190126"/>
                </a:cubicBezTo>
                <a:cubicBezTo>
                  <a:pt x="624568" y="3176182"/>
                  <a:pt x="299078" y="3208695"/>
                  <a:pt x="0" y="3190126"/>
                </a:cubicBezTo>
                <a:cubicBezTo>
                  <a:pt x="-2078" y="3025444"/>
                  <a:pt x="-20943" y="2874311"/>
                  <a:pt x="0" y="2647805"/>
                </a:cubicBezTo>
                <a:cubicBezTo>
                  <a:pt x="20943" y="2421299"/>
                  <a:pt x="-5037" y="2139909"/>
                  <a:pt x="0" y="1945977"/>
                </a:cubicBezTo>
                <a:cubicBezTo>
                  <a:pt x="5037" y="1752045"/>
                  <a:pt x="13755" y="1554762"/>
                  <a:pt x="0" y="1371754"/>
                </a:cubicBezTo>
                <a:cubicBezTo>
                  <a:pt x="-13755" y="1188746"/>
                  <a:pt x="-4617" y="1045767"/>
                  <a:pt x="0" y="829433"/>
                </a:cubicBezTo>
                <a:cubicBezTo>
                  <a:pt x="4617" y="613099"/>
                  <a:pt x="25123" y="302770"/>
                  <a:pt x="0" y="0"/>
                </a:cubicBezTo>
                <a:close/>
              </a:path>
            </a:pathLst>
          </a:custGeom>
          <a:noFill/>
          <a:ln cap="flat" cmpd="sng" w="9525">
            <a:solidFill>
              <a:schemeClr val="dk1"/>
            </a:solidFill>
            <a:prstDash val="solid"/>
            <a:round/>
            <a:headEnd len="sm" w="sm" type="none"/>
            <a:tailEnd len="sm" w="sm" type="none"/>
          </a:ln>
        </p:spPr>
      </p:pic>
      <p:sp>
        <p:nvSpPr>
          <p:cNvPr id="363" name="Google Shape;363;p28"/>
          <p:cNvSpPr txBox="1"/>
          <p:nvPr/>
        </p:nvSpPr>
        <p:spPr>
          <a:xfrm>
            <a:off x="443776" y="1450538"/>
            <a:ext cx="6012300" cy="47100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Produits en plastique et en caoutchouc</a:t>
            </a:r>
            <a:endParaRPr b="0" i="0" sz="2000" u="none" cap="none" strike="noStrike">
              <a:solidFill>
                <a:schemeClr val="dk1"/>
              </a:solidFill>
              <a:latin typeface="Calibri"/>
              <a:ea typeface="Calibri"/>
              <a:cs typeface="Calibri"/>
              <a:sym typeface="Calibri"/>
            </a:endParaRPr>
          </a:p>
          <a:p>
            <a:pPr indent="-342900" lvl="0" marL="342900" marR="0" rtl="0" algn="l">
              <a:lnSpc>
                <a:spcPct val="150000"/>
              </a:lnSpc>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Peintures de protection</a:t>
            </a:r>
            <a:endParaRPr sz="2000">
              <a:solidFill>
                <a:schemeClr val="dk1"/>
              </a:solidFill>
              <a:latin typeface="Calibri"/>
              <a:ea typeface="Calibri"/>
              <a:cs typeface="Calibri"/>
              <a:sym typeface="Calibri"/>
            </a:endParaRPr>
          </a:p>
          <a:p>
            <a:pPr indent="-342900" lvl="0" marL="342900" marR="0" rtl="0" algn="l">
              <a:lnSpc>
                <a:spcPct val="150000"/>
              </a:lnSpc>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Briquettes de charbon</a:t>
            </a:r>
            <a:endParaRPr sz="2000">
              <a:solidFill>
                <a:schemeClr val="dk1"/>
              </a:solidFill>
              <a:latin typeface="Calibri"/>
              <a:ea typeface="Calibri"/>
              <a:cs typeface="Calibri"/>
              <a:sym typeface="Calibri"/>
            </a:endParaRPr>
          </a:p>
          <a:p>
            <a:pPr indent="-342900" lvl="0" marL="342900" marR="0" rtl="0" algn="l">
              <a:lnSpc>
                <a:spcPct val="150000"/>
              </a:lnSpc>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Alimentation</a:t>
            </a:r>
            <a:endParaRPr/>
          </a:p>
          <a:p>
            <a:pPr indent="-342900" lvl="0" marL="342900" marR="0" rtl="0" algn="l">
              <a:lnSpc>
                <a:spcPct val="150000"/>
              </a:lnSpc>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Air et gaz d'échappement</a:t>
            </a:r>
            <a:endParaRPr sz="2000">
              <a:solidFill>
                <a:schemeClr val="dk1"/>
              </a:solidFill>
              <a:latin typeface="Calibri"/>
              <a:ea typeface="Calibri"/>
              <a:cs typeface="Calibri"/>
              <a:sym typeface="Calibri"/>
            </a:endParaRPr>
          </a:p>
          <a:p>
            <a:pPr indent="0" lvl="0" marL="0" marR="0" rtl="0" algn="l">
              <a:lnSpc>
                <a:spcPct val="150000"/>
              </a:lnSpc>
              <a:spcBef>
                <a:spcPts val="0"/>
              </a:spcBef>
              <a:spcAft>
                <a:spcPts val="0"/>
              </a:spcAft>
              <a:buNone/>
            </a:pPr>
            <a:r>
              <a:t/>
            </a:r>
            <a:endParaRPr sz="2000">
              <a:solidFill>
                <a:schemeClr val="dk1"/>
              </a:solidFill>
              <a:latin typeface="Calibri"/>
              <a:ea typeface="Calibri"/>
              <a:cs typeface="Calibri"/>
              <a:sym typeface="Calibri"/>
            </a:endParaRPr>
          </a:p>
          <a:p>
            <a:pPr indent="-158750" lvl="0" marL="285750" marR="0" rtl="0" algn="l">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158750" lvl="0" marL="285750" marR="0" rtl="0" algn="l">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158750" lvl="0" marL="285750" marR="0" rtl="0" algn="l">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158750" lvl="0" marL="285750" marR="0" rtl="0" algn="l">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158750" lvl="0" marL="285750" marR="0" rtl="0" algn="l">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158750" lvl="0" marL="285750" marR="0" rtl="0" algn="l">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sp>
        <p:nvSpPr>
          <p:cNvPr id="364" name="Google Shape;364;p28"/>
          <p:cNvSpPr txBox="1"/>
          <p:nvPr/>
        </p:nvSpPr>
        <p:spPr>
          <a:xfrm>
            <a:off x="10020032" y="4264878"/>
            <a:ext cx="17281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lt1"/>
                </a:solidFill>
                <a:latin typeface="Calibri"/>
                <a:ea typeface="Calibri"/>
                <a:cs typeface="Calibri"/>
                <a:sym typeface="Calibri"/>
              </a:rPr>
              <a:t>© Couleur</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descr="Ein Bild, das drinnen, Tisch, lebend, sitzend enthält.&#10;&#10;Automatisch generierte Beschreibung" id="370" name="Google Shape;370;p29"/>
          <p:cNvPicPr preferRelativeResize="0"/>
          <p:nvPr/>
        </p:nvPicPr>
        <p:blipFill rotWithShape="1">
          <a:blip r:embed="rId3">
            <a:alphaModFix amt="50000"/>
          </a:blip>
          <a:srcRect b="0" l="0" r="0" t="0"/>
          <a:stretch/>
        </p:blipFill>
        <p:spPr>
          <a:xfrm>
            <a:off x="9120336" y="980728"/>
            <a:ext cx="2214282" cy="3321143"/>
          </a:xfrm>
          <a:prstGeom prst="rect">
            <a:avLst/>
          </a:prstGeom>
          <a:noFill/>
          <a:ln>
            <a:noFill/>
          </a:ln>
        </p:spPr>
      </p:pic>
      <p:sp>
        <p:nvSpPr>
          <p:cNvPr id="371" name="Google Shape;371;p2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000"/>
              <a:buFont typeface="Calibri"/>
              <a:buNone/>
            </a:pPr>
            <a:r>
              <a:rPr lang="de-DE" sz="3000">
                <a:latin typeface="Calibri"/>
                <a:ea typeface="Calibri"/>
                <a:cs typeface="Calibri"/>
                <a:sym typeface="Calibri"/>
              </a:rPr>
              <a:t>Recommandations générales pour le foyer</a:t>
            </a:r>
            <a:endParaRPr b="1" sz="3000">
              <a:latin typeface="Calibri"/>
              <a:ea typeface="Calibri"/>
              <a:cs typeface="Calibri"/>
              <a:sym typeface="Calibri"/>
            </a:endParaRPr>
          </a:p>
        </p:txBody>
      </p:sp>
      <p:sp>
        <p:nvSpPr>
          <p:cNvPr id="372" name="Google Shape;372;p29"/>
          <p:cNvSpPr txBox="1"/>
          <p:nvPr>
            <p:ph idx="1" type="body"/>
          </p:nvPr>
        </p:nvSpPr>
        <p:spPr>
          <a:xfrm>
            <a:off x="609600" y="1470454"/>
            <a:ext cx="9002233" cy="4622842"/>
          </a:xfrm>
          <a:prstGeom prst="rect">
            <a:avLst/>
          </a:prstGeom>
          <a:noFill/>
          <a:ln>
            <a:noFill/>
          </a:ln>
        </p:spPr>
        <p:txBody>
          <a:bodyPr anchorCtr="0" anchor="t" bIns="45700" lIns="91425" spcFirstLastPara="1" rIns="91425" wrap="square" tIns="45700">
            <a:normAutofit lnSpcReduction="20000"/>
          </a:bodyPr>
          <a:lstStyle/>
          <a:p>
            <a:pPr indent="-356235" lvl="0" marL="342900" rtl="0" algn="l">
              <a:lnSpc>
                <a:spcPct val="140000"/>
              </a:lnSpc>
              <a:spcBef>
                <a:spcPts val="518"/>
              </a:spcBef>
              <a:spcAft>
                <a:spcPts val="0"/>
              </a:spcAft>
              <a:buClr>
                <a:srgbClr val="595959"/>
              </a:buClr>
              <a:buSzPts val="2800"/>
              <a:buFont typeface="Noto Sans Symbols"/>
              <a:buChar char="⮚"/>
            </a:pPr>
            <a:r>
              <a:rPr lang="de-DE" sz="2800"/>
              <a:t>Évitez les produits jetables, en particulier en plastique</a:t>
            </a:r>
            <a:endParaRPr/>
          </a:p>
          <a:p>
            <a:pPr indent="-356235" lvl="0" marL="342900" rtl="0" algn="l">
              <a:lnSpc>
                <a:spcPct val="140000"/>
              </a:lnSpc>
              <a:spcBef>
                <a:spcPts val="518"/>
              </a:spcBef>
              <a:spcAft>
                <a:spcPts val="0"/>
              </a:spcAft>
              <a:buClr>
                <a:srgbClr val="595959"/>
              </a:buClr>
              <a:buSzPts val="2800"/>
              <a:buFont typeface="Noto Sans Symbols"/>
              <a:buChar char="⮚"/>
            </a:pPr>
            <a:r>
              <a:rPr lang="de-DE" sz="2800"/>
              <a:t>Prefer products with eco-labels and natural ingredients</a:t>
            </a:r>
            <a:endParaRPr sz="2800"/>
          </a:p>
          <a:p>
            <a:pPr indent="-356235" lvl="0" marL="342900" rtl="0" algn="l">
              <a:lnSpc>
                <a:spcPct val="140000"/>
              </a:lnSpc>
              <a:spcBef>
                <a:spcPts val="518"/>
              </a:spcBef>
              <a:spcAft>
                <a:spcPts val="0"/>
              </a:spcAft>
              <a:buClr>
                <a:srgbClr val="595959"/>
              </a:buClr>
              <a:buSzPts val="2800"/>
              <a:buFont typeface="Noto Sans Symbols"/>
              <a:buChar char="⮚"/>
            </a:pPr>
            <a:r>
              <a:rPr lang="de-DE" sz="2800"/>
              <a:t>Ventilate and vacuum regularly</a:t>
            </a:r>
            <a:endParaRPr sz="2800"/>
          </a:p>
          <a:p>
            <a:pPr indent="-356235" lvl="0" marL="342900" rtl="0" algn="l">
              <a:lnSpc>
                <a:spcPct val="140000"/>
              </a:lnSpc>
              <a:spcBef>
                <a:spcPts val="518"/>
              </a:spcBef>
              <a:spcAft>
                <a:spcPts val="0"/>
              </a:spcAft>
              <a:buClr>
                <a:srgbClr val="595959"/>
              </a:buClr>
              <a:buSzPts val="2800"/>
              <a:buFont typeface="Noto Sans Symbols"/>
              <a:buChar char="⮚"/>
            </a:pPr>
            <a:r>
              <a:rPr lang="de-DE" sz="2800"/>
              <a:t>Décorez votre maison avec des plantes (organiques) qui peuvent filtrer les polluants.</a:t>
            </a:r>
            <a:r>
              <a:rPr lang="de-DE" sz="2800"/>
              <a:t> </a:t>
            </a:r>
            <a:endParaRPr/>
          </a:p>
          <a:p>
            <a:pPr indent="-201930" lvl="0" marL="342900" rtl="0" algn="l">
              <a:spcBef>
                <a:spcPts val="444"/>
              </a:spcBef>
              <a:spcAft>
                <a:spcPts val="0"/>
              </a:spcAft>
              <a:buClr>
                <a:srgbClr val="595959"/>
              </a:buClr>
              <a:buSzPts val="2400"/>
              <a:buFont typeface="Noto Sans Symbols"/>
              <a:buNone/>
            </a:pPr>
            <a:r>
              <a:t/>
            </a:r>
            <a:endParaRPr/>
          </a:p>
          <a:p>
            <a:pPr indent="-201930" lvl="0" marL="342900" rtl="0" algn="l">
              <a:spcBef>
                <a:spcPts val="444"/>
              </a:spcBef>
              <a:spcAft>
                <a:spcPts val="0"/>
              </a:spcAft>
              <a:buClr>
                <a:srgbClr val="595959"/>
              </a:buClr>
              <a:buSzPts val="2400"/>
              <a:buFont typeface="Noto Sans Symbols"/>
              <a:buNone/>
            </a:pPr>
            <a:r>
              <a:t/>
            </a:r>
            <a:endParaRPr/>
          </a:p>
          <a:p>
            <a:pPr indent="-201930" lvl="0" marL="342900" rtl="0" algn="l">
              <a:spcBef>
                <a:spcPts val="444"/>
              </a:spcBef>
              <a:spcAft>
                <a:spcPts val="0"/>
              </a:spcAft>
              <a:buClr>
                <a:srgbClr val="595959"/>
              </a:buClr>
              <a:buSzPts val="2400"/>
              <a:buFont typeface="Noto Sans Symbols"/>
              <a:buNone/>
            </a:pPr>
            <a:r>
              <a:t/>
            </a:r>
            <a:endParaRPr/>
          </a:p>
        </p:txBody>
      </p:sp>
      <p:sp>
        <p:nvSpPr>
          <p:cNvPr id="373" name="Google Shape;373;p29"/>
          <p:cNvSpPr txBox="1"/>
          <p:nvPr/>
        </p:nvSpPr>
        <p:spPr>
          <a:xfrm>
            <a:off x="10343641" y="4062798"/>
            <a:ext cx="990977"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050" u="none" cap="none" strike="noStrike">
                <a:solidFill>
                  <a:schemeClr val="dk1"/>
                </a:solidFill>
                <a:latin typeface="Calibri"/>
                <a:ea typeface="Calibri"/>
                <a:cs typeface="Calibri"/>
                <a:sym typeface="Calibri"/>
              </a:rPr>
              <a:t>© Minh Pham</a:t>
            </a:r>
            <a:endParaRPr sz="105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3"/>
          <p:cNvSpPr txBox="1"/>
          <p:nvPr/>
        </p:nvSpPr>
        <p:spPr>
          <a:xfrm>
            <a:off x="309058" y="993444"/>
            <a:ext cx="3317700" cy="13545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Phtalates</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Perturbateurs endocriniens : perturbent le système hormonal</a:t>
            </a:r>
            <a:endParaRPr/>
          </a:p>
        </p:txBody>
      </p:sp>
      <p:sp>
        <p:nvSpPr>
          <p:cNvPr id="380" name="Google Shape;380;p33"/>
          <p:cNvSpPr txBox="1"/>
          <p:nvPr/>
        </p:nvSpPr>
        <p:spPr>
          <a:xfrm>
            <a:off x="3803850" y="886175"/>
            <a:ext cx="4858800" cy="21240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Noto Sans Symbols"/>
              <a:buChar char="⮚"/>
            </a:pPr>
            <a:r>
              <a:rPr b="1" lang="de-DE" sz="2200">
                <a:solidFill>
                  <a:schemeClr val="dk1"/>
                </a:solidFill>
                <a:latin typeface="Calibri"/>
                <a:ea typeface="Calibri"/>
                <a:cs typeface="Calibri"/>
                <a:sym typeface="Calibri"/>
              </a:rPr>
              <a:t>Bisphénol A, S et F (BPA, BPS et BPF)</a:t>
            </a:r>
            <a:endParaRPr b="1" sz="2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000"/>
              <a:buFont typeface="Noto Sans Symbols"/>
              <a:buChar char="⮚"/>
            </a:pPr>
            <a:r>
              <a:rPr lang="de-DE" sz="2200">
                <a:solidFill>
                  <a:schemeClr val="dk1"/>
                </a:solidFill>
                <a:latin typeface="Calibri"/>
                <a:ea typeface="Calibri"/>
                <a:cs typeface="Calibri"/>
                <a:sym typeface="Calibri"/>
              </a:rPr>
              <a:t>Perturbateurs endocriniens : changements dans le système nerveux/hormonal, iresponsable de la infertilité </a:t>
            </a:r>
            <a:endParaRPr sz="2200">
              <a:solidFill>
                <a:schemeClr val="dk1"/>
              </a:solidFill>
              <a:latin typeface="Calibri"/>
              <a:ea typeface="Calibri"/>
              <a:cs typeface="Calibri"/>
              <a:sym typeface="Calibri"/>
            </a:endParaRPr>
          </a:p>
          <a:p>
            <a:pPr indent="-355600" lvl="0" marL="342900" marR="0" rtl="0" algn="l">
              <a:spcBef>
                <a:spcPts val="0"/>
              </a:spcBef>
              <a:spcAft>
                <a:spcPts val="0"/>
              </a:spcAft>
              <a:buClr>
                <a:schemeClr val="dk1"/>
              </a:buClr>
              <a:buSzPts val="2200"/>
              <a:buFont typeface="Calibri"/>
              <a:buChar char="⮚"/>
            </a:pPr>
            <a:r>
              <a:t/>
            </a:r>
            <a:endParaRPr b="1" sz="2200">
              <a:solidFill>
                <a:schemeClr val="dk1"/>
              </a:solidFill>
              <a:latin typeface="Calibri"/>
              <a:ea typeface="Calibri"/>
              <a:cs typeface="Calibri"/>
              <a:sym typeface="Calibri"/>
            </a:endParaRPr>
          </a:p>
        </p:txBody>
      </p:sp>
      <p:sp>
        <p:nvSpPr>
          <p:cNvPr id="381" name="Google Shape;381;p33"/>
          <p:cNvSpPr txBox="1"/>
          <p:nvPr/>
        </p:nvSpPr>
        <p:spPr>
          <a:xfrm>
            <a:off x="332924" y="2702850"/>
            <a:ext cx="5763000" cy="10467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Les composés perfluorés ou polyﬂuorés (PFC)</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Cholestérol élevé, maladies intestinales, cancer des testicules/du rein</a:t>
            </a:r>
            <a:endParaRPr/>
          </a:p>
        </p:txBody>
      </p:sp>
      <p:sp>
        <p:nvSpPr>
          <p:cNvPr id="382" name="Google Shape;382;p33"/>
          <p:cNvSpPr txBox="1"/>
          <p:nvPr/>
        </p:nvSpPr>
        <p:spPr>
          <a:xfrm>
            <a:off x="5966930" y="2810605"/>
            <a:ext cx="5196600" cy="7389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Retardateurs de flamme bromés et chlorés</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Perturbe le système hormonal, neurotoxique</a:t>
            </a:r>
            <a:endParaRPr/>
          </a:p>
        </p:txBody>
      </p:sp>
      <p:sp>
        <p:nvSpPr>
          <p:cNvPr id="383" name="Google Shape;383;p33"/>
          <p:cNvSpPr txBox="1"/>
          <p:nvPr/>
        </p:nvSpPr>
        <p:spPr>
          <a:xfrm>
            <a:off x="349223" y="242692"/>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chemeClr val="dk1"/>
                </a:solidFill>
                <a:latin typeface="Calibri"/>
                <a:ea typeface="Calibri"/>
                <a:cs typeface="Calibri"/>
                <a:sym typeface="Calibri"/>
              </a:rPr>
              <a:t>Substances chimiques dangereuses : les suspects habituels</a:t>
            </a:r>
            <a:endParaRPr b="1" sz="3000">
              <a:solidFill>
                <a:schemeClr val="dk1"/>
              </a:solidFill>
              <a:latin typeface="Calibri"/>
              <a:ea typeface="Calibri"/>
              <a:cs typeface="Calibri"/>
              <a:sym typeface="Calibri"/>
            </a:endParaRPr>
          </a:p>
        </p:txBody>
      </p:sp>
      <p:sp>
        <p:nvSpPr>
          <p:cNvPr id="384" name="Google Shape;384;p33"/>
          <p:cNvSpPr txBox="1"/>
          <p:nvPr/>
        </p:nvSpPr>
        <p:spPr>
          <a:xfrm>
            <a:off x="10348779" y="5892784"/>
            <a:ext cx="130076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200" u="none" strike="noStrike">
                <a:solidFill>
                  <a:srgbClr val="FFFFFF"/>
                </a:solidFill>
                <a:latin typeface="Calibri"/>
                <a:ea typeface="Calibri"/>
                <a:cs typeface="Calibri"/>
                <a:sym typeface="Calibri"/>
              </a:rPr>
              <a:t>© </a:t>
            </a:r>
            <a:r>
              <a:rPr lang="de-DE" sz="1200">
                <a:solidFill>
                  <a:srgbClr val="FFFFFF"/>
                </a:solidFill>
                <a:latin typeface="Calibri"/>
                <a:ea typeface="Calibri"/>
                <a:cs typeface="Calibri"/>
                <a:sym typeface="Calibri"/>
              </a:rPr>
              <a:t>BEF</a:t>
            </a:r>
            <a:endParaRPr sz="1800">
              <a:solidFill>
                <a:schemeClr val="dk1"/>
              </a:solidFill>
              <a:latin typeface="Calibri"/>
              <a:ea typeface="Calibri"/>
              <a:cs typeface="Calibri"/>
              <a:sym typeface="Calibri"/>
            </a:endParaRPr>
          </a:p>
        </p:txBody>
      </p:sp>
      <p:sp>
        <p:nvSpPr>
          <p:cNvPr id="385" name="Google Shape;385;p33"/>
          <p:cNvSpPr txBox="1"/>
          <p:nvPr/>
        </p:nvSpPr>
        <p:spPr>
          <a:xfrm>
            <a:off x="740573" y="3911027"/>
            <a:ext cx="6417900" cy="10467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Les hydrocarbures aromatiques polycycliques (HAP)</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Cancérogène, nocif pour le développement, toxique pour la reproduction</a:t>
            </a:r>
            <a:endParaRPr/>
          </a:p>
        </p:txBody>
      </p:sp>
      <p:sp>
        <p:nvSpPr>
          <p:cNvPr id="386" name="Google Shape;386;p33"/>
          <p:cNvSpPr txBox="1"/>
          <p:nvPr/>
        </p:nvSpPr>
        <p:spPr>
          <a:xfrm>
            <a:off x="5048965" y="5215890"/>
            <a:ext cx="4858800" cy="10467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Aluminium</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Neurotoxique, réduit la fertilité et le développement osseux</a:t>
            </a:r>
            <a:endParaRPr sz="1800">
              <a:solidFill>
                <a:schemeClr val="dk1"/>
              </a:solidFill>
              <a:latin typeface="Calibri"/>
              <a:ea typeface="Calibri"/>
              <a:cs typeface="Calibri"/>
              <a:sym typeface="Calibri"/>
            </a:endParaRPr>
          </a:p>
        </p:txBody>
      </p:sp>
      <p:sp>
        <p:nvSpPr>
          <p:cNvPr id="387" name="Google Shape;387;p33"/>
          <p:cNvSpPr txBox="1"/>
          <p:nvPr/>
        </p:nvSpPr>
        <p:spPr>
          <a:xfrm>
            <a:off x="542460" y="5132126"/>
            <a:ext cx="4278900" cy="10467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Formaldehydes &amp; Release Agents</a:t>
            </a:r>
            <a:endParaRPr b="1" sz="2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Cancérogènes, endommagent la vessie et les reins, allergènes</a:t>
            </a:r>
            <a:endParaRPr/>
          </a:p>
        </p:txBody>
      </p:sp>
      <p:sp>
        <p:nvSpPr>
          <p:cNvPr id="388" name="Google Shape;388;p33"/>
          <p:cNvSpPr txBox="1"/>
          <p:nvPr/>
        </p:nvSpPr>
        <p:spPr>
          <a:xfrm>
            <a:off x="7295795" y="3705471"/>
            <a:ext cx="4278900" cy="16623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Parabènes</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Perturbateurs endocriniens : endommagent le système hormonal et sont toxiques pour la reproduction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34"/>
          <p:cNvSpPr txBox="1"/>
          <p:nvPr/>
        </p:nvSpPr>
        <p:spPr>
          <a:xfrm>
            <a:off x="360794" y="1014181"/>
            <a:ext cx="3564300" cy="1662300"/>
          </a:xfrm>
          <a:prstGeom prst="rect">
            <a:avLst/>
          </a:prstGeom>
          <a:noFill/>
          <a:ln cap="flat" cmpd="sng" w="28575">
            <a:solidFill>
              <a:srgbClr val="E36C09"/>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None/>
            </a:pPr>
            <a:r>
              <a:rPr b="1" lang="de-DE" sz="2200">
                <a:solidFill>
                  <a:schemeClr val="dk1"/>
                </a:solidFill>
                <a:latin typeface="Calibri"/>
                <a:ea typeface="Calibri"/>
                <a:cs typeface="Calibri"/>
                <a:sym typeface="Calibri"/>
              </a:rPr>
              <a:t>Phtalates</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Tongs en plastique, rideaux de douche en plastique, revêtements de sol, jouets pour enfants</a:t>
            </a:r>
            <a:endParaRPr/>
          </a:p>
        </p:txBody>
      </p:sp>
      <p:sp>
        <p:nvSpPr>
          <p:cNvPr id="395" name="Google Shape;395;p34"/>
          <p:cNvSpPr txBox="1"/>
          <p:nvPr/>
        </p:nvSpPr>
        <p:spPr>
          <a:xfrm>
            <a:off x="4054325" y="1178936"/>
            <a:ext cx="4288800" cy="1385400"/>
          </a:xfrm>
          <a:prstGeom prst="rect">
            <a:avLst/>
          </a:prstGeom>
          <a:noFill/>
          <a:ln cap="flat" cmpd="sng" w="28575">
            <a:solidFill>
              <a:srgbClr val="E36C09"/>
            </a:solidFill>
            <a:prstDash val="solid"/>
            <a:round/>
            <a:headEnd len="sm" w="sm" type="none"/>
            <a:tailEnd len="sm" w="sm" type="none"/>
          </a:ln>
        </p:spPr>
        <p:txBody>
          <a:bodyPr anchorCtr="0" anchor="t" bIns="45700" lIns="91425" spcFirstLastPara="1" rIns="91425" wrap="square" tIns="45700">
            <a:spAutoFit/>
          </a:bodyPr>
          <a:lstStyle/>
          <a:p>
            <a:pPr indent="-342900" lvl="0" marL="342900" rtl="0" algn="l">
              <a:spcBef>
                <a:spcPts val="0"/>
              </a:spcBef>
              <a:spcAft>
                <a:spcPts val="0"/>
              </a:spcAft>
              <a:buClr>
                <a:schemeClr val="dk1"/>
              </a:buClr>
              <a:buSzPts val="2000"/>
              <a:buFont typeface="Noto Sans Symbols"/>
              <a:buChar char="⮚"/>
            </a:pPr>
            <a:r>
              <a:rPr b="1" lang="de-DE" sz="2200">
                <a:solidFill>
                  <a:schemeClr val="dk1"/>
                </a:solidFill>
                <a:latin typeface="Calibri"/>
                <a:ea typeface="Calibri"/>
                <a:cs typeface="Calibri"/>
                <a:sym typeface="Calibri"/>
              </a:rPr>
              <a:t>Bisphénol A, S et F (BPA, BPS et BPF)</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boîtes de conserve, articles en plastique</a:t>
            </a:r>
            <a:endParaRPr/>
          </a:p>
        </p:txBody>
      </p:sp>
      <p:sp>
        <p:nvSpPr>
          <p:cNvPr id="396" name="Google Shape;396;p34"/>
          <p:cNvSpPr txBox="1"/>
          <p:nvPr/>
        </p:nvSpPr>
        <p:spPr>
          <a:xfrm>
            <a:off x="542460" y="2526766"/>
            <a:ext cx="6184500" cy="1046700"/>
          </a:xfrm>
          <a:prstGeom prst="rect">
            <a:avLst/>
          </a:prstGeom>
          <a:noFill/>
          <a:ln cap="flat" cmpd="sng" w="28575">
            <a:solidFill>
              <a:srgbClr val="E36C09"/>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None/>
            </a:pPr>
            <a:r>
              <a:rPr b="1" lang="de-DE" sz="2200">
                <a:solidFill>
                  <a:schemeClr val="dk1"/>
                </a:solidFill>
                <a:latin typeface="Calibri"/>
                <a:ea typeface="Calibri"/>
                <a:cs typeface="Calibri"/>
                <a:sym typeface="Calibri"/>
              </a:rPr>
              <a:t>Les composés perfluorés ou polyﬂuorés (PFC)</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Vêtements de camping, ustensiles de cuisine antiadhésifs, tentes, sprays imperméabilisants</a:t>
            </a:r>
            <a:endParaRPr sz="2000">
              <a:solidFill>
                <a:schemeClr val="dk1"/>
              </a:solidFill>
              <a:latin typeface="Calibri"/>
              <a:ea typeface="Calibri"/>
              <a:cs typeface="Calibri"/>
              <a:sym typeface="Calibri"/>
            </a:endParaRPr>
          </a:p>
        </p:txBody>
      </p:sp>
      <p:sp>
        <p:nvSpPr>
          <p:cNvPr id="397" name="Google Shape;397;p34"/>
          <p:cNvSpPr txBox="1"/>
          <p:nvPr/>
        </p:nvSpPr>
        <p:spPr>
          <a:xfrm>
            <a:off x="6949346" y="2702685"/>
            <a:ext cx="4607400" cy="1077300"/>
          </a:xfrm>
          <a:prstGeom prst="rect">
            <a:avLst/>
          </a:prstGeom>
          <a:noFill/>
          <a:ln cap="flat" cmpd="sng" w="28575">
            <a:solidFill>
              <a:srgbClr val="E36C09"/>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None/>
            </a:pPr>
            <a:r>
              <a:rPr b="1" lang="de-DE" sz="2200">
                <a:solidFill>
                  <a:schemeClr val="dk1"/>
                </a:solidFill>
                <a:latin typeface="Calibri"/>
                <a:ea typeface="Calibri"/>
                <a:cs typeface="Calibri"/>
                <a:sym typeface="Calibri"/>
              </a:rPr>
              <a:t>Retardateurs de flamme bromés et chlorés</a:t>
            </a:r>
            <a:endParaRPr b="1" sz="2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Électronique, meubles, peluches</a:t>
            </a:r>
            <a:endParaRPr/>
          </a:p>
        </p:txBody>
      </p:sp>
      <p:sp>
        <p:nvSpPr>
          <p:cNvPr id="398" name="Google Shape;398;p34"/>
          <p:cNvSpPr txBox="1"/>
          <p:nvPr/>
        </p:nvSpPr>
        <p:spPr>
          <a:xfrm>
            <a:off x="360800" y="120472"/>
            <a:ext cx="10297200" cy="1015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de-DE" sz="3000">
                <a:solidFill>
                  <a:schemeClr val="dk1"/>
                </a:solidFill>
                <a:latin typeface="Calibri"/>
                <a:ea typeface="Calibri"/>
                <a:cs typeface="Calibri"/>
                <a:sym typeface="Calibri"/>
              </a:rPr>
              <a:t>Substances chimiques dangereuses : les suspects habituels</a:t>
            </a:r>
            <a:endParaRPr b="1" sz="30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3000">
              <a:solidFill>
                <a:schemeClr val="dk1"/>
              </a:solidFill>
              <a:latin typeface="Calibri"/>
              <a:ea typeface="Calibri"/>
              <a:cs typeface="Calibri"/>
              <a:sym typeface="Calibri"/>
            </a:endParaRPr>
          </a:p>
        </p:txBody>
      </p:sp>
      <p:sp>
        <p:nvSpPr>
          <p:cNvPr id="399" name="Google Shape;399;p34"/>
          <p:cNvSpPr txBox="1"/>
          <p:nvPr/>
        </p:nvSpPr>
        <p:spPr>
          <a:xfrm>
            <a:off x="10348779" y="5892784"/>
            <a:ext cx="130076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200" u="none" strike="noStrike">
                <a:solidFill>
                  <a:srgbClr val="FFFFFF"/>
                </a:solidFill>
                <a:latin typeface="Calibri"/>
                <a:ea typeface="Calibri"/>
                <a:cs typeface="Calibri"/>
                <a:sym typeface="Calibri"/>
              </a:rPr>
              <a:t>© </a:t>
            </a:r>
            <a:r>
              <a:rPr lang="de-DE" sz="1200">
                <a:solidFill>
                  <a:srgbClr val="FFFFFF"/>
                </a:solidFill>
                <a:latin typeface="Calibri"/>
                <a:ea typeface="Calibri"/>
                <a:cs typeface="Calibri"/>
                <a:sym typeface="Calibri"/>
              </a:rPr>
              <a:t>BEF</a:t>
            </a:r>
            <a:endParaRPr sz="1800">
              <a:solidFill>
                <a:schemeClr val="dk1"/>
              </a:solidFill>
              <a:latin typeface="Calibri"/>
              <a:ea typeface="Calibri"/>
              <a:cs typeface="Calibri"/>
              <a:sym typeface="Calibri"/>
            </a:endParaRPr>
          </a:p>
        </p:txBody>
      </p:sp>
      <p:sp>
        <p:nvSpPr>
          <p:cNvPr id="400" name="Google Shape;400;p34"/>
          <p:cNvSpPr txBox="1"/>
          <p:nvPr/>
        </p:nvSpPr>
        <p:spPr>
          <a:xfrm>
            <a:off x="175493" y="3731487"/>
            <a:ext cx="6417900" cy="1046700"/>
          </a:xfrm>
          <a:prstGeom prst="rect">
            <a:avLst/>
          </a:prstGeom>
          <a:noFill/>
          <a:ln cap="flat" cmpd="sng" w="28575">
            <a:solidFill>
              <a:srgbClr val="E36C09"/>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None/>
            </a:pPr>
            <a:r>
              <a:rPr b="1" lang="de-DE" sz="2200">
                <a:solidFill>
                  <a:schemeClr val="dk1"/>
                </a:solidFill>
                <a:latin typeface="Calibri"/>
                <a:ea typeface="Calibri"/>
                <a:cs typeface="Calibri"/>
                <a:sym typeface="Calibri"/>
              </a:rPr>
              <a:t>Les hydrocarbures aromatiques polycycliques (HAP)</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Incomplete combustion of organic materials: coal, fuel oil, fuel, wood; black rubber</a:t>
            </a:r>
            <a:endParaRPr/>
          </a:p>
        </p:txBody>
      </p:sp>
      <p:sp>
        <p:nvSpPr>
          <p:cNvPr id="401" name="Google Shape;401;p34"/>
          <p:cNvSpPr txBox="1"/>
          <p:nvPr/>
        </p:nvSpPr>
        <p:spPr>
          <a:xfrm>
            <a:off x="5155693" y="5090096"/>
            <a:ext cx="4858800" cy="1046700"/>
          </a:xfrm>
          <a:prstGeom prst="rect">
            <a:avLst/>
          </a:prstGeom>
          <a:noFill/>
          <a:ln cap="flat" cmpd="sng" w="28575">
            <a:solidFill>
              <a:srgbClr val="E36C0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Aluminium</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Papier d'aluminium, ustensiles de camping</a:t>
            </a:r>
            <a:endParaRPr sz="1800">
              <a:solidFill>
                <a:schemeClr val="dk1"/>
              </a:solidFill>
              <a:latin typeface="Calibri"/>
              <a:ea typeface="Calibri"/>
              <a:cs typeface="Calibri"/>
              <a:sym typeface="Calibri"/>
            </a:endParaRPr>
          </a:p>
        </p:txBody>
      </p:sp>
      <p:sp>
        <p:nvSpPr>
          <p:cNvPr id="402" name="Google Shape;402;p34"/>
          <p:cNvSpPr txBox="1"/>
          <p:nvPr/>
        </p:nvSpPr>
        <p:spPr>
          <a:xfrm>
            <a:off x="709616" y="4936208"/>
            <a:ext cx="4278922" cy="1046440"/>
          </a:xfrm>
          <a:prstGeom prst="rect">
            <a:avLst/>
          </a:prstGeom>
          <a:noFill/>
          <a:ln cap="flat" cmpd="sng" w="28575">
            <a:solidFill>
              <a:srgbClr val="E36C0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Formaldehydes &amp; Release Agents</a:t>
            </a:r>
            <a:endParaRPr b="1" sz="2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Glued bamboo products (e.g. tableware, to-go cups)</a:t>
            </a:r>
            <a:endParaRPr/>
          </a:p>
        </p:txBody>
      </p:sp>
      <p:sp>
        <p:nvSpPr>
          <p:cNvPr id="403" name="Google Shape;403;p34"/>
          <p:cNvSpPr txBox="1"/>
          <p:nvPr/>
        </p:nvSpPr>
        <p:spPr>
          <a:xfrm>
            <a:off x="7380860" y="3938184"/>
            <a:ext cx="3920700" cy="738900"/>
          </a:xfrm>
          <a:prstGeom prst="rect">
            <a:avLst/>
          </a:prstGeom>
          <a:noFill/>
          <a:ln cap="flat" cmpd="sng" w="28575">
            <a:solidFill>
              <a:srgbClr val="E36C09"/>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None/>
            </a:pPr>
            <a:r>
              <a:rPr b="1" lang="de-DE" sz="2200">
                <a:solidFill>
                  <a:schemeClr val="dk1"/>
                </a:solidFill>
                <a:latin typeface="Calibri"/>
                <a:ea typeface="Calibri"/>
                <a:cs typeface="Calibri"/>
                <a:sym typeface="Calibri"/>
              </a:rPr>
              <a:t>Parabènes</a:t>
            </a:r>
            <a:endParaRPr/>
          </a:p>
          <a:p>
            <a:pPr indent="-342900" lvl="0" marL="34290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Cosmétiques</a:t>
            </a:r>
            <a:endParaRPr/>
          </a:p>
        </p:txBody>
      </p:sp>
      <p:sp>
        <p:nvSpPr>
          <p:cNvPr id="404" name="Google Shape;404;p34"/>
          <p:cNvSpPr txBox="1"/>
          <p:nvPr/>
        </p:nvSpPr>
        <p:spPr>
          <a:xfrm>
            <a:off x="7417827" y="674603"/>
            <a:ext cx="362195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de-DE" sz="2400">
                <a:solidFill>
                  <a:schemeClr val="dk1"/>
                </a:solidFill>
                <a:latin typeface="Calibri"/>
                <a:ea typeface="Calibri"/>
                <a:cs typeface="Calibri"/>
                <a:sym typeface="Calibri"/>
              </a:rPr>
              <a:t>... et où les trouver</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Plus d'informations</a:t>
            </a:r>
            <a:endParaRPr/>
          </a:p>
        </p:txBody>
      </p:sp>
      <p:sp>
        <p:nvSpPr>
          <p:cNvPr id="410" name="Google Shape;410;p38"/>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595959"/>
              </a:buClr>
              <a:buSzPts val="1800"/>
              <a:buChar char="•"/>
            </a:pPr>
            <a:r>
              <a:rPr lang="de-DE" sz="1800"/>
              <a:t>https://www.verbraucherzentrale.de/wissen/umwelt-haushalt/spielzeug/spielzeug-ohne-schadstoffe-das-sollten-sie-beim-spielzeugkauf-beachten-6911 What to look for when buying toys </a:t>
            </a:r>
            <a:endParaRPr/>
          </a:p>
          <a:p>
            <a:pPr indent="-342900" lvl="0" marL="342900" rtl="0" algn="l">
              <a:spcBef>
                <a:spcPts val="360"/>
              </a:spcBef>
              <a:spcAft>
                <a:spcPts val="0"/>
              </a:spcAft>
              <a:buClr>
                <a:srgbClr val="595959"/>
              </a:buClr>
              <a:buSzPts val="1800"/>
              <a:buChar char="•"/>
            </a:pPr>
            <a:r>
              <a:rPr lang="de-DE" sz="1800"/>
              <a:t>https://eur-lex.europa.eu/legal-content/DE/ALL/?uri=celex:32011R0143 EU Regulation REACH</a:t>
            </a:r>
            <a:endParaRPr sz="1800"/>
          </a:p>
          <a:p>
            <a:pPr indent="-342900" lvl="0" marL="342900" rtl="0" algn="l">
              <a:spcBef>
                <a:spcPts val="360"/>
              </a:spcBef>
              <a:spcAft>
                <a:spcPts val="0"/>
              </a:spcAft>
              <a:buClr>
                <a:srgbClr val="595959"/>
              </a:buClr>
              <a:buSzPts val="1800"/>
              <a:buChar char="•"/>
            </a:pPr>
            <a:r>
              <a:rPr lang="de-DE" sz="1800"/>
              <a:t>https://eur-lex.europa.eu/legal-content/DE/ALL/?uri=CELEX:32019R1021 POP Policy </a:t>
            </a:r>
            <a:endParaRPr/>
          </a:p>
          <a:p>
            <a:pPr indent="-342900" lvl="0" marL="342900" rtl="0" algn="l">
              <a:spcBef>
                <a:spcPts val="360"/>
              </a:spcBef>
              <a:spcAft>
                <a:spcPts val="0"/>
              </a:spcAft>
              <a:buClr>
                <a:srgbClr val="595959"/>
              </a:buClr>
              <a:buSzPts val="1800"/>
              <a:buChar char="•"/>
            </a:pPr>
            <a:r>
              <a:rPr lang="de-DE" sz="1800"/>
              <a:t>https://eur-lex.europa.eu/legal-content/DE/TXT/?uri=celex%3A32011L0065 Directive on the Restriction of the Use of Certain Hazardous Substances in Electrical and Electronic Equipment</a:t>
            </a:r>
            <a:endParaRPr/>
          </a:p>
          <a:p>
            <a:pPr indent="-342900" lvl="0" marL="342900" rtl="0" algn="l">
              <a:spcBef>
                <a:spcPts val="360"/>
              </a:spcBef>
              <a:spcAft>
                <a:spcPts val="0"/>
              </a:spcAft>
              <a:buClr>
                <a:srgbClr val="595959"/>
              </a:buClr>
              <a:buSzPts val="1800"/>
              <a:buChar char="•"/>
            </a:pPr>
            <a:r>
              <a:rPr lang="de-DE" sz="1800" u="sng">
                <a:solidFill>
                  <a:schemeClr val="hlink"/>
                </a:solidFill>
                <a:hlinkClick r:id="rId3"/>
              </a:rPr>
              <a:t>https://www.bmu.de/themen/gesundheit-chemikalien/chemikalien/bromierte-flammschutzmittel </a:t>
            </a:r>
            <a:endParaRPr/>
          </a:p>
          <a:p>
            <a:pPr indent="-342900" lvl="0" marL="342900" rtl="0" algn="l">
              <a:spcBef>
                <a:spcPts val="360"/>
              </a:spcBef>
              <a:spcAft>
                <a:spcPts val="0"/>
              </a:spcAft>
              <a:buClr>
                <a:srgbClr val="595959"/>
              </a:buClr>
              <a:buSzPts val="1800"/>
              <a:buChar char="•"/>
            </a:pPr>
            <a:r>
              <a:rPr lang="de-DE" sz="1800" u="sng">
                <a:solidFill>
                  <a:schemeClr val="hlink"/>
                </a:solidFill>
                <a:hlinkClick r:id="rId4"/>
              </a:rPr>
              <a:t>https://www.umweltbundesamt.de/themen/wirtschaft-konsum/produkte/schadstoffe-in-produkten/flammschutzmittel-in-produkten </a:t>
            </a:r>
            <a:endParaRPr/>
          </a:p>
          <a:p>
            <a:pPr indent="-342900" lvl="0" marL="342900" rtl="0" algn="l">
              <a:spcBef>
                <a:spcPts val="360"/>
              </a:spcBef>
              <a:spcAft>
                <a:spcPts val="0"/>
              </a:spcAft>
              <a:buClr>
                <a:srgbClr val="595959"/>
              </a:buClr>
              <a:buSzPts val="1800"/>
              <a:buChar char="•"/>
            </a:pPr>
            <a:r>
              <a:rPr lang="de-DE" sz="1800" u="sng">
                <a:solidFill>
                  <a:schemeClr val="hlink"/>
                </a:solidFill>
                <a:hlinkClick r:id="rId5"/>
              </a:rPr>
              <a:t>https://www.efsa.europa.eu/de/topics/topic/brominated-flame-retardants </a:t>
            </a:r>
            <a:endParaRPr/>
          </a:p>
          <a:p>
            <a:pPr indent="-342900" lvl="0" marL="342900" rtl="0" algn="l">
              <a:spcBef>
                <a:spcPts val="360"/>
              </a:spcBef>
              <a:spcAft>
                <a:spcPts val="0"/>
              </a:spcAft>
              <a:buClr>
                <a:srgbClr val="595959"/>
              </a:buClr>
              <a:buSzPts val="1800"/>
              <a:buChar char="•"/>
            </a:pPr>
            <a:r>
              <a:rPr lang="de-DE" sz="1800" u="sng">
                <a:solidFill>
                  <a:schemeClr val="hlink"/>
                </a:solidFill>
                <a:hlinkClick r:id="rId6"/>
              </a:rPr>
              <a:t>https://www.umweltbundesamt.de/presse/pressemitteilungen/bromierte-flammschutzmittel-schutzengel-schlechten </a:t>
            </a:r>
            <a:endParaRPr/>
          </a:p>
          <a:p>
            <a:pPr indent="-342900" lvl="0" marL="342900" rtl="0" algn="l">
              <a:spcBef>
                <a:spcPts val="280"/>
              </a:spcBef>
              <a:spcAft>
                <a:spcPts val="0"/>
              </a:spcAft>
              <a:buClr>
                <a:srgbClr val="595959"/>
              </a:buClr>
              <a:buSzPts val="1400"/>
              <a:buChar char="•"/>
            </a:pPr>
            <a:r>
              <a:rPr lang="de-DE" sz="1400" u="sng">
                <a:solidFill>
                  <a:schemeClr val="hlink"/>
                </a:solidFill>
                <a:hlinkClick r:id="rId7"/>
              </a:rPr>
              <a:t>BVL - Heavy metals (bund.de)</a:t>
            </a:r>
            <a:endParaRPr sz="1800"/>
          </a:p>
          <a:p>
            <a:pPr indent="-228600" lvl="0" marL="342900" rtl="0" algn="l">
              <a:spcBef>
                <a:spcPts val="360"/>
              </a:spcBef>
              <a:spcAft>
                <a:spcPts val="0"/>
              </a:spcAft>
              <a:buClr>
                <a:srgbClr val="595959"/>
              </a:buClr>
              <a:buSzPts val="1800"/>
              <a:buNone/>
            </a:pPr>
            <a:r>
              <a:t/>
            </a:r>
            <a:endParaRPr sz="1800"/>
          </a:p>
          <a:p>
            <a:pPr indent="-228600" lvl="0" marL="342900" rtl="0" algn="l">
              <a:spcBef>
                <a:spcPts val="360"/>
              </a:spcBef>
              <a:spcAft>
                <a:spcPts val="0"/>
              </a:spcAft>
              <a:buClr>
                <a:srgbClr val="595959"/>
              </a:buClr>
              <a:buSzPts val="1800"/>
              <a:buNone/>
            </a:pPr>
            <a:r>
              <a:t/>
            </a:r>
            <a:endParaRPr sz="1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9"/>
          <p:cNvSpPr txBox="1"/>
          <p:nvPr>
            <p:ph type="ctrTitle"/>
          </p:nvPr>
        </p:nvSpPr>
        <p:spPr>
          <a:xfrm>
            <a:off x="1055440" y="901874"/>
            <a:ext cx="10363200" cy="259228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de-DE">
                <a:latin typeface="Calibri"/>
                <a:ea typeface="Calibri"/>
                <a:cs typeface="Calibri"/>
                <a:sym typeface="Calibri"/>
              </a:rPr>
              <a:t>A la prochaine fois et restez en bonne santé !</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de-DE">
                <a:latin typeface="Calibri"/>
                <a:ea typeface="Calibri"/>
                <a:cs typeface="Calibri"/>
                <a:sym typeface="Calibri"/>
              </a:rPr>
              <a:t>Votre équipe BEF</a:t>
            </a:r>
            <a:endParaRPr>
              <a:latin typeface="Calibri"/>
              <a:ea typeface="Calibri"/>
              <a:cs typeface="Calibri"/>
              <a:sym typeface="Calibri"/>
            </a:endParaRPr>
          </a:p>
          <a:p>
            <a:pPr indent="0" lvl="0" marL="0" rtl="0" algn="l">
              <a:spcBef>
                <a:spcPts val="0"/>
              </a:spcBef>
              <a:spcAft>
                <a:spcPts val="0"/>
              </a:spcAft>
              <a:buClr>
                <a:schemeClr val="lt1"/>
              </a:buClr>
              <a:buSzPts val="3200"/>
              <a:buFont typeface="Calibri"/>
              <a:buNone/>
            </a:pPr>
            <a:r>
              <a:t/>
            </a:r>
            <a:endParaRPr>
              <a:latin typeface="Calibri"/>
              <a:ea typeface="Calibri"/>
              <a:cs typeface="Calibri"/>
              <a:sym typeface="Calibri"/>
            </a:endParaRPr>
          </a:p>
        </p:txBody>
      </p:sp>
      <p:sp>
        <p:nvSpPr>
          <p:cNvPr id="417" name="Google Shape;417;p39"/>
          <p:cNvSpPr txBox="1"/>
          <p:nvPr/>
        </p:nvSpPr>
        <p:spPr>
          <a:xfrm>
            <a:off x="2999656" y="4371506"/>
            <a:ext cx="6670612" cy="307777"/>
          </a:xfrm>
          <a:prstGeom prst="rect">
            <a:avLst/>
          </a:prstGeom>
          <a:noFill/>
          <a:ln cap="flat" cmpd="sng" w="25400">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1400">
                <a:solidFill>
                  <a:schemeClr val="lt1"/>
                </a:solidFill>
                <a:latin typeface="Calibri"/>
                <a:ea typeface="Calibri"/>
                <a:cs typeface="Calibri"/>
                <a:sym typeface="Calibri"/>
              </a:rPr>
              <a:t>www.giftfreie-stadt.de/chemikalienbotschafterinnen @:ChemieBotschafter@bef-de.org</a:t>
            </a:r>
            <a:endParaRPr b="1" sz="1400">
              <a:solidFill>
                <a:schemeClr val="lt1"/>
              </a:solidFill>
              <a:latin typeface="Calibri"/>
              <a:ea typeface="Calibri"/>
              <a:cs typeface="Calibri"/>
              <a:sym typeface="Calibri"/>
            </a:endParaRPr>
          </a:p>
        </p:txBody>
      </p:sp>
      <p:sp>
        <p:nvSpPr>
          <p:cNvPr id="418" name="Google Shape;418;p39"/>
          <p:cNvSpPr txBox="1"/>
          <p:nvPr/>
        </p:nvSpPr>
        <p:spPr>
          <a:xfrm>
            <a:off x="263352" y="5229200"/>
            <a:ext cx="205175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Sponsored by:</a:t>
            </a:r>
            <a:endParaRPr sz="1800">
              <a:solidFill>
                <a:schemeClr val="dk1"/>
              </a:solidFill>
              <a:latin typeface="Calibri"/>
              <a:ea typeface="Calibri"/>
              <a:cs typeface="Calibri"/>
              <a:sym typeface="Calibri"/>
            </a:endParaRPr>
          </a:p>
        </p:txBody>
      </p:sp>
      <p:pic>
        <p:nvPicPr>
          <p:cNvPr id="419" name="Google Shape;419;p39"/>
          <p:cNvPicPr preferRelativeResize="0"/>
          <p:nvPr/>
        </p:nvPicPr>
        <p:blipFill rotWithShape="1">
          <a:blip r:embed="rId3">
            <a:alphaModFix/>
          </a:blip>
          <a:srcRect b="0" l="0" r="0" t="0"/>
          <a:stretch/>
        </p:blipFill>
        <p:spPr>
          <a:xfrm>
            <a:off x="1025105" y="5609451"/>
            <a:ext cx="3941921" cy="839936"/>
          </a:xfrm>
          <a:prstGeom prst="rect">
            <a:avLst/>
          </a:prstGeom>
          <a:noFill/>
          <a:ln>
            <a:noFill/>
          </a:ln>
        </p:spPr>
      </p:pic>
      <p:pic>
        <p:nvPicPr>
          <p:cNvPr id="420" name="Google Shape;420;p39"/>
          <p:cNvPicPr preferRelativeResize="0"/>
          <p:nvPr/>
        </p:nvPicPr>
        <p:blipFill rotWithShape="1">
          <a:blip r:embed="rId4">
            <a:alphaModFix/>
          </a:blip>
          <a:srcRect b="0" l="0" r="0" t="0"/>
          <a:stretch/>
        </p:blipFill>
        <p:spPr>
          <a:xfrm>
            <a:off x="5343314" y="5575248"/>
            <a:ext cx="900866" cy="82903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2_Larissa">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2020-05-13T09:11:12Z</dcterms:created>
  <dc:creator>Fee Widderich</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0x0101005AADDDBC97824A408962263629975533</vt:lpwstr>
  </property>
  <property fmtid="{D5CDD505-2E9C-101B-9397-08002B2CF9AE}" pid="3" name="MediaServiceImageTags">
    <vt:lpwstr/>
  </property>
</Properties>
</file>